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67"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_rels/slideLayout9.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4/28/2020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4/28/2020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image" Target="../media/image3.png"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microsoft.com/office/2007/relationships/hdphoto" Target="../media/hdphoto1.wdp"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4/28/2020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0D6CC-2F13-0442-9974-D43F16F83047}"/>
              </a:ext>
            </a:extLst>
          </p:cNvPr>
          <p:cNvSpPr>
            <a:spLocks noGrp="1"/>
          </p:cNvSpPr>
          <p:nvPr>
            <p:ph type="ctrTitle"/>
          </p:nvPr>
        </p:nvSpPr>
        <p:spPr/>
        <p:txBody>
          <a:bodyPr/>
          <a:lstStyle/>
          <a:p>
            <a:r>
              <a:rPr lang="en-IN"/>
              <a:t>Continuation Communication</a:t>
            </a:r>
            <a:endParaRPr lang="en-US"/>
          </a:p>
        </p:txBody>
      </p:sp>
      <p:sp>
        <p:nvSpPr>
          <p:cNvPr id="3" name="Subtitle 2">
            <a:extLst>
              <a:ext uri="{FF2B5EF4-FFF2-40B4-BE49-F238E27FC236}">
                <a16:creationId xmlns:a16="http://schemas.microsoft.com/office/drawing/2014/main" id="{FD91CDD6-B9D3-A041-ACEF-6C9E62AD833D}"/>
              </a:ext>
            </a:extLst>
          </p:cNvPr>
          <p:cNvSpPr>
            <a:spLocks noGrp="1"/>
          </p:cNvSpPr>
          <p:nvPr>
            <p:ph type="subTitle" idx="1"/>
          </p:nvPr>
        </p:nvSpPr>
        <p:spPr/>
        <p:txBody>
          <a:bodyPr/>
          <a:lstStyle/>
          <a:p>
            <a:pPr algn="r"/>
            <a:r>
              <a:rPr lang="en-IN"/>
              <a:t>Hemin johnson</a:t>
            </a:r>
          </a:p>
          <a:p>
            <a:pPr algn="r"/>
            <a:r>
              <a:rPr lang="en-IN"/>
              <a:t>BGI </a:t>
            </a:r>
          </a:p>
          <a:p>
            <a:pPr algn="r"/>
            <a:endParaRPr lang="en-US"/>
          </a:p>
        </p:txBody>
      </p:sp>
    </p:spTree>
    <p:extLst>
      <p:ext uri="{BB962C8B-B14F-4D97-AF65-F5344CB8AC3E}">
        <p14:creationId xmlns:p14="http://schemas.microsoft.com/office/powerpoint/2010/main" val="2982948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F28227-6AF4-8D4A-8825-377D7222DCB5}"/>
              </a:ext>
            </a:extLst>
          </p:cNvPr>
          <p:cNvSpPr>
            <a:spLocks noGrp="1"/>
          </p:cNvSpPr>
          <p:nvPr>
            <p:ph idx="1"/>
          </p:nvPr>
        </p:nvSpPr>
        <p:spPr>
          <a:xfrm>
            <a:off x="1069848" y="1035844"/>
            <a:ext cx="10058400" cy="5136356"/>
          </a:xfrm>
        </p:spPr>
        <p:txBody>
          <a:bodyPr>
            <a:normAutofit/>
          </a:bodyPr>
          <a:lstStyle/>
          <a:p>
            <a:r>
              <a:rPr lang="en-IN" sz="3200"/>
              <a:t> Drawing skill </a:t>
            </a:r>
          </a:p>
          <a:p>
            <a:pPr marL="0" indent="0">
              <a:buNone/>
            </a:pPr>
            <a:r>
              <a:rPr lang="en-IN" sz="3200"/>
              <a:t> Drawing skill requires control of the hand movement &amp; of the fingers. Drawing should be simple with  minimum of times &amp; maximum of force in the line. There Should be meaning &amp; justification in selecting colours. </a:t>
            </a:r>
            <a:endParaRPr lang="en-US" sz="3200"/>
          </a:p>
        </p:txBody>
      </p:sp>
    </p:spTree>
    <p:extLst>
      <p:ext uri="{BB962C8B-B14F-4D97-AF65-F5344CB8AC3E}">
        <p14:creationId xmlns:p14="http://schemas.microsoft.com/office/powerpoint/2010/main" val="3074945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19CED672-8769-B244-92B8-AE7B801A2D59}"/>
              </a:ext>
            </a:extLst>
          </p:cNvPr>
          <p:cNvPicPr>
            <a:picLocks noGrp="1" noChangeAspect="1"/>
          </p:cNvPicPr>
          <p:nvPr>
            <p:ph idx="1"/>
          </p:nvPr>
        </p:nvPicPr>
        <p:blipFill>
          <a:blip r:embed="rId2"/>
          <a:stretch>
            <a:fillRect/>
          </a:stretch>
        </p:blipFill>
        <p:spPr>
          <a:xfrm>
            <a:off x="571500" y="178594"/>
            <a:ext cx="11197828" cy="6518672"/>
          </a:xfrm>
          <a:prstGeom prst="rect">
            <a:avLst/>
          </a:prstGeom>
        </p:spPr>
      </p:pic>
    </p:spTree>
    <p:extLst>
      <p:ext uri="{BB962C8B-B14F-4D97-AF65-F5344CB8AC3E}">
        <p14:creationId xmlns:p14="http://schemas.microsoft.com/office/powerpoint/2010/main" val="1505118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91E9A-D007-5D4F-8A96-CAFFA96DF2D0}"/>
              </a:ext>
            </a:extLst>
          </p:cNvPr>
          <p:cNvSpPr>
            <a:spLocks noGrp="1"/>
          </p:cNvSpPr>
          <p:nvPr>
            <p:ph type="title"/>
          </p:nvPr>
        </p:nvSpPr>
        <p:spPr/>
        <p:txBody>
          <a:bodyPr/>
          <a:lstStyle/>
          <a:p>
            <a:r>
              <a:rPr lang="en-IN" u="sng"/>
              <a:t>Barriers</a:t>
            </a:r>
            <a:r>
              <a:rPr lang="en-IN"/>
              <a:t> </a:t>
            </a:r>
            <a:r>
              <a:rPr lang="en-IN" u="sng"/>
              <a:t>in</a:t>
            </a:r>
            <a:r>
              <a:rPr lang="en-IN"/>
              <a:t> </a:t>
            </a:r>
            <a:r>
              <a:rPr lang="en-IN" u="sng"/>
              <a:t>communication</a:t>
            </a:r>
            <a:endParaRPr lang="en-US" u="sng"/>
          </a:p>
        </p:txBody>
      </p:sp>
      <p:sp>
        <p:nvSpPr>
          <p:cNvPr id="3" name="Content Placeholder 2">
            <a:extLst>
              <a:ext uri="{FF2B5EF4-FFF2-40B4-BE49-F238E27FC236}">
                <a16:creationId xmlns:a16="http://schemas.microsoft.com/office/drawing/2014/main" id="{15767C86-9C82-4E4F-927E-C7EE2388EBEE}"/>
              </a:ext>
            </a:extLst>
          </p:cNvPr>
          <p:cNvSpPr>
            <a:spLocks noGrp="1"/>
          </p:cNvSpPr>
          <p:nvPr>
            <p:ph idx="1"/>
          </p:nvPr>
        </p:nvSpPr>
        <p:spPr/>
        <p:txBody>
          <a:bodyPr>
            <a:normAutofit fontScale="85000" lnSpcReduction="10000"/>
          </a:bodyPr>
          <a:lstStyle/>
          <a:p>
            <a:pPr marL="0" indent="0">
              <a:buNone/>
            </a:pPr>
            <a:r>
              <a:rPr lang="en-IN" sz="3200"/>
              <a:t>Though communication is essential, perfect communication is rarely achieved in practice. There are some obstacles which continuously block &amp; distort the flow of ideas &amp; information. Some of these barriers to communication are listed out. </a:t>
            </a:r>
          </a:p>
          <a:p>
            <a:r>
              <a:rPr lang="en-IN" sz="3200"/>
              <a:t> Badly expressed messages. </a:t>
            </a:r>
          </a:p>
          <a:p>
            <a:pPr marL="0" indent="0">
              <a:buNone/>
            </a:pPr>
            <a:r>
              <a:rPr lang="en-IN" sz="3200"/>
              <a:t> Very often the message is expressed in poorly chosen words, or empty phrases, poor organization of ideas, awkward sentence structure. The lack of clarity &amp; precision lead to misunderstanding, errors. Different people drive different meanings from the same words or symbols due to difference in education, experience. </a:t>
            </a:r>
            <a:endParaRPr lang="en-US" sz="3200"/>
          </a:p>
        </p:txBody>
      </p:sp>
    </p:spTree>
    <p:extLst>
      <p:ext uri="{BB962C8B-B14F-4D97-AF65-F5344CB8AC3E}">
        <p14:creationId xmlns:p14="http://schemas.microsoft.com/office/powerpoint/2010/main" val="338126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5F2FE0-7FF6-544E-9C4A-128746601A1C}"/>
              </a:ext>
            </a:extLst>
          </p:cNvPr>
          <p:cNvSpPr>
            <a:spLocks noGrp="1"/>
          </p:cNvSpPr>
          <p:nvPr>
            <p:ph idx="1"/>
          </p:nvPr>
        </p:nvSpPr>
        <p:spPr>
          <a:xfrm>
            <a:off x="1069848" y="1071563"/>
            <a:ext cx="10058400" cy="5100637"/>
          </a:xfrm>
        </p:spPr>
        <p:txBody>
          <a:bodyPr>
            <a:normAutofit fontScale="92500" lnSpcReduction="20000"/>
          </a:bodyPr>
          <a:lstStyle/>
          <a:p>
            <a:r>
              <a:rPr lang="en-IN" sz="3200"/>
              <a:t> Organizational distance. </a:t>
            </a:r>
          </a:p>
          <a:p>
            <a:pPr marL="0" indent="0">
              <a:buNone/>
            </a:pPr>
            <a:r>
              <a:rPr lang="en-IN" sz="3200"/>
              <a:t> Long communication lines, presence of specialites &amp; distance between top management &amp; workers create difficulties in communication. It is necessary to make improvements in the organization structure in order to overcome these difficulties. </a:t>
            </a:r>
          </a:p>
          <a:p>
            <a:r>
              <a:rPr lang="en-IN" sz="3200"/>
              <a:t>  Status &amp; position</a:t>
            </a:r>
          </a:p>
          <a:p>
            <a:pPr marL="0" indent="0">
              <a:buNone/>
            </a:pPr>
            <a:r>
              <a:rPr lang="en-IN" sz="3200"/>
              <a:t> Status refers to the regard &amp; attitude of member of the organization towards a position &amp; it’s occupant. It arises on account of formal position in the hierarchy, job title, salary, etc . Effective communication becomes difficult when people become strong conscious of status &amp; position. </a:t>
            </a:r>
            <a:endParaRPr lang="en-US" sz="3200"/>
          </a:p>
        </p:txBody>
      </p:sp>
    </p:spTree>
    <p:extLst>
      <p:ext uri="{BB962C8B-B14F-4D97-AF65-F5344CB8AC3E}">
        <p14:creationId xmlns:p14="http://schemas.microsoft.com/office/powerpoint/2010/main" val="4193573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9E2833-6313-B34C-8E32-0529C6153BA7}"/>
              </a:ext>
            </a:extLst>
          </p:cNvPr>
          <p:cNvSpPr>
            <a:spLocks noGrp="1"/>
          </p:cNvSpPr>
          <p:nvPr>
            <p:ph idx="1"/>
          </p:nvPr>
        </p:nvSpPr>
        <p:spPr>
          <a:xfrm>
            <a:off x="1069848" y="928688"/>
            <a:ext cx="10058400" cy="5243512"/>
          </a:xfrm>
        </p:spPr>
        <p:txBody>
          <a:bodyPr>
            <a:normAutofit fontScale="92500" lnSpcReduction="20000"/>
          </a:bodyPr>
          <a:lstStyle/>
          <a:p>
            <a:r>
              <a:rPr lang="en-IN" sz="3200"/>
              <a:t> Inattention </a:t>
            </a:r>
          </a:p>
          <a:p>
            <a:pPr marL="0" indent="0">
              <a:buNone/>
            </a:pPr>
            <a:r>
              <a:rPr lang="en-IN" sz="3200"/>
              <a:t> Inattention also arises due to lack of interest, over stimulation, tendency to criticize the mode of delivery or nothing everything. The source of communication &amp; the way in which it is presented also determine the degree of attention to it. </a:t>
            </a:r>
          </a:p>
          <a:p>
            <a:r>
              <a:rPr lang="en-IN" sz="3200"/>
              <a:t> Resistance to change</a:t>
            </a:r>
          </a:p>
          <a:p>
            <a:pPr marL="0" indent="0">
              <a:buNone/>
            </a:pPr>
            <a:r>
              <a:rPr lang="en-IN" sz="3200"/>
              <a:t> When communication contains a new idea, the receiver may not take it seriously or may receive it according to his own convenience. Every one likes to receive  the information which confirms his present belief &amp; tends to ignore anything that is to such belief. A manager should provide sufficient time &amp; assistance to make subordinates receptive to change. </a:t>
            </a:r>
            <a:endParaRPr lang="en-US" sz="3200"/>
          </a:p>
        </p:txBody>
      </p:sp>
    </p:spTree>
    <p:extLst>
      <p:ext uri="{BB962C8B-B14F-4D97-AF65-F5344CB8AC3E}">
        <p14:creationId xmlns:p14="http://schemas.microsoft.com/office/powerpoint/2010/main" val="2265363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7BCFAE29-A4EE-1540-8D85-643AECA7206E}"/>
              </a:ext>
            </a:extLst>
          </p:cNvPr>
          <p:cNvPicPr>
            <a:picLocks noGrp="1" noChangeAspect="1"/>
          </p:cNvPicPr>
          <p:nvPr>
            <p:ph idx="1"/>
          </p:nvPr>
        </p:nvPicPr>
        <p:blipFill>
          <a:blip r:embed="rId2"/>
          <a:stretch>
            <a:fillRect/>
          </a:stretch>
        </p:blipFill>
        <p:spPr>
          <a:xfrm>
            <a:off x="446486" y="232173"/>
            <a:ext cx="10751344" cy="6298230"/>
          </a:xfrm>
          <a:prstGeom prst="rect">
            <a:avLst/>
          </a:prstGeom>
        </p:spPr>
      </p:pic>
    </p:spTree>
    <p:extLst>
      <p:ext uri="{BB962C8B-B14F-4D97-AF65-F5344CB8AC3E}">
        <p14:creationId xmlns:p14="http://schemas.microsoft.com/office/powerpoint/2010/main" val="3913784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649C9-470B-3942-A447-A80304E6B7C3}"/>
              </a:ext>
            </a:extLst>
          </p:cNvPr>
          <p:cNvSpPr>
            <a:spLocks noGrp="1"/>
          </p:cNvSpPr>
          <p:nvPr>
            <p:ph type="title"/>
          </p:nvPr>
        </p:nvSpPr>
        <p:spPr>
          <a:xfrm>
            <a:off x="1587770" y="877538"/>
            <a:ext cx="10058400" cy="1609344"/>
          </a:xfrm>
        </p:spPr>
        <p:txBody>
          <a:bodyPr>
            <a:normAutofit fontScale="90000"/>
          </a:bodyPr>
          <a:lstStyle/>
          <a:p>
            <a:pPr algn="ctr"/>
            <a:r>
              <a:rPr lang="en-IN"/>
              <a:t>How to overcome the barriers communication? </a:t>
            </a:r>
            <a:br>
              <a:rPr lang="en-IN"/>
            </a:br>
            <a:endParaRPr lang="en-US"/>
          </a:p>
        </p:txBody>
      </p:sp>
      <p:sp>
        <p:nvSpPr>
          <p:cNvPr id="3" name="Content Placeholder 2">
            <a:extLst>
              <a:ext uri="{FF2B5EF4-FFF2-40B4-BE49-F238E27FC236}">
                <a16:creationId xmlns:a16="http://schemas.microsoft.com/office/drawing/2014/main" id="{F2209C77-3FD4-E748-B197-C758479B9F81}"/>
              </a:ext>
            </a:extLst>
          </p:cNvPr>
          <p:cNvSpPr>
            <a:spLocks noGrp="1"/>
          </p:cNvSpPr>
          <p:nvPr>
            <p:ph idx="1"/>
          </p:nvPr>
        </p:nvSpPr>
        <p:spPr/>
        <p:txBody>
          <a:bodyPr>
            <a:normAutofit fontScale="77500" lnSpcReduction="20000"/>
          </a:bodyPr>
          <a:lstStyle/>
          <a:p>
            <a:pPr marL="0" indent="0">
              <a:buNone/>
            </a:pPr>
            <a:r>
              <a:rPr lang="en-IN" sz="3200"/>
              <a:t> Effective communication is essential for successful interpersonal relationship. </a:t>
            </a:r>
          </a:p>
          <a:p>
            <a:r>
              <a:rPr lang="en-IN" sz="3200"/>
              <a:t> Clarify the idea</a:t>
            </a:r>
          </a:p>
          <a:p>
            <a:r>
              <a:rPr lang="en-IN" sz="3200"/>
              <a:t> Completeness of message</a:t>
            </a:r>
          </a:p>
          <a:p>
            <a:r>
              <a:rPr lang="en-IN" sz="3200"/>
              <a:t> Understand the receiver</a:t>
            </a:r>
          </a:p>
          <a:p>
            <a:r>
              <a:rPr lang="en-IN" sz="3200"/>
              <a:t> Use appropriate channels. </a:t>
            </a:r>
          </a:p>
          <a:p>
            <a:r>
              <a:rPr lang="en-IN" sz="3200"/>
              <a:t> Consistency in communication</a:t>
            </a:r>
          </a:p>
          <a:p>
            <a:r>
              <a:rPr lang="en-IN" sz="3200"/>
              <a:t> Feedback</a:t>
            </a:r>
          </a:p>
          <a:p>
            <a:r>
              <a:rPr lang="en-IN" sz="3200"/>
              <a:t> Improve listening</a:t>
            </a:r>
          </a:p>
          <a:p>
            <a:r>
              <a:rPr lang="en-IN" sz="3200"/>
              <a:t> Mutual trust &amp; confidence</a:t>
            </a:r>
            <a:endParaRPr lang="en-US" sz="3200"/>
          </a:p>
        </p:txBody>
      </p:sp>
    </p:spTree>
    <p:extLst>
      <p:ext uri="{BB962C8B-B14F-4D97-AF65-F5344CB8AC3E}">
        <p14:creationId xmlns:p14="http://schemas.microsoft.com/office/powerpoint/2010/main" val="612791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C11E6-CEA0-214B-9CB3-A7CC4DDE30FD}"/>
              </a:ext>
            </a:extLst>
          </p:cNvPr>
          <p:cNvSpPr>
            <a:spLocks noGrp="1"/>
          </p:cNvSpPr>
          <p:nvPr>
            <p:ph type="title"/>
          </p:nvPr>
        </p:nvSpPr>
        <p:spPr/>
        <p:txBody>
          <a:bodyPr/>
          <a:lstStyle/>
          <a:p>
            <a:pPr algn="ctr"/>
            <a:r>
              <a:rPr lang="en-IN"/>
              <a:t>Question blog❓</a:t>
            </a:r>
            <a:endParaRPr lang="en-US"/>
          </a:p>
        </p:txBody>
      </p:sp>
      <p:sp>
        <p:nvSpPr>
          <p:cNvPr id="3" name="Content Placeholder 2">
            <a:extLst>
              <a:ext uri="{FF2B5EF4-FFF2-40B4-BE49-F238E27FC236}">
                <a16:creationId xmlns:a16="http://schemas.microsoft.com/office/drawing/2014/main" id="{1854258F-6191-474C-8B50-CE51DE99980F}"/>
              </a:ext>
            </a:extLst>
          </p:cNvPr>
          <p:cNvSpPr>
            <a:spLocks noGrp="1"/>
          </p:cNvSpPr>
          <p:nvPr>
            <p:ph idx="1"/>
          </p:nvPr>
        </p:nvSpPr>
        <p:spPr/>
        <p:txBody>
          <a:bodyPr>
            <a:normAutofit/>
          </a:bodyPr>
          <a:lstStyle/>
          <a:p>
            <a:r>
              <a:rPr lang="en-IN" sz="3200"/>
              <a:t> Explain the types of communication? </a:t>
            </a:r>
          </a:p>
          <a:p>
            <a:r>
              <a:rPr lang="en-IN" sz="3200"/>
              <a:t> How to overcome the barriers of communication? </a:t>
            </a:r>
          </a:p>
          <a:p>
            <a:r>
              <a:rPr lang="en-IN" sz="3200"/>
              <a:t> Enlist the basic communication skills? </a:t>
            </a:r>
            <a:endParaRPr lang="en-US" sz="3200"/>
          </a:p>
        </p:txBody>
      </p:sp>
    </p:spTree>
    <p:extLst>
      <p:ext uri="{BB962C8B-B14F-4D97-AF65-F5344CB8AC3E}">
        <p14:creationId xmlns:p14="http://schemas.microsoft.com/office/powerpoint/2010/main" val="1538049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5F300-1620-E142-B917-9427BE0C4441}"/>
              </a:ext>
            </a:extLst>
          </p:cNvPr>
          <p:cNvSpPr>
            <a:spLocks noGrp="1"/>
          </p:cNvSpPr>
          <p:nvPr>
            <p:ph type="title"/>
          </p:nvPr>
        </p:nvSpPr>
        <p:spPr/>
        <p:txBody>
          <a:bodyPr/>
          <a:lstStyle/>
          <a:p>
            <a:pPr algn="ctr"/>
            <a:r>
              <a:rPr lang="en-IN" u="sng"/>
              <a:t>Types</a:t>
            </a:r>
            <a:r>
              <a:rPr lang="en-IN"/>
              <a:t> </a:t>
            </a:r>
            <a:r>
              <a:rPr lang="en-IN" u="sng"/>
              <a:t>of</a:t>
            </a:r>
            <a:r>
              <a:rPr lang="en-IN"/>
              <a:t> </a:t>
            </a:r>
            <a:r>
              <a:rPr lang="en-IN" u="sng"/>
              <a:t>communication</a:t>
            </a:r>
            <a:endParaRPr lang="en-US" u="sng"/>
          </a:p>
        </p:txBody>
      </p:sp>
      <p:sp>
        <p:nvSpPr>
          <p:cNvPr id="3" name="Content Placeholder 2">
            <a:extLst>
              <a:ext uri="{FF2B5EF4-FFF2-40B4-BE49-F238E27FC236}">
                <a16:creationId xmlns:a16="http://schemas.microsoft.com/office/drawing/2014/main" id="{A1701783-0CA1-344F-B4A1-D6402E79DE63}"/>
              </a:ext>
            </a:extLst>
          </p:cNvPr>
          <p:cNvSpPr>
            <a:spLocks noGrp="1"/>
          </p:cNvSpPr>
          <p:nvPr>
            <p:ph idx="1"/>
          </p:nvPr>
        </p:nvSpPr>
        <p:spPr/>
        <p:txBody>
          <a:bodyPr>
            <a:normAutofit fontScale="85000" lnSpcReduction="20000"/>
          </a:bodyPr>
          <a:lstStyle/>
          <a:p>
            <a:pPr marL="0" indent="0">
              <a:buNone/>
            </a:pPr>
            <a:r>
              <a:rPr lang="en-IN" sz="3200"/>
              <a:t>The types of communication is mainly divided on the  basis of – kinds of communication, &amp; modes or forms of communication. </a:t>
            </a:r>
          </a:p>
          <a:p>
            <a:pPr marL="514350" indent="-514350">
              <a:buAutoNum type="arabicPeriod"/>
            </a:pPr>
            <a:r>
              <a:rPr lang="en-IN" sz="3200" u="sng"/>
              <a:t>Kinds</a:t>
            </a:r>
            <a:r>
              <a:rPr lang="en-IN" sz="3200"/>
              <a:t> </a:t>
            </a:r>
            <a:r>
              <a:rPr lang="en-IN" sz="3200" u="sng"/>
              <a:t>of</a:t>
            </a:r>
            <a:r>
              <a:rPr lang="en-IN" sz="3200"/>
              <a:t> </a:t>
            </a:r>
            <a:r>
              <a:rPr lang="en-IN" sz="3200" u="sng"/>
              <a:t>communication</a:t>
            </a:r>
            <a:r>
              <a:rPr lang="en-IN" sz="3200"/>
              <a:t> </a:t>
            </a:r>
          </a:p>
          <a:p>
            <a:pPr marL="0" indent="0">
              <a:buNone/>
            </a:pPr>
            <a:r>
              <a:rPr lang="en-IN" sz="3200"/>
              <a:t> - social communication</a:t>
            </a:r>
          </a:p>
          <a:p>
            <a:pPr marL="0" indent="0">
              <a:buNone/>
            </a:pPr>
            <a:r>
              <a:rPr lang="en-IN" sz="3200"/>
              <a:t> - structured communication</a:t>
            </a:r>
          </a:p>
          <a:p>
            <a:pPr marL="0" indent="0">
              <a:buNone/>
            </a:pPr>
            <a:r>
              <a:rPr lang="en-IN" sz="3200"/>
              <a:t>Therapeutic communication</a:t>
            </a:r>
          </a:p>
          <a:p>
            <a:pPr marL="0" indent="0">
              <a:buNone/>
            </a:pPr>
            <a:r>
              <a:rPr lang="en-IN" sz="3200"/>
              <a:t>2. </a:t>
            </a:r>
            <a:r>
              <a:rPr lang="en-IN" sz="3200" u="sng"/>
              <a:t>Mode</a:t>
            </a:r>
            <a:r>
              <a:rPr lang="en-IN" sz="3200"/>
              <a:t> </a:t>
            </a:r>
            <a:r>
              <a:rPr lang="en-IN" sz="3200" u="sng"/>
              <a:t>or</a:t>
            </a:r>
            <a:r>
              <a:rPr lang="en-IN" sz="3200"/>
              <a:t> </a:t>
            </a:r>
            <a:r>
              <a:rPr lang="en-IN" sz="3200" u="sng"/>
              <a:t>forms</a:t>
            </a:r>
            <a:r>
              <a:rPr lang="en-IN" sz="3200"/>
              <a:t> </a:t>
            </a:r>
            <a:r>
              <a:rPr lang="en-IN" sz="3200" u="sng"/>
              <a:t>of</a:t>
            </a:r>
            <a:r>
              <a:rPr lang="en-IN" sz="3200"/>
              <a:t> </a:t>
            </a:r>
            <a:r>
              <a:rPr lang="en-IN" sz="3200" u="sng"/>
              <a:t>communication</a:t>
            </a:r>
          </a:p>
          <a:p>
            <a:pPr>
              <a:buFontTx/>
              <a:buChar char="-"/>
            </a:pPr>
            <a:r>
              <a:rPr lang="en-IN" sz="3200"/>
              <a:t>Verbal communication</a:t>
            </a:r>
          </a:p>
          <a:p>
            <a:pPr>
              <a:buFontTx/>
              <a:buChar char="-"/>
            </a:pPr>
            <a:r>
              <a:rPr lang="en-IN" sz="3200" u="sng"/>
              <a:t> Non -  verbal communication</a:t>
            </a:r>
          </a:p>
          <a:p>
            <a:pPr marL="0" indent="0">
              <a:buNone/>
            </a:pPr>
            <a:endParaRPr lang="en-IN" sz="3200" u="sng"/>
          </a:p>
          <a:p>
            <a:pPr marL="0" indent="0">
              <a:buNone/>
            </a:pPr>
            <a:endParaRPr lang="en-IN" sz="3200"/>
          </a:p>
          <a:p>
            <a:pPr marL="0" indent="0">
              <a:buNone/>
            </a:pPr>
            <a:endParaRPr lang="en-IN" sz="3200"/>
          </a:p>
          <a:p>
            <a:pPr>
              <a:buFontTx/>
              <a:buChar char="-"/>
            </a:pPr>
            <a:endParaRPr lang="en-IN" sz="3200"/>
          </a:p>
          <a:p>
            <a:pPr>
              <a:buFontTx/>
              <a:buChar char="-"/>
            </a:pPr>
            <a:endParaRPr lang="en-IN" sz="3200"/>
          </a:p>
          <a:p>
            <a:pPr>
              <a:buFontTx/>
              <a:buChar char="-"/>
            </a:pPr>
            <a:endParaRPr lang="en-IN" sz="3200"/>
          </a:p>
          <a:p>
            <a:pPr marL="0" indent="0">
              <a:buNone/>
            </a:pPr>
            <a:endParaRPr lang="en-US" sz="3200"/>
          </a:p>
        </p:txBody>
      </p:sp>
    </p:spTree>
    <p:extLst>
      <p:ext uri="{BB962C8B-B14F-4D97-AF65-F5344CB8AC3E}">
        <p14:creationId xmlns:p14="http://schemas.microsoft.com/office/powerpoint/2010/main" val="2579625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8C6FF2-5FB0-EB45-8EC2-55C5B2FB6AB1}"/>
              </a:ext>
            </a:extLst>
          </p:cNvPr>
          <p:cNvSpPr>
            <a:spLocks noGrp="1"/>
          </p:cNvSpPr>
          <p:nvPr>
            <p:ph idx="1"/>
          </p:nvPr>
        </p:nvSpPr>
        <p:spPr>
          <a:xfrm>
            <a:off x="1069848" y="803672"/>
            <a:ext cx="10058400" cy="5368528"/>
          </a:xfrm>
        </p:spPr>
        <p:txBody>
          <a:bodyPr>
            <a:normAutofit fontScale="92500" lnSpcReduction="20000"/>
          </a:bodyPr>
          <a:lstStyle/>
          <a:p>
            <a:pPr marL="514350" indent="-514350">
              <a:buAutoNum type="arabicPeriod"/>
            </a:pPr>
            <a:r>
              <a:rPr lang="en-IN" sz="3200" u="sng"/>
              <a:t>Kinds</a:t>
            </a:r>
            <a:r>
              <a:rPr lang="en-IN" sz="3200"/>
              <a:t> </a:t>
            </a:r>
            <a:r>
              <a:rPr lang="en-IN" sz="3200" u="sng"/>
              <a:t>of</a:t>
            </a:r>
            <a:r>
              <a:rPr lang="en-IN" sz="3200"/>
              <a:t> </a:t>
            </a:r>
            <a:r>
              <a:rPr lang="en-IN" sz="3200" u="sng"/>
              <a:t>communication</a:t>
            </a:r>
          </a:p>
          <a:p>
            <a:pPr marL="0" indent="0">
              <a:buNone/>
            </a:pPr>
            <a:r>
              <a:rPr lang="en-IN" sz="3200"/>
              <a:t> Nursing practice involves  three kinds of communication. :</a:t>
            </a:r>
          </a:p>
          <a:p>
            <a:pPr marL="0" indent="0">
              <a:buNone/>
            </a:pPr>
            <a:r>
              <a:rPr lang="en-IN" sz="3200"/>
              <a:t> * social communication – it is The unplanned communication that gives satisfaction to patients. It is often carried out while performing procedures like elimination needs. </a:t>
            </a:r>
          </a:p>
          <a:p>
            <a:pPr marL="0" indent="0">
              <a:buNone/>
            </a:pPr>
            <a:r>
              <a:rPr lang="en-IN" sz="3200"/>
              <a:t>*Structured communication – it is the planned communication. For example ;teaching a diabetic patient self administration of insulin injection.</a:t>
            </a:r>
          </a:p>
          <a:p>
            <a:pPr marL="0" indent="0">
              <a:buNone/>
            </a:pPr>
            <a:r>
              <a:rPr lang="en-IN" sz="3200"/>
              <a:t> * therapeutic communication – it is planned or unplanned communication that is used by nurses in many situations to relieve anxiety &amp; fear in the patients. </a:t>
            </a:r>
            <a:endParaRPr lang="en-US" sz="3200" u="sng"/>
          </a:p>
        </p:txBody>
      </p:sp>
    </p:spTree>
    <p:extLst>
      <p:ext uri="{BB962C8B-B14F-4D97-AF65-F5344CB8AC3E}">
        <p14:creationId xmlns:p14="http://schemas.microsoft.com/office/powerpoint/2010/main" val="3040048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4E4E95-463B-224F-B262-22BAB0588927}"/>
              </a:ext>
            </a:extLst>
          </p:cNvPr>
          <p:cNvSpPr>
            <a:spLocks noGrp="1"/>
          </p:cNvSpPr>
          <p:nvPr>
            <p:ph idx="1"/>
          </p:nvPr>
        </p:nvSpPr>
        <p:spPr>
          <a:xfrm>
            <a:off x="1069848" y="803672"/>
            <a:ext cx="10058400" cy="5368528"/>
          </a:xfrm>
        </p:spPr>
        <p:txBody>
          <a:bodyPr>
            <a:normAutofit fontScale="85000" lnSpcReduction="10000"/>
          </a:bodyPr>
          <a:lstStyle/>
          <a:p>
            <a:pPr marL="0" indent="0">
              <a:buNone/>
            </a:pPr>
            <a:r>
              <a:rPr lang="en-IN" sz="3200"/>
              <a:t>2. </a:t>
            </a:r>
            <a:r>
              <a:rPr lang="en-IN" sz="3200" u="sng"/>
              <a:t>Modes</a:t>
            </a:r>
            <a:r>
              <a:rPr lang="en-IN" sz="3200"/>
              <a:t> </a:t>
            </a:r>
            <a:r>
              <a:rPr lang="en-IN" sz="3200" u="sng"/>
              <a:t>or</a:t>
            </a:r>
            <a:r>
              <a:rPr lang="en-IN" sz="3200"/>
              <a:t> </a:t>
            </a:r>
            <a:r>
              <a:rPr lang="en-IN" sz="3200" u="sng"/>
              <a:t>forms</a:t>
            </a:r>
            <a:r>
              <a:rPr lang="en-IN" sz="3200"/>
              <a:t> </a:t>
            </a:r>
            <a:r>
              <a:rPr lang="en-IN" sz="3200" u="sng"/>
              <a:t>of</a:t>
            </a:r>
            <a:r>
              <a:rPr lang="en-IN" sz="3200"/>
              <a:t> </a:t>
            </a:r>
            <a:r>
              <a:rPr lang="en-IN" sz="3200" u="sng"/>
              <a:t>communication</a:t>
            </a:r>
          </a:p>
          <a:p>
            <a:pPr marL="0" indent="0">
              <a:buNone/>
            </a:pPr>
            <a:r>
              <a:rPr lang="en-IN" sz="3200" u="sng"/>
              <a:t>* Verbal</a:t>
            </a:r>
            <a:r>
              <a:rPr lang="en-IN" sz="3200"/>
              <a:t> </a:t>
            </a:r>
            <a:r>
              <a:rPr lang="en-IN" sz="3200" u="sng"/>
              <a:t>communication-</a:t>
            </a:r>
          </a:p>
          <a:p>
            <a:pPr marL="0" indent="0">
              <a:buNone/>
            </a:pPr>
            <a:r>
              <a:rPr lang="en-IN" sz="3200"/>
              <a:t> The spoken or written words are the most preferred modes for conveying information of ones ideas, thoughts &amp; feelings to others. The words are used to vary among individuals according to culture, socioeconomic background, age &amp; education. Example of written Words are : notes, letters, records, newspapers, books&amp; magazines. </a:t>
            </a:r>
          </a:p>
          <a:p>
            <a:pPr>
              <a:buFont typeface="Arial" panose="020B0604020202020204" pitchFamily="34" charset="0"/>
              <a:buChar char="•"/>
            </a:pPr>
            <a:r>
              <a:rPr lang="en-IN" sz="3200" u="sng"/>
              <a:t>Non</a:t>
            </a:r>
            <a:r>
              <a:rPr lang="en-IN" sz="3200"/>
              <a:t> – </a:t>
            </a:r>
            <a:r>
              <a:rPr lang="en-IN" sz="3200" u="sng"/>
              <a:t>verbal</a:t>
            </a:r>
            <a:r>
              <a:rPr lang="en-IN" sz="3200"/>
              <a:t> </a:t>
            </a:r>
            <a:r>
              <a:rPr lang="en-IN" sz="3200" u="sng"/>
              <a:t>communication</a:t>
            </a:r>
          </a:p>
          <a:p>
            <a:pPr marL="0" indent="0">
              <a:buNone/>
            </a:pPr>
            <a:r>
              <a:rPr lang="en-IN" sz="3200"/>
              <a:t> It is exchange of a message without the use of words. About 90% of communication is nonverbal. It tells  others more about what a person is telling, than what is actually said because it is controlled less consciously. Eg. Gesture, nodding of head. </a:t>
            </a:r>
            <a:endParaRPr lang="en-US" sz="3200"/>
          </a:p>
        </p:txBody>
      </p:sp>
    </p:spTree>
    <p:extLst>
      <p:ext uri="{BB962C8B-B14F-4D97-AF65-F5344CB8AC3E}">
        <p14:creationId xmlns:p14="http://schemas.microsoft.com/office/powerpoint/2010/main" val="3936615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53C68-3525-3641-9592-F0EC9D831685}"/>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CC97D34F-8CAE-444D-A7B1-CA40B0F28425}"/>
              </a:ext>
            </a:extLst>
          </p:cNvPr>
          <p:cNvPicPr>
            <a:picLocks noGrp="1" noChangeAspect="1"/>
          </p:cNvPicPr>
          <p:nvPr>
            <p:ph idx="1"/>
          </p:nvPr>
        </p:nvPicPr>
        <p:blipFill>
          <a:blip r:embed="rId2"/>
          <a:stretch>
            <a:fillRect/>
          </a:stretch>
        </p:blipFill>
        <p:spPr>
          <a:xfrm>
            <a:off x="1069848" y="357189"/>
            <a:ext cx="10058399" cy="6125764"/>
          </a:xfrm>
          <a:prstGeom prst="rect">
            <a:avLst/>
          </a:prstGeom>
        </p:spPr>
      </p:pic>
    </p:spTree>
    <p:extLst>
      <p:ext uri="{BB962C8B-B14F-4D97-AF65-F5344CB8AC3E}">
        <p14:creationId xmlns:p14="http://schemas.microsoft.com/office/powerpoint/2010/main" val="1799734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97ACB-89A5-F741-ABEE-AEDC47B6BE11}"/>
              </a:ext>
            </a:extLst>
          </p:cNvPr>
          <p:cNvSpPr>
            <a:spLocks noGrp="1"/>
          </p:cNvSpPr>
          <p:nvPr>
            <p:ph type="title"/>
          </p:nvPr>
        </p:nvSpPr>
        <p:spPr/>
        <p:txBody>
          <a:bodyPr/>
          <a:lstStyle/>
          <a:p>
            <a:r>
              <a:rPr lang="en-IN" u="sng"/>
              <a:t>Basic</a:t>
            </a:r>
            <a:r>
              <a:rPr lang="en-IN"/>
              <a:t> </a:t>
            </a:r>
            <a:r>
              <a:rPr lang="en-IN" u="sng"/>
              <a:t>communication</a:t>
            </a:r>
            <a:r>
              <a:rPr lang="en-IN"/>
              <a:t> </a:t>
            </a:r>
            <a:r>
              <a:rPr lang="en-IN" u="sng"/>
              <a:t>skills</a:t>
            </a:r>
            <a:r>
              <a:rPr lang="en-IN"/>
              <a:t> </a:t>
            </a:r>
            <a:endParaRPr lang="en-US"/>
          </a:p>
        </p:txBody>
      </p:sp>
      <p:sp>
        <p:nvSpPr>
          <p:cNvPr id="3" name="Content Placeholder 2">
            <a:extLst>
              <a:ext uri="{FF2B5EF4-FFF2-40B4-BE49-F238E27FC236}">
                <a16:creationId xmlns:a16="http://schemas.microsoft.com/office/drawing/2014/main" id="{FBF01FED-3C55-D948-A67A-FEF67C4E6F19}"/>
              </a:ext>
            </a:extLst>
          </p:cNvPr>
          <p:cNvSpPr>
            <a:spLocks noGrp="1"/>
          </p:cNvSpPr>
          <p:nvPr>
            <p:ph idx="1"/>
          </p:nvPr>
        </p:nvSpPr>
        <p:spPr/>
        <p:txBody>
          <a:bodyPr>
            <a:normAutofit/>
          </a:bodyPr>
          <a:lstStyle/>
          <a:p>
            <a:r>
              <a:rPr lang="en-IN" sz="3200"/>
              <a:t> The word skill means expertness or great proficiency in doing something which comes from training &amp; practice. Apart from knowledge &amp; technical skill certain other skills are needed for communication. They are :- human relation skill, listening skills, active listening, writing &amp; reading skills, drawing skill. </a:t>
            </a:r>
            <a:endParaRPr lang="en-US" sz="3200"/>
          </a:p>
        </p:txBody>
      </p:sp>
    </p:spTree>
    <p:extLst>
      <p:ext uri="{BB962C8B-B14F-4D97-AF65-F5344CB8AC3E}">
        <p14:creationId xmlns:p14="http://schemas.microsoft.com/office/powerpoint/2010/main" val="2323747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E2928D-8385-4D47-A40F-B447612C3FD6}"/>
              </a:ext>
            </a:extLst>
          </p:cNvPr>
          <p:cNvSpPr>
            <a:spLocks noGrp="1"/>
          </p:cNvSpPr>
          <p:nvPr>
            <p:ph idx="1"/>
          </p:nvPr>
        </p:nvSpPr>
        <p:spPr>
          <a:xfrm>
            <a:off x="1069848" y="803672"/>
            <a:ext cx="10058400" cy="5368528"/>
          </a:xfrm>
        </p:spPr>
        <p:txBody>
          <a:bodyPr>
            <a:normAutofit lnSpcReduction="10000"/>
          </a:bodyPr>
          <a:lstStyle/>
          <a:p>
            <a:r>
              <a:rPr lang="en-IN" sz="3200"/>
              <a:t> Human relation</a:t>
            </a:r>
          </a:p>
          <a:p>
            <a:pPr marL="0" indent="0">
              <a:buNone/>
            </a:pPr>
            <a:r>
              <a:rPr lang="en-IN" sz="3200"/>
              <a:t> Human relation skills include acquisition of such distinct social traits courtesy, fact, friendliness, speaking skills, etc. These traits are acquired by the individuals &amp; by there interpersonal relationship &amp; adjustments, etc attained. </a:t>
            </a:r>
          </a:p>
          <a:p>
            <a:r>
              <a:rPr lang="en-IN" sz="3200"/>
              <a:t> Listening skills</a:t>
            </a:r>
          </a:p>
          <a:p>
            <a:pPr marL="0" indent="0">
              <a:buNone/>
            </a:pPr>
            <a:r>
              <a:rPr lang="en-IN" sz="3200"/>
              <a:t> Listening skills means ability to listen to others. It is an oral skill &amp; it requires alertness, attentiveness, etc as essential qualities. It is not simply hearing. A good listener has to be a good observer. </a:t>
            </a:r>
            <a:endParaRPr lang="en-US" sz="3200"/>
          </a:p>
        </p:txBody>
      </p:sp>
    </p:spTree>
    <p:extLst>
      <p:ext uri="{BB962C8B-B14F-4D97-AF65-F5344CB8AC3E}">
        <p14:creationId xmlns:p14="http://schemas.microsoft.com/office/powerpoint/2010/main" val="2317223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4421DE-A08D-7143-BC65-9CBA366C9A4D}"/>
              </a:ext>
            </a:extLst>
          </p:cNvPr>
          <p:cNvSpPr>
            <a:spLocks noGrp="1"/>
          </p:cNvSpPr>
          <p:nvPr>
            <p:ph idx="1"/>
          </p:nvPr>
        </p:nvSpPr>
        <p:spPr>
          <a:xfrm>
            <a:off x="1069848" y="910828"/>
            <a:ext cx="10058400" cy="5261372"/>
          </a:xfrm>
        </p:spPr>
        <p:txBody>
          <a:bodyPr>
            <a:normAutofit lnSpcReduction="10000"/>
          </a:bodyPr>
          <a:lstStyle/>
          <a:p>
            <a:pPr marL="0" indent="0">
              <a:buNone/>
            </a:pPr>
            <a:r>
              <a:rPr lang="en-IN" sz="3200"/>
              <a:t> A good listener should have the qualities such as:</a:t>
            </a:r>
          </a:p>
          <a:p>
            <a:pPr>
              <a:buFontTx/>
              <a:buChar char="-"/>
            </a:pPr>
            <a:r>
              <a:rPr lang="en-IN" sz="3200"/>
              <a:t>Face the person who talks</a:t>
            </a:r>
          </a:p>
          <a:p>
            <a:pPr>
              <a:buFontTx/>
              <a:buChar char="-"/>
            </a:pPr>
            <a:r>
              <a:rPr lang="en-IN" sz="3200"/>
              <a:t> Maintain good eye contact</a:t>
            </a:r>
          </a:p>
          <a:p>
            <a:pPr>
              <a:buFontTx/>
              <a:buChar char="-"/>
            </a:pPr>
            <a:r>
              <a:rPr lang="en-IN" sz="3200"/>
              <a:t> Maintain a natural, well relaxed posture that indicates your interest. </a:t>
            </a:r>
          </a:p>
          <a:p>
            <a:r>
              <a:rPr lang="en-IN" sz="3200"/>
              <a:t> Active listening </a:t>
            </a:r>
          </a:p>
          <a:p>
            <a:pPr marL="0" indent="0">
              <a:buNone/>
            </a:pPr>
            <a:r>
              <a:rPr lang="en-IN" sz="3200"/>
              <a:t> Active listening is good listening &amp; it means to be attendive listening to what the client is expressing verbally &amp; non verbally. Several nonverbal skills have been identified to facilitate attendive listening &amp; presented as “SOLER”.</a:t>
            </a:r>
          </a:p>
          <a:p>
            <a:pPr>
              <a:buFontTx/>
              <a:buChar char="-"/>
            </a:pPr>
            <a:endParaRPr lang="en-US" sz="3200"/>
          </a:p>
        </p:txBody>
      </p:sp>
    </p:spTree>
    <p:extLst>
      <p:ext uri="{BB962C8B-B14F-4D97-AF65-F5344CB8AC3E}">
        <p14:creationId xmlns:p14="http://schemas.microsoft.com/office/powerpoint/2010/main" val="3550504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EF9F00-0559-5847-B0BC-B8D39551C743}"/>
              </a:ext>
            </a:extLst>
          </p:cNvPr>
          <p:cNvSpPr>
            <a:spLocks noGrp="1"/>
          </p:cNvSpPr>
          <p:nvPr>
            <p:ph idx="1"/>
          </p:nvPr>
        </p:nvSpPr>
        <p:spPr>
          <a:xfrm>
            <a:off x="1069848" y="875109"/>
            <a:ext cx="10058400" cy="5297091"/>
          </a:xfrm>
        </p:spPr>
        <p:txBody>
          <a:bodyPr>
            <a:normAutofit fontScale="92500" lnSpcReduction="20000"/>
          </a:bodyPr>
          <a:lstStyle/>
          <a:p>
            <a:pPr marL="0" indent="0">
              <a:buNone/>
            </a:pPr>
            <a:r>
              <a:rPr lang="en-IN" sz="3200"/>
              <a:t> S- sit facing the patient. </a:t>
            </a:r>
          </a:p>
          <a:p>
            <a:pPr marL="0" indent="0">
              <a:buNone/>
            </a:pPr>
            <a:r>
              <a:rPr lang="en-IN" sz="3200"/>
              <a:t>O- observe an open posture</a:t>
            </a:r>
          </a:p>
          <a:p>
            <a:pPr marL="0" indent="0">
              <a:buNone/>
            </a:pPr>
            <a:r>
              <a:rPr lang="en-IN" sz="3200"/>
              <a:t>L- lean forward the patient</a:t>
            </a:r>
          </a:p>
          <a:p>
            <a:pPr marL="0" indent="0">
              <a:buNone/>
            </a:pPr>
            <a:r>
              <a:rPr lang="en-IN" sz="3200"/>
              <a:t>E- establish eye contact</a:t>
            </a:r>
          </a:p>
          <a:p>
            <a:pPr marL="0" indent="0">
              <a:buNone/>
            </a:pPr>
            <a:r>
              <a:rPr lang="en-IN" sz="3200"/>
              <a:t>R- relax whether sitting or standing during the interaction. </a:t>
            </a:r>
          </a:p>
          <a:p>
            <a:r>
              <a:rPr lang="en-IN" sz="3200"/>
              <a:t> Writing &amp; reading skills </a:t>
            </a:r>
          </a:p>
          <a:p>
            <a:pPr marL="0" indent="0">
              <a:buNone/>
            </a:pPr>
            <a:r>
              <a:rPr lang="en-IN" sz="3200"/>
              <a:t> To develop this one must know the language &amp; should have good vocabulary to clarify his thought, which are expressed through writing. The  words chosen should be simple, but powerful to express the meaning correctly. The writing skill requires reading skill also. </a:t>
            </a:r>
          </a:p>
        </p:txBody>
      </p:sp>
    </p:spTree>
    <p:extLst>
      <p:ext uri="{BB962C8B-B14F-4D97-AF65-F5344CB8AC3E}">
        <p14:creationId xmlns:p14="http://schemas.microsoft.com/office/powerpoint/2010/main" val="32045171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Wood Type</vt:lpstr>
      <vt:lpstr>Continuation Communication</vt:lpstr>
      <vt:lpstr>Types of communication</vt:lpstr>
      <vt:lpstr>PowerPoint Presentation</vt:lpstr>
      <vt:lpstr>PowerPoint Presentation</vt:lpstr>
      <vt:lpstr>PowerPoint Presentation</vt:lpstr>
      <vt:lpstr>Basic communication skills </vt:lpstr>
      <vt:lpstr>PowerPoint Presentation</vt:lpstr>
      <vt:lpstr>PowerPoint Presentation</vt:lpstr>
      <vt:lpstr>PowerPoint Presentation</vt:lpstr>
      <vt:lpstr>PowerPoint Presentation</vt:lpstr>
      <vt:lpstr>PowerPoint Presentation</vt:lpstr>
      <vt:lpstr>Barriers in communication</vt:lpstr>
      <vt:lpstr>PowerPoint Presentation</vt:lpstr>
      <vt:lpstr>PowerPoint Presentation</vt:lpstr>
      <vt:lpstr>PowerPoint Presentation</vt:lpstr>
      <vt:lpstr>How to overcome the barriers communication?  </vt:lpstr>
      <vt:lpstr>Question blog❓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Continuation Communication</dc:title>
  <cp:revision>4</cp:revision>
  <dcterms:modified xsi:type="dcterms:W3CDTF">2020-04-28T03:24:51Z</dcterms:modified>
</cp:coreProperties>
</file>