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4" r:id="rId4"/>
    <p:sldId id="265" r:id="rId5"/>
    <p:sldId id="258" r:id="rId6"/>
    <p:sldId id="259" r:id="rId7"/>
    <p:sldId id="260" r:id="rId8"/>
    <p:sldId id="261" r:id="rId9"/>
    <p:sldId id="262" r:id="rId10"/>
    <p:sldId id="263" r:id="rId11"/>
    <p:sldId id="266" r:id="rId1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 /><Relationship Id="rId13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slide" Target="slides/slide6.xml" /><Relationship Id="rId12" Type="http://schemas.openxmlformats.org/officeDocument/2006/relationships/slide" Target="slides/slide11.xml" /><Relationship Id="rId2" Type="http://schemas.openxmlformats.org/officeDocument/2006/relationships/slide" Target="slides/slide1.xml" /><Relationship Id="rId16" Type="http://schemas.openxmlformats.org/officeDocument/2006/relationships/tableStyles" Target="tableStyles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slide" Target="slides/slide10.xml" /><Relationship Id="rId5" Type="http://schemas.openxmlformats.org/officeDocument/2006/relationships/slide" Target="slides/slide4.xml" /><Relationship Id="rId15" Type="http://schemas.openxmlformats.org/officeDocument/2006/relationships/theme" Target="theme/theme1.xml" /><Relationship Id="rId10" Type="http://schemas.openxmlformats.org/officeDocument/2006/relationships/slide" Target="slides/slide9.xml" /><Relationship Id="rId4" Type="http://schemas.openxmlformats.org/officeDocument/2006/relationships/slide" Target="slides/slide3.xml" /><Relationship Id="rId9" Type="http://schemas.openxmlformats.org/officeDocument/2006/relationships/slide" Target="slides/slide8.xml" /><Relationship Id="rId14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4/9/2020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4/9/2020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ebmd.com/cold-and-flu/cold-guide/10-immune-system-busters-boosters" TargetMode="External" /><Relationship Id="rId2" Type="http://schemas.openxmlformats.org/officeDocument/2006/relationships/hyperlink" Target="https://www.webmd.com/cancer/" TargetMode="External" /><Relationship Id="rId1" Type="http://schemas.openxmlformats.org/officeDocument/2006/relationships/slideLayout" Target="../slideLayouts/slideLayout2.xml" /><Relationship Id="rId4" Type="http://schemas.openxmlformats.org/officeDocument/2006/relationships/hyperlink" Target="https://www.webmd.com/digestive-disorders/picture-of-the-spleen" TargetMode="Externa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webmd.com/cancer/lymphoma/understanding-leukemia-basics" TargetMode="External" /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0B8621-86F4-5743-B444-EB03AF944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4664" y="751009"/>
            <a:ext cx="11466634" cy="5788269"/>
          </a:xfrm>
        </p:spPr>
        <p:txBody>
          <a:bodyPr>
            <a:noAutofit/>
          </a:bodyPr>
          <a:lstStyle/>
          <a:p>
            <a:pPr algn="ctr"/>
            <a:r>
              <a:rPr lang="en-GB" sz="9600" b="1" i="1" u="sng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LYMPHOMA </a:t>
            </a:r>
            <a:endParaRPr lang="en-US" sz="9600" b="1" i="1" u="sng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6CB5B9-6EF6-0541-A824-0165E7F33A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7964511"/>
            <a:ext cx="10820400" cy="4024125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98903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274511-1A0F-D74F-AEA0-E883085EC1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1928" y="339328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GB" sz="7200" b="1">
                <a:solidFill>
                  <a:srgbClr val="FF0000"/>
                </a:solidFill>
              </a:rPr>
              <a:t>TREATMENT </a:t>
            </a:r>
            <a:endParaRPr lang="en-US" sz="7200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D06AD-6EDF-DD49-B3A2-578DB13DDC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2159" y="1632356"/>
            <a:ext cx="11762184" cy="5082769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00B0F0"/>
                </a:solidFill>
              </a:rPr>
              <a:t>Chemotherapy</a:t>
            </a:r>
            <a:r>
              <a:rPr lang="en-GB" sz="3600"/>
              <a:t>, which uses drugs to kill cancer cells
</a:t>
            </a:r>
            <a:r>
              <a:rPr lang="en-GB" sz="3600">
                <a:solidFill>
                  <a:srgbClr val="00B0F0"/>
                </a:solidFill>
              </a:rPr>
              <a:t>Radiation</a:t>
            </a:r>
            <a:r>
              <a:rPr lang="en-GB" sz="3600"/>
              <a:t> </a:t>
            </a:r>
            <a:r>
              <a:rPr lang="en-GB" sz="3600">
                <a:solidFill>
                  <a:srgbClr val="00B0F0"/>
                </a:solidFill>
              </a:rPr>
              <a:t>therapy</a:t>
            </a:r>
            <a:r>
              <a:rPr lang="en-GB" sz="3600"/>
              <a:t>, which uses high-energy rays to destroy cancer cells
</a:t>
            </a:r>
            <a:r>
              <a:rPr lang="en-GB" sz="3600">
                <a:solidFill>
                  <a:srgbClr val="00B0F0"/>
                </a:solidFill>
              </a:rPr>
              <a:t>Immunotherapy</a:t>
            </a:r>
            <a:r>
              <a:rPr lang="en-GB" sz="3600"/>
              <a:t>, which uses your body’s immune system to attack cancer cells
</a:t>
            </a:r>
            <a:r>
              <a:rPr lang="en-GB" sz="3600">
                <a:solidFill>
                  <a:srgbClr val="00B0F0"/>
                </a:solidFill>
              </a:rPr>
              <a:t>Targeted</a:t>
            </a:r>
            <a:r>
              <a:rPr lang="en-GB" sz="3600"/>
              <a:t> </a:t>
            </a:r>
            <a:r>
              <a:rPr lang="en-GB" sz="3600">
                <a:solidFill>
                  <a:srgbClr val="00B0F0"/>
                </a:solidFill>
              </a:rPr>
              <a:t>therapy</a:t>
            </a:r>
            <a:r>
              <a:rPr lang="en-GB" sz="3600"/>
              <a:t> that targets aspects of lymphoma cells to curb their growth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429414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2AAC5F-DFD1-E644-B134-30BB0E6319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145631" y="-2771783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CEB4AE9-F39B-E041-AA94-399883785F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0081" y="2071688"/>
            <a:ext cx="10820400" cy="4786312"/>
          </a:xfrm>
        </p:spPr>
        <p:txBody>
          <a:bodyPr>
            <a:normAutofit/>
          </a:bodyPr>
          <a:lstStyle/>
          <a:p>
            <a:r>
              <a:rPr lang="en-GB" sz="6600"/>
              <a:t>Nursing management and nursing diagnosis is same as leukemia</a:t>
            </a:r>
          </a:p>
          <a:p>
            <a:r>
              <a:rPr lang="en-GB" sz="6600"/>
              <a:t>Plz go through leukemia</a:t>
            </a:r>
          </a:p>
          <a:p>
            <a:endParaRPr lang="en-US" sz="6600"/>
          </a:p>
        </p:txBody>
      </p:sp>
    </p:spTree>
    <p:extLst>
      <p:ext uri="{BB962C8B-B14F-4D97-AF65-F5344CB8AC3E}">
        <p14:creationId xmlns:p14="http://schemas.microsoft.com/office/powerpoint/2010/main" val="41800513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4E4883-A150-1741-9176-9B0DB71636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45381" y="478623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GB" sz="6600" b="1">
                <a:solidFill>
                  <a:srgbClr val="C00000"/>
                </a:solidFill>
              </a:rPr>
              <a:t>DEFINITION </a:t>
            </a:r>
            <a:endParaRPr lang="en-US" sz="6600" b="1">
              <a:solidFill>
                <a:srgbClr val="C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495607-A5C6-2240-998D-A30A8C8601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625204"/>
            <a:ext cx="12192000" cy="5232796"/>
          </a:xfrm>
        </p:spPr>
        <p:txBody>
          <a:bodyPr>
            <a:normAutofit/>
          </a:bodyPr>
          <a:lstStyle/>
          <a:p>
            <a:r>
              <a:rPr lang="en-GB" sz="4400" b="0" i="0">
                <a:effectLst/>
                <a:latin typeface="Source Sans Pro"/>
              </a:rPr>
              <a:t>Lymphoma is </a:t>
            </a:r>
            <a:r>
              <a:rPr lang="en-GB" sz="4400" b="0" i="0" u="none" strike="noStrike">
                <a:effectLst/>
                <a:latin typeface="Source Sans Pro"/>
                <a:hlinkClick r:id="rId2"/>
              </a:rPr>
              <a:t>cancer</a:t>
            </a:r>
            <a:r>
              <a:rPr lang="en-GB" sz="4400" b="0" i="0">
                <a:effectLst/>
                <a:latin typeface="Source Sans Pro"/>
              </a:rPr>
              <a:t> that begins in infection-fighting cells of the </a:t>
            </a:r>
            <a:r>
              <a:rPr lang="en-GB" sz="4400" b="0" i="0" u="none" strike="noStrike">
                <a:effectLst/>
                <a:latin typeface="Source Sans Pro"/>
                <a:hlinkClick r:id="rId3"/>
              </a:rPr>
              <a:t>immune system</a:t>
            </a:r>
            <a:r>
              <a:rPr lang="en-GB" sz="4400" b="0" i="0">
                <a:effectLst/>
                <a:latin typeface="Source Sans Pro"/>
              </a:rPr>
              <a:t>, called lymphocytes. These cells are in the lymph nodes, </a:t>
            </a:r>
            <a:r>
              <a:rPr lang="en-GB" sz="4400" b="0" i="0" u="none" strike="noStrike">
                <a:effectLst/>
                <a:latin typeface="Source Sans Pro"/>
                <a:hlinkClick r:id="rId4"/>
              </a:rPr>
              <a:t>spleen</a:t>
            </a:r>
            <a:r>
              <a:rPr lang="en-GB" sz="4400" b="0" i="0">
                <a:effectLst/>
                <a:latin typeface="Source Sans Pro"/>
              </a:rPr>
              <a:t>, thymus, bone marrow, and other parts of the body. When you have lymphoma, lymphocytes change and grow out of control</a:t>
            </a:r>
            <a:endParaRPr lang="en-US" sz="4400"/>
          </a:p>
        </p:txBody>
      </p:sp>
    </p:spTree>
    <p:extLst>
      <p:ext uri="{BB962C8B-B14F-4D97-AF65-F5344CB8AC3E}">
        <p14:creationId xmlns:p14="http://schemas.microsoft.com/office/powerpoint/2010/main" val="205535647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36192C-BAC9-8E4F-84B5-F425CE8A05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95600" y="-3075393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5945D-85D9-EF49-8262-652CDD5882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64329" y="1464468"/>
            <a:ext cx="11351419" cy="5393531"/>
          </a:xfrm>
        </p:spPr>
        <p:txBody>
          <a:bodyPr>
            <a:normAutofit/>
          </a:bodyPr>
          <a:lstStyle/>
          <a:p>
            <a:r>
              <a:rPr lang="en-GB" sz="4000" b="0" i="0">
                <a:effectLst/>
                <a:latin typeface="Source Sans Pro"/>
              </a:rPr>
              <a:t>Lymphoma is different from </a:t>
            </a:r>
            <a:r>
              <a:rPr lang="en-GB" sz="4000" b="0" i="0" u="none" strike="noStrike">
                <a:effectLst/>
                <a:latin typeface="Source Sans Pro"/>
                <a:hlinkClick r:id="rId2"/>
              </a:rPr>
              <a:t>leukemia</a:t>
            </a:r>
            <a:r>
              <a:rPr lang="en-GB" sz="4000" b="0" i="0">
                <a:effectLst/>
                <a:latin typeface="Source Sans Pro"/>
              </a:rPr>
              <a:t>. Each of these cancers starts in a different type of cell.</a:t>
            </a:r>
          </a:p>
          <a:p>
            <a:r>
              <a:rPr lang="en-GB" sz="4000" b="0" i="0">
                <a:effectLst/>
                <a:latin typeface="Source Sans Pro"/>
              </a:rPr>
              <a:t>Lymphoma starts in infection-fighting lymphocytes.</a:t>
            </a:r>
          </a:p>
          <a:p>
            <a:r>
              <a:rPr lang="en-GB" sz="4000" b="0" i="0">
                <a:effectLst/>
                <a:latin typeface="Source Sans Pro"/>
              </a:rPr>
              <a:t>Leukemia starts in blood-forming cells inside bone marrow.</a:t>
            </a:r>
          </a:p>
          <a:p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2515014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27938E-B117-C04A-853A-594663849A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2053" y="-2807502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1F7ACB-97F8-AB47-A370-3BF0BF0559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5016" y="1107280"/>
            <a:ext cx="11577637" cy="575071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600"/>
              <a:t>There are two main types of lymphoma:
1. </a:t>
            </a:r>
            <a:r>
              <a:rPr lang="en-GB" sz="3600">
                <a:solidFill>
                  <a:schemeClr val="accent1"/>
                </a:solidFill>
              </a:rPr>
              <a:t>Non-Hodgkin</a:t>
            </a:r>
            <a:r>
              <a:rPr lang="en-GB" sz="3600"/>
              <a:t>: Most people with lymphoma have this type.
2 . </a:t>
            </a:r>
            <a:r>
              <a:rPr lang="en-GB" sz="3600">
                <a:solidFill>
                  <a:schemeClr val="accent1"/>
                </a:solidFill>
              </a:rPr>
              <a:t>Hodgkin</a:t>
            </a:r>
          </a:p>
          <a:p>
            <a:pPr marL="0" indent="0">
              <a:buNone/>
            </a:pPr>
            <a:r>
              <a:rPr lang="en-GB" sz="3600" b="0" i="0">
                <a:solidFill>
                  <a:srgbClr val="FFFF00"/>
                </a:solidFill>
                <a:effectLst/>
                <a:latin typeface="Roboto"/>
              </a:rPr>
              <a:t>Non-Hodgkin</a:t>
            </a:r>
            <a:r>
              <a:rPr lang="en-GB" sz="3600" b="0" i="0">
                <a:effectLst/>
                <a:latin typeface="Roboto"/>
              </a:rPr>
              <a:t> lymphoma may arise in lymph nodes anywhere in the body, whereas </a:t>
            </a:r>
            <a:r>
              <a:rPr lang="en-GB" sz="3600" b="0" i="0">
                <a:solidFill>
                  <a:srgbClr val="FFFF00"/>
                </a:solidFill>
                <a:effectLst/>
                <a:latin typeface="Roboto"/>
              </a:rPr>
              <a:t>Hodgkin</a:t>
            </a:r>
            <a:r>
              <a:rPr lang="en-GB" sz="3600" b="0" i="0">
                <a:effectLst/>
                <a:latin typeface="Roboto"/>
              </a:rPr>
              <a:t> lymphoma typically begins in the upper body, such as the neck, chest or armpits. 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08333858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574301-9B5B-594C-9258-8F7B4A1E71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9694" y="228592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GB" sz="6600" b="1" u="sng">
                <a:solidFill>
                  <a:srgbClr val="FF0000"/>
                </a:solidFill>
              </a:rPr>
              <a:t>CAUSES</a:t>
            </a:r>
            <a:endParaRPr lang="en-US" sz="6600" b="1" u="sng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DB4D80-8A23-C146-A198-2E6B5936D6E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1620"/>
            <a:ext cx="12192000" cy="5336380"/>
          </a:xfrm>
        </p:spPr>
        <p:txBody>
          <a:bodyPr>
            <a:noAutofit/>
          </a:bodyPr>
          <a:lstStyle/>
          <a:p>
            <a:r>
              <a:rPr lang="en-GB" sz="3200"/>
              <a:t>Idiopathic </a:t>
            </a:r>
          </a:p>
          <a:p>
            <a:endParaRPr lang="en-GB" sz="3200"/>
          </a:p>
          <a:p>
            <a:pPr marL="0" indent="0">
              <a:buNone/>
            </a:pPr>
            <a:r>
              <a:rPr lang="en-GB" sz="3200" b="1">
                <a:solidFill>
                  <a:srgbClr val="C00000"/>
                </a:solidFill>
              </a:rPr>
              <a:t>RISK</a:t>
            </a:r>
            <a:r>
              <a:rPr lang="en-GB" sz="3200"/>
              <a:t> </a:t>
            </a:r>
            <a:r>
              <a:rPr lang="en-GB" sz="3200" b="1">
                <a:solidFill>
                  <a:srgbClr val="C00000"/>
                </a:solidFill>
              </a:rPr>
              <a:t>FACTORS</a:t>
            </a:r>
            <a:r>
              <a:rPr lang="en-GB" sz="3200"/>
              <a:t> </a:t>
            </a:r>
          </a:p>
          <a:p>
            <a:endParaRPr lang="en-GB" sz="3200"/>
          </a:p>
          <a:p>
            <a:r>
              <a:rPr lang="en-GB" sz="3200"/>
              <a:t>Weak immune system from HIV/AIDS, an organ transplant, or because you were born with an immune disease
Have an immune system disease such as rheumatoid arthritis, Sjögren’s syndrome, lupus, or celiac disease
Have been infected with a virus such as Epstein-Barr, hepatitis C, or human T-cell leukemia/lymphoma (HTLV-1)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1094541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4776CB-A7EB-EF4C-AD9F-35AA70812F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734991" y="-3575456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00069B-C35E-1E4B-A96E-54E962CEB5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03" y="1571624"/>
            <a:ext cx="12166997" cy="5286375"/>
          </a:xfrm>
        </p:spPr>
        <p:txBody>
          <a:bodyPr>
            <a:normAutofit/>
          </a:bodyPr>
          <a:lstStyle/>
          <a:p>
            <a:r>
              <a:rPr lang="en-GB" sz="4000"/>
              <a:t>Have a close relative who had lymphoma
Were exposed to benzene or chemicals that kill bugs and weeds
Were treated for Hodgkin or non-Hodgkin lymphoma in the past
Were treated for cancer with radiation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40180921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9C111-A05B-1D44-942D-DBBF877EC1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8350" y="232172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GB" sz="6600" b="1">
                <a:solidFill>
                  <a:srgbClr val="FF0000"/>
                </a:solidFill>
              </a:rPr>
              <a:t>Symptoms</a:t>
            </a:r>
            <a:endParaRPr lang="en-US" sz="6600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8D04CA-700F-B54B-93B4-322EE6B567E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525200"/>
            <a:ext cx="12037218" cy="5332800"/>
          </a:xfrm>
        </p:spPr>
        <p:txBody>
          <a:bodyPr>
            <a:noAutofit/>
          </a:bodyPr>
          <a:lstStyle/>
          <a:p>
            <a:r>
              <a:rPr lang="en-GB" sz="3600"/>
              <a:t>Swollen glands (lymph nodes), often in the neck, armpit, or groin that are painless
Cough
Shortness of breath
Fever
Night sweats
Fatigue
Weight loss
Itching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37648003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4CBC76-991C-634F-B729-2A862E711F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88256" y="371467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en-GB" sz="6600" b="1">
                <a:solidFill>
                  <a:srgbClr val="FF0000"/>
                </a:solidFill>
              </a:rPr>
              <a:t>DIAGNOSIS </a:t>
            </a:r>
            <a:endParaRPr lang="en-US" sz="6600" b="1">
              <a:solidFill>
                <a:srgbClr val="FF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509341-B705-EE4B-98B5-CB0EA884E5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3356" y="1664495"/>
            <a:ext cx="12008644" cy="5193505"/>
          </a:xfrm>
        </p:spPr>
        <p:txBody>
          <a:bodyPr>
            <a:normAutofit/>
          </a:bodyPr>
          <a:lstStyle/>
          <a:p>
            <a:r>
              <a:rPr lang="en-GB" sz="3600">
                <a:solidFill>
                  <a:srgbClr val="FFFF00"/>
                </a:solidFill>
              </a:rPr>
              <a:t>Bone</a:t>
            </a:r>
            <a:r>
              <a:rPr lang="en-GB" sz="3600"/>
              <a:t> </a:t>
            </a:r>
            <a:r>
              <a:rPr lang="en-GB" sz="3600">
                <a:solidFill>
                  <a:srgbClr val="FFFF00"/>
                </a:solidFill>
              </a:rPr>
              <a:t>marrow</a:t>
            </a:r>
            <a:r>
              <a:rPr lang="en-GB" sz="3600"/>
              <a:t> </a:t>
            </a:r>
            <a:r>
              <a:rPr lang="en-GB" sz="3600">
                <a:solidFill>
                  <a:srgbClr val="FFFF00"/>
                </a:solidFill>
              </a:rPr>
              <a:t>aspiration</a:t>
            </a:r>
            <a:r>
              <a:rPr lang="en-GB" sz="3600"/>
              <a:t> </a:t>
            </a:r>
            <a:r>
              <a:rPr lang="en-GB" sz="3600">
                <a:solidFill>
                  <a:srgbClr val="FFFF00"/>
                </a:solidFill>
              </a:rPr>
              <a:t>or</a:t>
            </a:r>
            <a:r>
              <a:rPr lang="en-GB" sz="3600"/>
              <a:t> </a:t>
            </a:r>
            <a:r>
              <a:rPr lang="en-GB" sz="3600">
                <a:solidFill>
                  <a:srgbClr val="FFFF00"/>
                </a:solidFill>
              </a:rPr>
              <a:t>biopsy</a:t>
            </a:r>
            <a:r>
              <a:rPr lang="en-GB" sz="3600"/>
              <a:t>. doctor uses a needle to remove fluid or tissue from your bone marrow – the spongy part inside bone where blood cells are made – to look for lymphoma cells.
</a:t>
            </a:r>
            <a:r>
              <a:rPr lang="en-GB" sz="3600">
                <a:solidFill>
                  <a:srgbClr val="FFFF00"/>
                </a:solidFill>
              </a:rPr>
              <a:t>Chest</a:t>
            </a:r>
            <a:r>
              <a:rPr lang="en-GB" sz="3600"/>
              <a:t> </a:t>
            </a:r>
            <a:r>
              <a:rPr lang="en-GB" sz="3600">
                <a:solidFill>
                  <a:srgbClr val="FFFF00"/>
                </a:solidFill>
              </a:rPr>
              <a:t>X-ray</a:t>
            </a:r>
            <a:r>
              <a:rPr lang="en-GB" sz="3600"/>
              <a:t>. It uses radiation in low doses to make images of the inside of your chest.
</a:t>
            </a:r>
            <a:r>
              <a:rPr lang="en-GB" sz="3600">
                <a:solidFill>
                  <a:srgbClr val="FFFF00"/>
                </a:solidFill>
              </a:rPr>
              <a:t>MRI</a:t>
            </a:r>
            <a:r>
              <a:rPr lang="en-GB" sz="3600"/>
              <a:t>. It uses powerful magnets and radio waves to make pictures of organs and structures inside your body.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325695957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886546-73FE-684A-A2BE-F58218EE8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306366" y="-3361143"/>
            <a:ext cx="8610600" cy="1293028"/>
          </a:xfrm>
        </p:spPr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575316-3895-8B47-B23F-D70CC3B036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750094"/>
            <a:ext cx="11506200" cy="6107906"/>
          </a:xfrm>
        </p:spPr>
        <p:txBody>
          <a:bodyPr>
            <a:normAutofit/>
          </a:bodyPr>
          <a:lstStyle/>
          <a:p>
            <a:r>
              <a:rPr lang="en-GB" sz="4000">
                <a:solidFill>
                  <a:srgbClr val="FFFF00"/>
                </a:solidFill>
              </a:rPr>
              <a:t>PET</a:t>
            </a:r>
            <a:r>
              <a:rPr lang="en-GB" sz="4000"/>
              <a:t> </a:t>
            </a:r>
            <a:r>
              <a:rPr lang="en-GB" sz="4000">
                <a:solidFill>
                  <a:srgbClr val="FFFF00"/>
                </a:solidFill>
              </a:rPr>
              <a:t>scan</a:t>
            </a:r>
            <a:r>
              <a:rPr lang="en-GB" sz="4000"/>
              <a:t>. It uses a radioactive substance to look for cancer cells in your body.
</a:t>
            </a:r>
            <a:r>
              <a:rPr lang="en-GB" sz="4000">
                <a:solidFill>
                  <a:srgbClr val="FFFF00"/>
                </a:solidFill>
              </a:rPr>
              <a:t>Molecular</a:t>
            </a:r>
            <a:r>
              <a:rPr lang="en-GB" sz="4000"/>
              <a:t> </a:t>
            </a:r>
            <a:r>
              <a:rPr lang="en-GB" sz="4000">
                <a:solidFill>
                  <a:srgbClr val="FFFF00"/>
                </a:solidFill>
              </a:rPr>
              <a:t>test</a:t>
            </a:r>
            <a:r>
              <a:rPr lang="en-GB" sz="4000"/>
              <a:t>. It looks for changes to genes, proteins, and other substances in cancer cells to help your doctor figure out which type of lymphoma you have.
</a:t>
            </a:r>
            <a:r>
              <a:rPr lang="en-GB" sz="4000">
                <a:solidFill>
                  <a:srgbClr val="FFFF00"/>
                </a:solidFill>
              </a:rPr>
              <a:t>Blood</a:t>
            </a:r>
            <a:r>
              <a:rPr lang="en-GB" sz="4000"/>
              <a:t> </a:t>
            </a:r>
            <a:r>
              <a:rPr lang="en-GB" sz="4000">
                <a:solidFill>
                  <a:srgbClr val="FFFF00"/>
                </a:solidFill>
              </a:rPr>
              <a:t>tests</a:t>
            </a:r>
            <a:r>
              <a:rPr lang="en-GB" sz="4000"/>
              <a:t>. These check the number of certain cells, levels of other substances, or evidence of infection in your blood</a:t>
            </a:r>
            <a:endParaRPr lang="en-US" sz="4000"/>
          </a:p>
        </p:txBody>
      </p:sp>
    </p:spTree>
    <p:extLst>
      <p:ext uri="{BB962C8B-B14F-4D97-AF65-F5344CB8AC3E}">
        <p14:creationId xmlns:p14="http://schemas.microsoft.com/office/powerpoint/2010/main" val="3883227418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Widescreen</PresentationFormat>
  <Slides>11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Vapor Trail</vt:lpstr>
      <vt:lpstr>LYMPHOMA </vt:lpstr>
      <vt:lpstr>DEFINITION </vt:lpstr>
      <vt:lpstr>PowerPoint Presentation</vt:lpstr>
      <vt:lpstr>PowerPoint Presentation</vt:lpstr>
      <vt:lpstr>CAUSES</vt:lpstr>
      <vt:lpstr>PowerPoint Presentation</vt:lpstr>
      <vt:lpstr>Symptoms</vt:lpstr>
      <vt:lpstr>DIAGNOSIS </vt:lpstr>
      <vt:lpstr>PowerPoint Presentation</vt:lpstr>
      <vt:lpstr>TREATMENT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LYMPHOMA </dc:title>
  <cp:revision>2</cp:revision>
  <dcterms:modified xsi:type="dcterms:W3CDTF">2020-04-09T07:18:29Z</dcterms:modified>
</cp:coreProperties>
</file>