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67" r:id="rId4"/>
    <p:sldId id="273" r:id="rId5"/>
    <p:sldId id="270" r:id="rId6"/>
    <p:sldId id="274" r:id="rId7"/>
    <p:sldId id="266" r:id="rId8"/>
    <p:sldId id="257" r:id="rId9"/>
    <p:sldId id="263" r:id="rId10"/>
    <p:sldId id="264" r:id="rId11"/>
    <p:sldId id="260" r:id="rId12"/>
    <p:sldId id="271" r:id="rId13"/>
    <p:sldId id="272" r:id="rId14"/>
    <p:sldId id="261" r:id="rId15"/>
    <p:sldId id="265" r:id="rId16"/>
    <p:sldId id="268" r:id="rId17"/>
    <p:sldId id="262" r:id="rId18"/>
    <p:sldId id="26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viewProps" Target="view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GB"/>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4/22/2020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4/22/2020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4/22/2020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GB"/>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4/22/2020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4/22/2020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GB"/>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4/22/2020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GB"/>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4/22/2020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4/22/2020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4/22/2020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4/22/2020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GB"/>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4/22/2020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4/22/2020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GB"/>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4/22/2020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4/22/2020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4/22/2020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GB"/>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4/22/2020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GB"/>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4/22/2020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4/22/2020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3" Type="http://schemas.openxmlformats.org/officeDocument/2006/relationships/image" Target="../media/image9.jpeg" /><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hyperlink" Target="https://www.healthline.com/health/lice-treatments-and-medications#prescription3" TargetMode="External"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hyperlink" Target="http://amzn.to/2t933Jr" TargetMode="External"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11.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6.jpeg" /><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D8341-F49B-8B4F-9DFD-A6537D4C3311}"/>
              </a:ext>
            </a:extLst>
          </p:cNvPr>
          <p:cNvSpPr>
            <a:spLocks noGrp="1"/>
          </p:cNvSpPr>
          <p:nvPr>
            <p:ph type="ctrTitle"/>
          </p:nvPr>
        </p:nvSpPr>
        <p:spPr>
          <a:xfrm>
            <a:off x="2144790" y="-3945698"/>
            <a:ext cx="8144134" cy="1373070"/>
          </a:xfrm>
        </p:spPr>
        <p:txBody>
          <a:bodyPr/>
          <a:lstStyle/>
          <a:p>
            <a:endParaRPr lang="en-US"/>
          </a:p>
        </p:txBody>
      </p:sp>
      <p:sp>
        <p:nvSpPr>
          <p:cNvPr id="3" name="Subtitle 2">
            <a:extLst>
              <a:ext uri="{FF2B5EF4-FFF2-40B4-BE49-F238E27FC236}">
                <a16:creationId xmlns:a16="http://schemas.microsoft.com/office/drawing/2014/main" id="{C4F82242-D2BC-8E49-851D-6C48CD0E053F}"/>
              </a:ext>
            </a:extLst>
          </p:cNvPr>
          <p:cNvSpPr>
            <a:spLocks noGrp="1"/>
          </p:cNvSpPr>
          <p:nvPr>
            <p:ph type="subTitle" idx="1"/>
          </p:nvPr>
        </p:nvSpPr>
        <p:spPr>
          <a:xfrm>
            <a:off x="0" y="0"/>
            <a:ext cx="12192000" cy="6857999"/>
          </a:xfrm>
        </p:spPr>
        <p:txBody>
          <a:bodyPr/>
          <a:lstStyle/>
          <a:p>
            <a:endParaRPr lang="en-US"/>
          </a:p>
        </p:txBody>
      </p:sp>
      <p:pic>
        <p:nvPicPr>
          <p:cNvPr id="4" name="Picture 4">
            <a:extLst>
              <a:ext uri="{FF2B5EF4-FFF2-40B4-BE49-F238E27FC236}">
                <a16:creationId xmlns:a16="http://schemas.microsoft.com/office/drawing/2014/main" id="{0DC5F009-F772-3A4B-A55D-770B42BC7210}"/>
              </a:ext>
            </a:extLst>
          </p:cNvPr>
          <p:cNvPicPr>
            <a:picLocks noChangeAspect="1"/>
          </p:cNvPicPr>
          <p:nvPr/>
        </p:nvPicPr>
        <p:blipFill>
          <a:blip r:embed="rId2"/>
          <a:stretch>
            <a:fillRect/>
          </a:stretch>
        </p:blipFill>
        <p:spPr>
          <a:xfrm>
            <a:off x="0" y="0"/>
            <a:ext cx="12192000" cy="6857999"/>
          </a:xfrm>
          <a:prstGeom prst="rect">
            <a:avLst/>
          </a:prstGeom>
        </p:spPr>
      </p:pic>
    </p:spTree>
    <p:extLst>
      <p:ext uri="{BB962C8B-B14F-4D97-AF65-F5344CB8AC3E}">
        <p14:creationId xmlns:p14="http://schemas.microsoft.com/office/powerpoint/2010/main" val="3095643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FD49C-C415-3540-82AA-A535AABD4C3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4286E93-07B6-544D-8A41-A3879317F90E}"/>
              </a:ext>
            </a:extLst>
          </p:cNvPr>
          <p:cNvSpPr>
            <a:spLocks noGrp="1"/>
          </p:cNvSpPr>
          <p:nvPr>
            <p:ph idx="1"/>
          </p:nvPr>
        </p:nvSpPr>
        <p:spPr>
          <a:xfrm>
            <a:off x="0" y="2336873"/>
            <a:ext cx="12192000" cy="4521127"/>
          </a:xfrm>
        </p:spPr>
        <p:txBody>
          <a:bodyPr>
            <a:normAutofit/>
          </a:bodyPr>
          <a:lstStyle/>
          <a:p>
            <a:r>
              <a:rPr lang="en-US" sz="4000" b="1">
                <a:solidFill>
                  <a:schemeClr val="bg1"/>
                </a:solidFill>
              </a:rPr>
              <a:t>Indirect transfer from clothing, towels and bedding</a:t>
            </a:r>
          </a:p>
          <a:p>
            <a:r>
              <a:rPr lang="en-US" sz="4000" b="1">
                <a:solidFill>
                  <a:schemeClr val="bg1"/>
                </a:solidFill>
              </a:rPr>
              <a:t>Transmission occurs as long as person is infested and untreated, including incubation period</a:t>
            </a:r>
          </a:p>
        </p:txBody>
      </p:sp>
    </p:spTree>
    <p:extLst>
      <p:ext uri="{BB962C8B-B14F-4D97-AF65-F5344CB8AC3E}">
        <p14:creationId xmlns:p14="http://schemas.microsoft.com/office/powerpoint/2010/main" val="1546088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D4590-FE2C-044F-A7F0-061B00168C81}"/>
              </a:ext>
            </a:extLst>
          </p:cNvPr>
          <p:cNvSpPr>
            <a:spLocks noGrp="1"/>
          </p:cNvSpPr>
          <p:nvPr>
            <p:ph type="title"/>
          </p:nvPr>
        </p:nvSpPr>
        <p:spPr/>
        <p:txBody>
          <a:bodyPr>
            <a:normAutofit/>
          </a:bodyPr>
          <a:lstStyle/>
          <a:p>
            <a:pPr algn="ctr"/>
            <a:r>
              <a:rPr lang="en-US" sz="7200" b="1"/>
              <a:t>Symptoms</a:t>
            </a:r>
          </a:p>
        </p:txBody>
      </p:sp>
      <p:sp>
        <p:nvSpPr>
          <p:cNvPr id="3" name="Content Placeholder 2">
            <a:extLst>
              <a:ext uri="{FF2B5EF4-FFF2-40B4-BE49-F238E27FC236}">
                <a16:creationId xmlns:a16="http://schemas.microsoft.com/office/drawing/2014/main" id="{AEF0C666-EEC0-074E-806F-10458381E349}"/>
              </a:ext>
            </a:extLst>
          </p:cNvPr>
          <p:cNvSpPr>
            <a:spLocks noGrp="1"/>
          </p:cNvSpPr>
          <p:nvPr>
            <p:ph idx="1"/>
          </p:nvPr>
        </p:nvSpPr>
        <p:spPr>
          <a:xfrm>
            <a:off x="125017" y="2336873"/>
            <a:ext cx="12066984" cy="4521127"/>
          </a:xfrm>
        </p:spPr>
        <p:txBody>
          <a:bodyPr>
            <a:normAutofit lnSpcReduction="10000"/>
          </a:bodyPr>
          <a:lstStyle/>
          <a:p>
            <a:r>
              <a:rPr lang="en-US" sz="3200" b="1">
                <a:solidFill>
                  <a:schemeClr val="bg1"/>
                </a:solidFill>
              </a:rPr>
              <a:t>Pimple-like rash or burrows between fingers, on wrist, </a:t>
            </a:r>
            <a:endParaRPr lang="en-GB" sz="3200" b="1">
              <a:solidFill>
                <a:schemeClr val="bg1"/>
              </a:solidFill>
            </a:endParaRPr>
          </a:p>
          <a:p>
            <a:pPr marL="0" indent="0">
              <a:buNone/>
            </a:pPr>
            <a:r>
              <a:rPr lang="en-US" sz="3200" b="1">
                <a:solidFill>
                  <a:schemeClr val="bg1"/>
                </a:solidFill>
              </a:rPr>
              <a:t>elbows, armpits, belt line, navel, abdomen, and/or back of </a:t>
            </a:r>
          </a:p>
          <a:p>
            <a:pPr marL="0" indent="0">
              <a:buNone/>
            </a:pPr>
            <a:r>
              <a:rPr lang="en-US" sz="3200" b="1">
                <a:solidFill>
                  <a:schemeClr val="bg1"/>
                </a:solidFill>
              </a:rPr>
              <a:t>the hip</a:t>
            </a:r>
          </a:p>
          <a:p>
            <a:r>
              <a:rPr lang="en-US" sz="3200" b="1">
                <a:solidFill>
                  <a:schemeClr val="bg1"/>
                </a:solidFill>
              </a:rPr>
              <a:t> Erythematous(red) skin</a:t>
            </a:r>
          </a:p>
          <a:p>
            <a:r>
              <a:rPr lang="en-US" sz="3200" b="1">
                <a:solidFill>
                  <a:schemeClr val="bg1"/>
                </a:solidFill>
              </a:rPr>
              <a:t> Intense itching over most of the body, especially at night</a:t>
            </a:r>
          </a:p>
          <a:p>
            <a:r>
              <a:rPr lang="en-US" sz="3200" b="1">
                <a:solidFill>
                  <a:schemeClr val="bg1"/>
                </a:solidFill>
              </a:rPr>
              <a:t> Sores on the body caused by scratching</a:t>
            </a:r>
          </a:p>
          <a:p>
            <a:r>
              <a:rPr lang="en-US" sz="3200" b="1">
                <a:solidFill>
                  <a:schemeClr val="bg1"/>
                </a:solidFill>
              </a:rPr>
              <a:t> Sores can sometimes become infected with bacteria(usually streptococcus pyogenes or staphylococcus aureas)</a:t>
            </a:r>
          </a:p>
        </p:txBody>
      </p:sp>
    </p:spTree>
    <p:extLst>
      <p:ext uri="{BB962C8B-B14F-4D97-AF65-F5344CB8AC3E}">
        <p14:creationId xmlns:p14="http://schemas.microsoft.com/office/powerpoint/2010/main" val="636429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8BF80-B7A3-0B4C-BDC9-BCE2315103FE}"/>
              </a:ext>
            </a:extLst>
          </p:cNvPr>
          <p:cNvSpPr>
            <a:spLocks noGrp="1"/>
          </p:cNvSpPr>
          <p:nvPr>
            <p:ph type="title"/>
          </p:nvPr>
        </p:nvSpPr>
        <p:spPr>
          <a:xfrm>
            <a:off x="2841306" y="-3390147"/>
            <a:ext cx="9613861" cy="1080938"/>
          </a:xfrm>
        </p:spPr>
        <p:txBody>
          <a:bodyPr/>
          <a:lstStyle/>
          <a:p>
            <a:endParaRPr lang="en-US"/>
          </a:p>
        </p:txBody>
      </p:sp>
      <p:pic>
        <p:nvPicPr>
          <p:cNvPr id="4" name="Picture 4">
            <a:extLst>
              <a:ext uri="{FF2B5EF4-FFF2-40B4-BE49-F238E27FC236}">
                <a16:creationId xmlns:a16="http://schemas.microsoft.com/office/drawing/2014/main" id="{30251576-BA99-6A4C-80C6-BC0F5EDB7B55}"/>
              </a:ext>
            </a:extLst>
          </p:cNvPr>
          <p:cNvPicPr>
            <a:picLocks noGrp="1" noChangeAspect="1"/>
          </p:cNvPicPr>
          <p:nvPr>
            <p:ph idx="1"/>
          </p:nvPr>
        </p:nvPicPr>
        <p:blipFill>
          <a:blip r:embed="rId2"/>
          <a:stretch>
            <a:fillRect/>
          </a:stretch>
        </p:blipFill>
        <p:spPr>
          <a:xfrm>
            <a:off x="0" y="0"/>
            <a:ext cx="5732859" cy="6858000"/>
          </a:xfrm>
          <a:prstGeom prst="rect">
            <a:avLst/>
          </a:prstGeom>
        </p:spPr>
      </p:pic>
      <p:pic>
        <p:nvPicPr>
          <p:cNvPr id="6" name="Picture 6">
            <a:extLst>
              <a:ext uri="{FF2B5EF4-FFF2-40B4-BE49-F238E27FC236}">
                <a16:creationId xmlns:a16="http://schemas.microsoft.com/office/drawing/2014/main" id="{6E488AA9-E355-1E49-A288-6A055AD606CE}"/>
              </a:ext>
            </a:extLst>
          </p:cNvPr>
          <p:cNvPicPr>
            <a:picLocks noChangeAspect="1"/>
          </p:cNvPicPr>
          <p:nvPr/>
        </p:nvPicPr>
        <p:blipFill>
          <a:blip r:embed="rId3"/>
          <a:stretch>
            <a:fillRect/>
          </a:stretch>
        </p:blipFill>
        <p:spPr>
          <a:xfrm>
            <a:off x="5947173" y="517922"/>
            <a:ext cx="5905500" cy="5447109"/>
          </a:xfrm>
          <a:prstGeom prst="rect">
            <a:avLst/>
          </a:prstGeom>
        </p:spPr>
      </p:pic>
    </p:spTree>
    <p:extLst>
      <p:ext uri="{BB962C8B-B14F-4D97-AF65-F5344CB8AC3E}">
        <p14:creationId xmlns:p14="http://schemas.microsoft.com/office/powerpoint/2010/main" val="1884202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68D94-25B1-A049-B6A1-0CA004194105}"/>
              </a:ext>
            </a:extLst>
          </p:cNvPr>
          <p:cNvSpPr>
            <a:spLocks noGrp="1"/>
          </p:cNvSpPr>
          <p:nvPr>
            <p:ph type="title"/>
          </p:nvPr>
        </p:nvSpPr>
        <p:spPr>
          <a:xfrm>
            <a:off x="3144915" y="-2443600"/>
            <a:ext cx="9613861" cy="1080938"/>
          </a:xfrm>
        </p:spPr>
        <p:txBody>
          <a:bodyPr/>
          <a:lstStyle/>
          <a:p>
            <a:endParaRPr lang="en-US"/>
          </a:p>
        </p:txBody>
      </p:sp>
      <p:pic>
        <p:nvPicPr>
          <p:cNvPr id="4" name="Picture 4">
            <a:extLst>
              <a:ext uri="{FF2B5EF4-FFF2-40B4-BE49-F238E27FC236}">
                <a16:creationId xmlns:a16="http://schemas.microsoft.com/office/drawing/2014/main" id="{5BBF3D7E-BAAD-FA49-B013-CD2F00F6BAED}"/>
              </a:ext>
            </a:extLst>
          </p:cNvPr>
          <p:cNvPicPr>
            <a:picLocks noGrp="1" noChangeAspect="1"/>
          </p:cNvPicPr>
          <p:nvPr>
            <p:ph idx="1"/>
          </p:nvPr>
        </p:nvPicPr>
        <p:blipFill>
          <a:blip r:embed="rId2"/>
          <a:stretch>
            <a:fillRect/>
          </a:stretch>
        </p:blipFill>
        <p:spPr>
          <a:xfrm>
            <a:off x="1" y="0"/>
            <a:ext cx="12192000" cy="6858000"/>
          </a:xfrm>
          <a:prstGeom prst="rect">
            <a:avLst/>
          </a:prstGeom>
        </p:spPr>
      </p:pic>
    </p:spTree>
    <p:extLst>
      <p:ext uri="{BB962C8B-B14F-4D97-AF65-F5344CB8AC3E}">
        <p14:creationId xmlns:p14="http://schemas.microsoft.com/office/powerpoint/2010/main" val="2118587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680C5-2827-984A-B05E-CF06D39224FF}"/>
              </a:ext>
            </a:extLst>
          </p:cNvPr>
          <p:cNvSpPr>
            <a:spLocks noGrp="1"/>
          </p:cNvSpPr>
          <p:nvPr>
            <p:ph type="title"/>
          </p:nvPr>
        </p:nvSpPr>
        <p:spPr/>
        <p:txBody>
          <a:bodyPr>
            <a:normAutofit/>
          </a:bodyPr>
          <a:lstStyle/>
          <a:p>
            <a:pPr algn="ctr"/>
            <a:r>
              <a:rPr lang="en-US" sz="7200" b="1"/>
              <a:t>LABORATORY TESTS</a:t>
            </a:r>
          </a:p>
        </p:txBody>
      </p:sp>
      <p:sp>
        <p:nvSpPr>
          <p:cNvPr id="3" name="Content Placeholder 2">
            <a:extLst>
              <a:ext uri="{FF2B5EF4-FFF2-40B4-BE49-F238E27FC236}">
                <a16:creationId xmlns:a16="http://schemas.microsoft.com/office/drawing/2014/main" id="{82EE4235-57AA-1542-A470-263940C96C58}"/>
              </a:ext>
            </a:extLst>
          </p:cNvPr>
          <p:cNvSpPr>
            <a:spLocks noGrp="1"/>
          </p:cNvSpPr>
          <p:nvPr>
            <p:ph idx="1"/>
          </p:nvPr>
        </p:nvSpPr>
        <p:spPr>
          <a:xfrm>
            <a:off x="1" y="2336872"/>
            <a:ext cx="12192000" cy="4521127"/>
          </a:xfrm>
        </p:spPr>
        <p:txBody>
          <a:bodyPr>
            <a:normAutofit/>
          </a:bodyPr>
          <a:lstStyle/>
          <a:p>
            <a:r>
              <a:rPr lang="en-US" sz="3600" b="1">
                <a:solidFill>
                  <a:schemeClr val="bg1"/>
                </a:solidFill>
              </a:rPr>
              <a:t>Microscopic demonstration of the organism, feces, or </a:t>
            </a:r>
          </a:p>
          <a:p>
            <a:pPr marL="0" indent="0">
              <a:buNone/>
            </a:pPr>
            <a:r>
              <a:rPr lang="en-US" sz="3600" b="1">
                <a:solidFill>
                  <a:schemeClr val="bg1"/>
                </a:solidFill>
              </a:rPr>
              <a:t>eggs: a drop of mineral oil may be placed over the </a:t>
            </a:r>
          </a:p>
          <a:p>
            <a:pPr marL="0" indent="0">
              <a:buNone/>
            </a:pPr>
            <a:r>
              <a:rPr lang="en-US" sz="3600" b="1">
                <a:solidFill>
                  <a:schemeClr val="bg1"/>
                </a:solidFill>
              </a:rPr>
              <a:t>suspected lesion before removal; the scrapings are </a:t>
            </a:r>
          </a:p>
          <a:p>
            <a:pPr marL="0" indent="0">
              <a:buNone/>
            </a:pPr>
            <a:r>
              <a:rPr lang="en-US" sz="3600" b="1">
                <a:solidFill>
                  <a:schemeClr val="bg1"/>
                </a:solidFill>
              </a:rPr>
              <a:t>transferred directly to a glass slide; a drop of potassium </a:t>
            </a:r>
          </a:p>
          <a:p>
            <a:pPr marL="0" indent="0">
              <a:buNone/>
            </a:pPr>
            <a:r>
              <a:rPr lang="en-US" sz="3600" b="1">
                <a:solidFill>
                  <a:schemeClr val="bg1"/>
                </a:solidFill>
              </a:rPr>
              <a:t>hydroxide is added and a cover slip is applied. </a:t>
            </a:r>
          </a:p>
          <a:p>
            <a:r>
              <a:rPr lang="en-US" sz="3600" b="1">
                <a:solidFill>
                  <a:schemeClr val="bg1"/>
                </a:solidFill>
              </a:rPr>
              <a:t> Skin biopsy is rarely necessary to make the diagnosis.</a:t>
            </a:r>
          </a:p>
        </p:txBody>
      </p:sp>
    </p:spTree>
    <p:extLst>
      <p:ext uri="{BB962C8B-B14F-4D97-AF65-F5344CB8AC3E}">
        <p14:creationId xmlns:p14="http://schemas.microsoft.com/office/powerpoint/2010/main" val="1737157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C8255-16F5-6C41-B3A7-40049DBD9983}"/>
              </a:ext>
            </a:extLst>
          </p:cNvPr>
          <p:cNvSpPr>
            <a:spLocks noGrp="1"/>
          </p:cNvSpPr>
          <p:nvPr>
            <p:ph type="title"/>
          </p:nvPr>
        </p:nvSpPr>
        <p:spPr/>
        <p:txBody>
          <a:bodyPr>
            <a:normAutofit/>
          </a:bodyPr>
          <a:lstStyle/>
          <a:p>
            <a:pPr algn="ctr"/>
            <a:r>
              <a:rPr lang="en-GB" sz="7200" b="1"/>
              <a:t>TREATMENT</a:t>
            </a:r>
            <a:endParaRPr lang="en-US" sz="7200" b="1"/>
          </a:p>
        </p:txBody>
      </p:sp>
      <p:sp>
        <p:nvSpPr>
          <p:cNvPr id="3" name="Content Placeholder 2">
            <a:extLst>
              <a:ext uri="{FF2B5EF4-FFF2-40B4-BE49-F238E27FC236}">
                <a16:creationId xmlns:a16="http://schemas.microsoft.com/office/drawing/2014/main" id="{ACBAA801-72B3-ED4B-BD06-3F7122A6CA54}"/>
              </a:ext>
            </a:extLst>
          </p:cNvPr>
          <p:cNvSpPr>
            <a:spLocks noGrp="1"/>
          </p:cNvSpPr>
          <p:nvPr>
            <p:ph idx="1"/>
          </p:nvPr>
        </p:nvSpPr>
        <p:spPr>
          <a:xfrm>
            <a:off x="1" y="2336872"/>
            <a:ext cx="12192000" cy="4521127"/>
          </a:xfrm>
        </p:spPr>
        <p:txBody>
          <a:bodyPr>
            <a:normAutofit/>
          </a:bodyPr>
          <a:lstStyle/>
          <a:p>
            <a:r>
              <a:rPr lang="en-GB" sz="4000" b="1" i="0">
                <a:solidFill>
                  <a:srgbClr val="231F20"/>
                </a:solidFill>
                <a:effectLst/>
                <a:latin typeface="Proxima Nova"/>
              </a:rPr>
              <a:t>5 percent permethrin cream</a:t>
            </a:r>
          </a:p>
          <a:p>
            <a:r>
              <a:rPr lang="en-GB" sz="4000" b="1" i="0">
                <a:solidFill>
                  <a:srgbClr val="231F20"/>
                </a:solidFill>
                <a:effectLst/>
                <a:latin typeface="Proxima Nova"/>
              </a:rPr>
              <a:t>25 percent benzyl benzoate lotion</a:t>
            </a:r>
          </a:p>
          <a:p>
            <a:r>
              <a:rPr lang="en-GB" sz="4000" b="1" i="0">
                <a:solidFill>
                  <a:srgbClr val="231F20"/>
                </a:solidFill>
                <a:effectLst/>
                <a:latin typeface="Proxima Nova"/>
              </a:rPr>
              <a:t>10 percent sulfur ointment</a:t>
            </a:r>
          </a:p>
          <a:p>
            <a:r>
              <a:rPr lang="en-GB" sz="4000" b="1" i="0">
                <a:solidFill>
                  <a:srgbClr val="231F20"/>
                </a:solidFill>
                <a:effectLst/>
                <a:latin typeface="Proxima Nova"/>
              </a:rPr>
              <a:t>10 percent crotamiton cream</a:t>
            </a:r>
          </a:p>
          <a:p>
            <a:r>
              <a:rPr lang="en-GB" sz="4000" b="1" i="0">
                <a:solidFill>
                  <a:srgbClr val="231F20"/>
                </a:solidFill>
                <a:effectLst/>
                <a:latin typeface="Proxima Nova"/>
              </a:rPr>
              <a:t>1 percent </a:t>
            </a:r>
            <a:r>
              <a:rPr lang="en-GB" sz="4000" b="1" i="0" u="none" strike="noStrike">
                <a:solidFill>
                  <a:srgbClr val="01ADB9"/>
                </a:solidFill>
                <a:effectLst/>
                <a:latin typeface="Proxima Nova"/>
                <a:hlinkClick r:id="rId2"/>
              </a:rPr>
              <a:t>lindane lotion</a:t>
            </a:r>
            <a:endParaRPr lang="en-GB" sz="4000" b="1" i="0">
              <a:solidFill>
                <a:srgbClr val="231F20"/>
              </a:solidFill>
              <a:effectLst/>
              <a:latin typeface="Proxima Nova"/>
            </a:endParaRPr>
          </a:p>
        </p:txBody>
      </p:sp>
    </p:spTree>
    <p:extLst>
      <p:ext uri="{BB962C8B-B14F-4D97-AF65-F5344CB8AC3E}">
        <p14:creationId xmlns:p14="http://schemas.microsoft.com/office/powerpoint/2010/main" val="2375247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956DD-390B-C74A-957B-61E6367BE75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80B822C-2D98-724E-8C14-4358F3FAEAFE}"/>
              </a:ext>
            </a:extLst>
          </p:cNvPr>
          <p:cNvSpPr>
            <a:spLocks noGrp="1"/>
          </p:cNvSpPr>
          <p:nvPr>
            <p:ph idx="1"/>
          </p:nvPr>
        </p:nvSpPr>
        <p:spPr>
          <a:xfrm>
            <a:off x="1" y="2336873"/>
            <a:ext cx="12192000" cy="4521127"/>
          </a:xfrm>
        </p:spPr>
        <p:txBody>
          <a:bodyPr>
            <a:normAutofit/>
          </a:bodyPr>
          <a:lstStyle/>
          <a:p>
            <a:r>
              <a:rPr lang="en-GB" sz="4000" b="1" i="0">
                <a:solidFill>
                  <a:srgbClr val="231F20"/>
                </a:solidFill>
                <a:effectLst/>
                <a:latin typeface="Proxima Nova"/>
              </a:rPr>
              <a:t>antihistamines, such as </a:t>
            </a:r>
            <a:r>
              <a:rPr lang="en-GB" sz="4000" b="1" i="0" u="none" strike="noStrike">
                <a:solidFill>
                  <a:srgbClr val="01ADB9"/>
                </a:solidFill>
                <a:effectLst/>
                <a:latin typeface="Proxima Nova"/>
                <a:hlinkClick r:id="rId2"/>
              </a:rPr>
              <a:t>Benadryl</a:t>
            </a:r>
            <a:r>
              <a:rPr lang="en-GB" sz="4000" b="1" i="0">
                <a:solidFill>
                  <a:srgbClr val="231F20"/>
                </a:solidFill>
                <a:effectLst/>
                <a:latin typeface="Proxima Nova"/>
              </a:rPr>
              <a:t> (diphenhydramine) or pramoxine lotion to help control the itching</a:t>
            </a:r>
          </a:p>
          <a:p>
            <a:r>
              <a:rPr lang="en-GB" sz="4000" b="1" i="0">
                <a:solidFill>
                  <a:srgbClr val="231F20"/>
                </a:solidFill>
                <a:effectLst/>
                <a:latin typeface="Proxima Nova"/>
              </a:rPr>
              <a:t>antibiotics to kill any infections that develop as a result of constantly scratching your skin</a:t>
            </a:r>
          </a:p>
          <a:p>
            <a:r>
              <a:rPr lang="en-GB" sz="4000" b="1" i="0">
                <a:solidFill>
                  <a:srgbClr val="231F20"/>
                </a:solidFill>
                <a:effectLst/>
                <a:latin typeface="Proxima Nova"/>
              </a:rPr>
              <a:t>steroid creams to relieve swelling and itching</a:t>
            </a:r>
          </a:p>
        </p:txBody>
      </p:sp>
    </p:spTree>
    <p:extLst>
      <p:ext uri="{BB962C8B-B14F-4D97-AF65-F5344CB8AC3E}">
        <p14:creationId xmlns:p14="http://schemas.microsoft.com/office/powerpoint/2010/main" val="3313745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78E4ED-2059-5344-B04F-110A65387F55}"/>
              </a:ext>
            </a:extLst>
          </p:cNvPr>
          <p:cNvSpPr>
            <a:spLocks noGrp="1"/>
          </p:cNvSpPr>
          <p:nvPr>
            <p:ph idx="1"/>
          </p:nvPr>
        </p:nvSpPr>
        <p:spPr>
          <a:xfrm>
            <a:off x="1" y="2336872"/>
            <a:ext cx="12192000" cy="4521127"/>
          </a:xfrm>
        </p:spPr>
        <p:txBody>
          <a:bodyPr>
            <a:normAutofit/>
          </a:bodyPr>
          <a:lstStyle/>
          <a:p>
            <a:r>
              <a:rPr lang="en-US" sz="3200" b="1">
                <a:solidFill>
                  <a:schemeClr val="bg1"/>
                </a:solidFill>
              </a:rPr>
              <a:t>Educate patient about personal hygiene, including handwashing</a:t>
            </a:r>
          </a:p>
          <a:p>
            <a:r>
              <a:rPr lang="en-US" sz="3200" b="1">
                <a:solidFill>
                  <a:schemeClr val="bg1"/>
                </a:solidFill>
              </a:rPr>
              <a:t>Increase awareness and surveillance for scabies </a:t>
            </a:r>
          </a:p>
          <a:p>
            <a:r>
              <a:rPr lang="en-US" sz="3200" b="1">
                <a:solidFill>
                  <a:schemeClr val="bg1"/>
                </a:solidFill>
              </a:rPr>
              <a:t>Instruct patient to bath thoroughly, scrubbing the involved areas with a brush.</a:t>
            </a:r>
          </a:p>
          <a:p>
            <a:r>
              <a:rPr lang="en-US" sz="3200" b="1">
                <a:solidFill>
                  <a:schemeClr val="bg1"/>
                </a:solidFill>
              </a:rPr>
              <a:t>Educate other members of the family.</a:t>
            </a:r>
          </a:p>
          <a:p>
            <a:r>
              <a:rPr lang="en-US" sz="3200" b="1">
                <a:solidFill>
                  <a:schemeClr val="bg1"/>
                </a:solidFill>
              </a:rPr>
              <a:t>All members of the family should be treated on the same day</a:t>
            </a:r>
          </a:p>
        </p:txBody>
      </p:sp>
      <p:sp>
        <p:nvSpPr>
          <p:cNvPr id="5" name="Title 4">
            <a:extLst>
              <a:ext uri="{FF2B5EF4-FFF2-40B4-BE49-F238E27FC236}">
                <a16:creationId xmlns:a16="http://schemas.microsoft.com/office/drawing/2014/main" id="{2593BBF0-A851-D540-A67A-6C110FF053B3}"/>
              </a:ext>
            </a:extLst>
          </p:cNvPr>
          <p:cNvSpPr>
            <a:spLocks noGrp="1"/>
          </p:cNvSpPr>
          <p:nvPr>
            <p:ph type="title"/>
          </p:nvPr>
        </p:nvSpPr>
        <p:spPr/>
        <p:txBody>
          <a:bodyPr>
            <a:normAutofit/>
          </a:bodyPr>
          <a:lstStyle/>
          <a:p>
            <a:pPr algn="ctr"/>
            <a:r>
              <a:rPr lang="en-US" sz="7200" b="1"/>
              <a:t>Scabies Control</a:t>
            </a:r>
          </a:p>
        </p:txBody>
      </p:sp>
    </p:spTree>
    <p:extLst>
      <p:ext uri="{BB962C8B-B14F-4D97-AF65-F5344CB8AC3E}">
        <p14:creationId xmlns:p14="http://schemas.microsoft.com/office/powerpoint/2010/main" val="7862875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01B21-F6B1-4C44-92D9-B07BD73C1358}"/>
              </a:ext>
            </a:extLst>
          </p:cNvPr>
          <p:cNvSpPr>
            <a:spLocks noGrp="1"/>
          </p:cNvSpPr>
          <p:nvPr>
            <p:ph type="title"/>
          </p:nvPr>
        </p:nvSpPr>
        <p:spPr>
          <a:xfrm>
            <a:off x="3198493" y="-3872350"/>
            <a:ext cx="9613861" cy="1080938"/>
          </a:xfrm>
        </p:spPr>
        <p:txBody>
          <a:bodyPr/>
          <a:lstStyle/>
          <a:p>
            <a:endParaRPr lang="en-US"/>
          </a:p>
        </p:txBody>
      </p:sp>
      <p:pic>
        <p:nvPicPr>
          <p:cNvPr id="4" name="Picture 4">
            <a:extLst>
              <a:ext uri="{FF2B5EF4-FFF2-40B4-BE49-F238E27FC236}">
                <a16:creationId xmlns:a16="http://schemas.microsoft.com/office/drawing/2014/main" id="{8BE38EE5-A7EE-FE44-9E34-ABBA7BD1C9FE}"/>
              </a:ext>
            </a:extLst>
          </p:cNvPr>
          <p:cNvPicPr>
            <a:picLocks noGrp="1" noChangeAspect="1"/>
          </p:cNvPicPr>
          <p:nvPr>
            <p:ph idx="1"/>
          </p:nvPr>
        </p:nvPicPr>
        <p:blipFill>
          <a:blip r:embed="rId2"/>
          <a:stretch>
            <a:fillRect/>
          </a:stretch>
        </p:blipFill>
        <p:spPr>
          <a:xfrm>
            <a:off x="1" y="0"/>
            <a:ext cx="12192000" cy="6858000"/>
          </a:xfrm>
          <a:prstGeom prst="rect">
            <a:avLst/>
          </a:prstGeom>
        </p:spPr>
      </p:pic>
    </p:spTree>
    <p:extLst>
      <p:ext uri="{BB962C8B-B14F-4D97-AF65-F5344CB8AC3E}">
        <p14:creationId xmlns:p14="http://schemas.microsoft.com/office/powerpoint/2010/main" val="3415801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1C718-3815-A647-84D9-090137452513}"/>
              </a:ext>
            </a:extLst>
          </p:cNvPr>
          <p:cNvSpPr>
            <a:spLocks noGrp="1"/>
          </p:cNvSpPr>
          <p:nvPr>
            <p:ph type="title"/>
          </p:nvPr>
        </p:nvSpPr>
        <p:spPr/>
        <p:txBody>
          <a:bodyPr>
            <a:normAutofit/>
          </a:bodyPr>
          <a:lstStyle/>
          <a:p>
            <a:pPr algn="ctr"/>
            <a:r>
              <a:rPr lang="en-GB" sz="6600" b="1"/>
              <a:t>DEFINITION </a:t>
            </a:r>
            <a:endParaRPr lang="en-US" sz="6600" b="1"/>
          </a:p>
        </p:txBody>
      </p:sp>
      <p:sp>
        <p:nvSpPr>
          <p:cNvPr id="3" name="Content Placeholder 2">
            <a:extLst>
              <a:ext uri="{FF2B5EF4-FFF2-40B4-BE49-F238E27FC236}">
                <a16:creationId xmlns:a16="http://schemas.microsoft.com/office/drawing/2014/main" id="{AE01DD47-755A-CF40-97BE-A7DF3A0ED4AE}"/>
              </a:ext>
            </a:extLst>
          </p:cNvPr>
          <p:cNvSpPr>
            <a:spLocks noGrp="1"/>
          </p:cNvSpPr>
          <p:nvPr>
            <p:ph idx="1"/>
          </p:nvPr>
        </p:nvSpPr>
        <p:spPr>
          <a:xfrm>
            <a:off x="1" y="2336872"/>
            <a:ext cx="12192000" cy="4521127"/>
          </a:xfrm>
        </p:spPr>
        <p:txBody>
          <a:bodyPr>
            <a:normAutofit/>
          </a:bodyPr>
          <a:lstStyle/>
          <a:p>
            <a:r>
              <a:rPr lang="en-US" sz="4800" b="1">
                <a:solidFill>
                  <a:schemeClr val="bg1"/>
                </a:solidFill>
              </a:rPr>
              <a:t>Scabies is a contagious disease caused by the mite </a:t>
            </a:r>
            <a:r>
              <a:rPr lang="en-GB" sz="4800" b="1">
                <a:solidFill>
                  <a:schemeClr val="bg1"/>
                </a:solidFill>
              </a:rPr>
              <a:t>s</a:t>
            </a:r>
            <a:r>
              <a:rPr lang="en-US" sz="4800" b="1">
                <a:solidFill>
                  <a:schemeClr val="bg1"/>
                </a:solidFill>
              </a:rPr>
              <a:t>arcoptes scabiei.</a:t>
            </a:r>
          </a:p>
        </p:txBody>
      </p:sp>
    </p:spTree>
    <p:extLst>
      <p:ext uri="{BB962C8B-B14F-4D97-AF65-F5344CB8AC3E}">
        <p14:creationId xmlns:p14="http://schemas.microsoft.com/office/powerpoint/2010/main" val="1643718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EE1A2-29E0-1F4E-AB68-C26F71C9F488}"/>
              </a:ext>
            </a:extLst>
          </p:cNvPr>
          <p:cNvSpPr>
            <a:spLocks noGrp="1"/>
          </p:cNvSpPr>
          <p:nvPr>
            <p:ph type="title"/>
          </p:nvPr>
        </p:nvSpPr>
        <p:spPr/>
        <p:txBody>
          <a:bodyPr>
            <a:normAutofit/>
          </a:bodyPr>
          <a:lstStyle/>
          <a:p>
            <a:pPr algn="ctr"/>
            <a:r>
              <a:rPr lang="en-GB" sz="7200" b="1"/>
              <a:t>CAUSE</a:t>
            </a:r>
            <a:endParaRPr lang="en-US" sz="7200" b="1"/>
          </a:p>
        </p:txBody>
      </p:sp>
      <p:sp>
        <p:nvSpPr>
          <p:cNvPr id="3" name="Content Placeholder 2">
            <a:extLst>
              <a:ext uri="{FF2B5EF4-FFF2-40B4-BE49-F238E27FC236}">
                <a16:creationId xmlns:a16="http://schemas.microsoft.com/office/drawing/2014/main" id="{F872EBB9-6B31-4E4A-8870-7723171824C2}"/>
              </a:ext>
            </a:extLst>
          </p:cNvPr>
          <p:cNvSpPr>
            <a:spLocks noGrp="1"/>
          </p:cNvSpPr>
          <p:nvPr>
            <p:ph idx="1"/>
          </p:nvPr>
        </p:nvSpPr>
        <p:spPr>
          <a:xfrm>
            <a:off x="1" y="2336872"/>
            <a:ext cx="12192000" cy="4521127"/>
          </a:xfrm>
        </p:spPr>
        <p:txBody>
          <a:bodyPr>
            <a:normAutofit/>
          </a:bodyPr>
          <a:lstStyle/>
          <a:p>
            <a:r>
              <a:rPr lang="en-GB" sz="4400" b="1" i="0">
                <a:solidFill>
                  <a:srgbClr val="000000"/>
                </a:solidFill>
                <a:effectLst/>
                <a:latin typeface="Open Sans"/>
              </a:rPr>
              <a:t>A microscopic mite called the human itch mite (</a:t>
            </a:r>
            <a:r>
              <a:rPr lang="en-GB" sz="4400" b="1" i="1">
                <a:solidFill>
                  <a:srgbClr val="000000"/>
                </a:solidFill>
                <a:effectLst/>
                <a:latin typeface="Open Sans"/>
              </a:rPr>
              <a:t>Sarcoptes scabiei var. hominis</a:t>
            </a:r>
            <a:r>
              <a:rPr lang="en-GB" sz="4400" b="1" i="0">
                <a:solidFill>
                  <a:srgbClr val="000000"/>
                </a:solidFill>
                <a:effectLst/>
                <a:latin typeface="Open Sans"/>
              </a:rPr>
              <a:t>) </a:t>
            </a:r>
            <a:endParaRPr lang="en-US" sz="4400" b="1"/>
          </a:p>
        </p:txBody>
      </p:sp>
    </p:spTree>
    <p:extLst>
      <p:ext uri="{BB962C8B-B14F-4D97-AF65-F5344CB8AC3E}">
        <p14:creationId xmlns:p14="http://schemas.microsoft.com/office/powerpoint/2010/main" val="72963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342A1-7AB0-A64A-8A88-23C3E58088F9}"/>
              </a:ext>
            </a:extLst>
          </p:cNvPr>
          <p:cNvSpPr>
            <a:spLocks noGrp="1"/>
          </p:cNvSpPr>
          <p:nvPr>
            <p:ph type="title"/>
          </p:nvPr>
        </p:nvSpPr>
        <p:spPr>
          <a:xfrm>
            <a:off x="1162524" y="-3300850"/>
            <a:ext cx="9613861" cy="1080938"/>
          </a:xfrm>
        </p:spPr>
        <p:txBody>
          <a:bodyPr/>
          <a:lstStyle/>
          <a:p>
            <a:endParaRPr lang="en-US"/>
          </a:p>
        </p:txBody>
      </p:sp>
      <p:pic>
        <p:nvPicPr>
          <p:cNvPr id="4" name="Picture 4">
            <a:extLst>
              <a:ext uri="{FF2B5EF4-FFF2-40B4-BE49-F238E27FC236}">
                <a16:creationId xmlns:a16="http://schemas.microsoft.com/office/drawing/2014/main" id="{9CA651C2-7610-7A4B-916F-546BD9BF3307}"/>
              </a:ext>
            </a:extLst>
          </p:cNvPr>
          <p:cNvPicPr>
            <a:picLocks noGrp="1" noChangeAspect="1"/>
          </p:cNvPicPr>
          <p:nvPr>
            <p:ph idx="1"/>
          </p:nvPr>
        </p:nvPicPr>
        <p:blipFill>
          <a:blip r:embed="rId2"/>
          <a:stretch>
            <a:fillRect/>
          </a:stretch>
        </p:blipFill>
        <p:spPr>
          <a:xfrm>
            <a:off x="0" y="0"/>
            <a:ext cx="6858000" cy="6858000"/>
          </a:xfrm>
          <a:prstGeom prst="rect">
            <a:avLst/>
          </a:prstGeom>
        </p:spPr>
      </p:pic>
      <p:pic>
        <p:nvPicPr>
          <p:cNvPr id="6" name="Picture 6">
            <a:extLst>
              <a:ext uri="{FF2B5EF4-FFF2-40B4-BE49-F238E27FC236}">
                <a16:creationId xmlns:a16="http://schemas.microsoft.com/office/drawing/2014/main" id="{DDF4862F-C6DD-A846-B5E6-5253027E6FCB}"/>
              </a:ext>
            </a:extLst>
          </p:cNvPr>
          <p:cNvPicPr>
            <a:picLocks noChangeAspect="1"/>
          </p:cNvPicPr>
          <p:nvPr/>
        </p:nvPicPr>
        <p:blipFill>
          <a:blip r:embed="rId3"/>
          <a:stretch>
            <a:fillRect/>
          </a:stretch>
        </p:blipFill>
        <p:spPr>
          <a:xfrm>
            <a:off x="7179469" y="1"/>
            <a:ext cx="4792266" cy="5143500"/>
          </a:xfrm>
          <a:prstGeom prst="rect">
            <a:avLst/>
          </a:prstGeom>
        </p:spPr>
      </p:pic>
    </p:spTree>
    <p:extLst>
      <p:ext uri="{BB962C8B-B14F-4D97-AF65-F5344CB8AC3E}">
        <p14:creationId xmlns:p14="http://schemas.microsoft.com/office/powerpoint/2010/main" val="756357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98F81-230C-7D44-AA1B-26B55F346D1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FC5DC9C-3FAA-2249-BF92-8448F3A4E88F}"/>
              </a:ext>
            </a:extLst>
          </p:cNvPr>
          <p:cNvSpPr>
            <a:spLocks noGrp="1"/>
          </p:cNvSpPr>
          <p:nvPr>
            <p:ph idx="1"/>
          </p:nvPr>
        </p:nvSpPr>
        <p:spPr>
          <a:xfrm>
            <a:off x="1" y="2336872"/>
            <a:ext cx="12192000" cy="4521127"/>
          </a:xfrm>
        </p:spPr>
        <p:txBody>
          <a:bodyPr>
            <a:normAutofit lnSpcReduction="10000"/>
          </a:bodyPr>
          <a:lstStyle/>
          <a:p>
            <a:r>
              <a:rPr lang="en-GB" sz="4000" b="1" i="0">
                <a:solidFill>
                  <a:srgbClr val="231F20"/>
                </a:solidFill>
                <a:effectLst/>
                <a:latin typeface="Proxima Nova"/>
              </a:rPr>
              <a:t>Scabies is the result of an infestation of tiny, eight-legged mites. These bugs are so small you can’t see them on your skin, but you can certainly see their effects.</a:t>
            </a:r>
          </a:p>
          <a:p>
            <a:r>
              <a:rPr lang="en-GB" sz="4000" b="1" i="0">
                <a:solidFill>
                  <a:srgbClr val="231F20"/>
                </a:solidFill>
                <a:effectLst/>
                <a:latin typeface="Proxima Nova"/>
              </a:rPr>
              <a:t>The mites will burrow into the top layer of your skin to live and feed. Female mites will lay eggs. Your skin will react to the mites and their waste, and you’ll develop a red, itchy rash.</a:t>
            </a:r>
          </a:p>
        </p:txBody>
      </p:sp>
    </p:spTree>
    <p:extLst>
      <p:ext uri="{BB962C8B-B14F-4D97-AF65-F5344CB8AC3E}">
        <p14:creationId xmlns:p14="http://schemas.microsoft.com/office/powerpoint/2010/main" val="954046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6854B-91E5-C046-898F-26445830E9C8}"/>
              </a:ext>
            </a:extLst>
          </p:cNvPr>
          <p:cNvSpPr>
            <a:spLocks noGrp="1"/>
          </p:cNvSpPr>
          <p:nvPr>
            <p:ph type="title"/>
          </p:nvPr>
        </p:nvSpPr>
        <p:spPr>
          <a:xfrm>
            <a:off x="948211" y="-3604460"/>
            <a:ext cx="9613861" cy="1080938"/>
          </a:xfrm>
        </p:spPr>
        <p:txBody>
          <a:bodyPr/>
          <a:lstStyle/>
          <a:p>
            <a:endParaRPr lang="en-US"/>
          </a:p>
        </p:txBody>
      </p:sp>
      <p:pic>
        <p:nvPicPr>
          <p:cNvPr id="4" name="Picture 4">
            <a:extLst>
              <a:ext uri="{FF2B5EF4-FFF2-40B4-BE49-F238E27FC236}">
                <a16:creationId xmlns:a16="http://schemas.microsoft.com/office/drawing/2014/main" id="{0B347043-42A2-9F4D-B647-BD114CEF0C01}"/>
              </a:ext>
            </a:extLst>
          </p:cNvPr>
          <p:cNvPicPr>
            <a:picLocks noGrp="1" noChangeAspect="1"/>
          </p:cNvPicPr>
          <p:nvPr>
            <p:ph idx="1"/>
          </p:nvPr>
        </p:nvPicPr>
        <p:blipFill>
          <a:blip r:embed="rId2"/>
          <a:stretch>
            <a:fillRect/>
          </a:stretch>
        </p:blipFill>
        <p:spPr>
          <a:xfrm>
            <a:off x="0" y="1"/>
            <a:ext cx="12192000" cy="6858000"/>
          </a:xfrm>
          <a:prstGeom prst="rect">
            <a:avLst/>
          </a:prstGeom>
        </p:spPr>
      </p:pic>
    </p:spTree>
    <p:extLst>
      <p:ext uri="{BB962C8B-B14F-4D97-AF65-F5344CB8AC3E}">
        <p14:creationId xmlns:p14="http://schemas.microsoft.com/office/powerpoint/2010/main" val="287275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FFD96-2C5B-F243-B684-7B68C03593E5}"/>
              </a:ext>
            </a:extLst>
          </p:cNvPr>
          <p:cNvSpPr>
            <a:spLocks noGrp="1"/>
          </p:cNvSpPr>
          <p:nvPr>
            <p:ph type="title"/>
          </p:nvPr>
        </p:nvSpPr>
        <p:spPr/>
        <p:txBody>
          <a:bodyPr>
            <a:noAutofit/>
          </a:bodyPr>
          <a:lstStyle/>
          <a:p>
            <a:r>
              <a:rPr lang="en-US" sz="4800" b="1"/>
              <a:t>EPIDEMIOLOGY &amp; DEMOGRAPHICS</a:t>
            </a:r>
          </a:p>
        </p:txBody>
      </p:sp>
      <p:sp>
        <p:nvSpPr>
          <p:cNvPr id="3" name="Content Placeholder 2">
            <a:extLst>
              <a:ext uri="{FF2B5EF4-FFF2-40B4-BE49-F238E27FC236}">
                <a16:creationId xmlns:a16="http://schemas.microsoft.com/office/drawing/2014/main" id="{37BAB91A-7385-CE4A-BAE7-8368ABF2C7BE}"/>
              </a:ext>
            </a:extLst>
          </p:cNvPr>
          <p:cNvSpPr>
            <a:spLocks noGrp="1"/>
          </p:cNvSpPr>
          <p:nvPr>
            <p:ph idx="1"/>
          </p:nvPr>
        </p:nvSpPr>
        <p:spPr>
          <a:xfrm>
            <a:off x="1" y="2336872"/>
            <a:ext cx="12192000" cy="4521127"/>
          </a:xfrm>
        </p:spPr>
        <p:txBody>
          <a:bodyPr>
            <a:normAutofit/>
          </a:bodyPr>
          <a:lstStyle/>
          <a:p>
            <a:r>
              <a:rPr lang="en-US" sz="4000" b="1">
                <a:solidFill>
                  <a:schemeClr val="bg1"/>
                </a:solidFill>
              </a:rPr>
              <a:t>Mites are distributed worldwide</a:t>
            </a:r>
          </a:p>
          <a:p>
            <a:r>
              <a:rPr lang="en-US" sz="4000" b="1">
                <a:solidFill>
                  <a:schemeClr val="bg1"/>
                </a:solidFill>
              </a:rPr>
              <a:t> affects all races and socioeconomic classes in all climates</a:t>
            </a:r>
          </a:p>
          <a:p>
            <a:r>
              <a:rPr lang="en-US" sz="4000" b="1">
                <a:solidFill>
                  <a:schemeClr val="bg1"/>
                </a:solidFill>
              </a:rPr>
              <a:t>Higher prevalence in urban areas</a:t>
            </a:r>
          </a:p>
          <a:p>
            <a:r>
              <a:rPr lang="en-US" sz="4000" b="1">
                <a:solidFill>
                  <a:schemeClr val="bg1"/>
                </a:solidFill>
              </a:rPr>
              <a:t>Greater frequency in winter than summer</a:t>
            </a:r>
          </a:p>
        </p:txBody>
      </p:sp>
    </p:spTree>
    <p:extLst>
      <p:ext uri="{BB962C8B-B14F-4D97-AF65-F5344CB8AC3E}">
        <p14:creationId xmlns:p14="http://schemas.microsoft.com/office/powerpoint/2010/main" val="744459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35E35-3F30-6F4A-B26D-0C5B40BD339B}"/>
              </a:ext>
            </a:extLst>
          </p:cNvPr>
          <p:cNvSpPr>
            <a:spLocks noGrp="1"/>
          </p:cNvSpPr>
          <p:nvPr>
            <p:ph type="title"/>
          </p:nvPr>
        </p:nvSpPr>
        <p:spPr/>
        <p:txBody>
          <a:bodyPr>
            <a:normAutofit/>
          </a:bodyPr>
          <a:lstStyle/>
          <a:p>
            <a:r>
              <a:rPr lang="en-GB" sz="6600" b="1"/>
              <a:t>INCUBATION PERIOD</a:t>
            </a:r>
            <a:endParaRPr lang="en-US" sz="6600" b="1"/>
          </a:p>
        </p:txBody>
      </p:sp>
      <p:sp>
        <p:nvSpPr>
          <p:cNvPr id="3" name="Content Placeholder 2">
            <a:extLst>
              <a:ext uri="{FF2B5EF4-FFF2-40B4-BE49-F238E27FC236}">
                <a16:creationId xmlns:a16="http://schemas.microsoft.com/office/drawing/2014/main" id="{A0E1F581-B05E-1B45-A0BF-3E0235B2C848}"/>
              </a:ext>
            </a:extLst>
          </p:cNvPr>
          <p:cNvSpPr>
            <a:spLocks noGrp="1"/>
          </p:cNvSpPr>
          <p:nvPr>
            <p:ph idx="1"/>
          </p:nvPr>
        </p:nvSpPr>
        <p:spPr>
          <a:xfrm>
            <a:off x="1" y="2336872"/>
            <a:ext cx="12192000" cy="4521127"/>
          </a:xfrm>
        </p:spPr>
        <p:txBody>
          <a:bodyPr>
            <a:normAutofit/>
          </a:bodyPr>
          <a:lstStyle/>
          <a:p>
            <a:r>
              <a:rPr lang="en-US" sz="4400" b="1">
                <a:solidFill>
                  <a:schemeClr val="bg1"/>
                </a:solidFill>
              </a:rPr>
              <a:t>2-6 weeks without previous exposure</a:t>
            </a:r>
          </a:p>
          <a:p>
            <a:r>
              <a:rPr lang="en-US" sz="4400" b="1">
                <a:solidFill>
                  <a:schemeClr val="bg1"/>
                </a:solidFill>
              </a:rPr>
              <a:t>1-4 days after re-infestation (usually milder)</a:t>
            </a:r>
          </a:p>
        </p:txBody>
      </p:sp>
    </p:spTree>
    <p:extLst>
      <p:ext uri="{BB962C8B-B14F-4D97-AF65-F5344CB8AC3E}">
        <p14:creationId xmlns:p14="http://schemas.microsoft.com/office/powerpoint/2010/main" val="777734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7ADD7A-885F-6141-8501-EF7C0F1017A1}"/>
              </a:ext>
            </a:extLst>
          </p:cNvPr>
          <p:cNvSpPr>
            <a:spLocks noGrp="1"/>
          </p:cNvSpPr>
          <p:nvPr>
            <p:ph idx="1"/>
          </p:nvPr>
        </p:nvSpPr>
        <p:spPr>
          <a:xfrm>
            <a:off x="1" y="2336872"/>
            <a:ext cx="12192000" cy="4521127"/>
          </a:xfrm>
        </p:spPr>
        <p:txBody>
          <a:bodyPr>
            <a:normAutofit/>
          </a:bodyPr>
          <a:lstStyle/>
          <a:p>
            <a:r>
              <a:rPr lang="en-US" sz="4000" b="1">
                <a:solidFill>
                  <a:schemeClr val="bg1"/>
                </a:solidFill>
              </a:rPr>
              <a:t>Direct, prolonged, skin–to-skin contact</a:t>
            </a:r>
          </a:p>
          <a:p>
            <a:r>
              <a:rPr lang="en-US" sz="4000" b="1">
                <a:solidFill>
                  <a:schemeClr val="bg1"/>
                </a:solidFill>
              </a:rPr>
              <a:t>Sexual contact</a:t>
            </a:r>
          </a:p>
          <a:p>
            <a:r>
              <a:rPr lang="en-US" sz="4000" b="1">
                <a:solidFill>
                  <a:schemeClr val="bg1"/>
                </a:solidFill>
              </a:rPr>
              <a:t>Exposure is most common in nursing homes, hospitals, </a:t>
            </a:r>
            <a:r>
              <a:rPr lang="en-GB" sz="4000" b="1">
                <a:solidFill>
                  <a:schemeClr val="bg1"/>
                </a:solidFill>
              </a:rPr>
              <a:t>i</a:t>
            </a:r>
            <a:r>
              <a:rPr lang="en-US" sz="4000" b="1">
                <a:solidFill>
                  <a:schemeClr val="bg1"/>
                </a:solidFill>
              </a:rPr>
              <a:t>nstitutions, and daycare settings; can also be spread in households</a:t>
            </a:r>
          </a:p>
        </p:txBody>
      </p:sp>
      <p:sp>
        <p:nvSpPr>
          <p:cNvPr id="5" name="Title 4">
            <a:extLst>
              <a:ext uri="{FF2B5EF4-FFF2-40B4-BE49-F238E27FC236}">
                <a16:creationId xmlns:a16="http://schemas.microsoft.com/office/drawing/2014/main" id="{6B23F716-094F-6D4F-B479-2C10A010674C}"/>
              </a:ext>
            </a:extLst>
          </p:cNvPr>
          <p:cNvSpPr>
            <a:spLocks noGrp="1"/>
          </p:cNvSpPr>
          <p:nvPr>
            <p:ph type="title"/>
          </p:nvPr>
        </p:nvSpPr>
        <p:spPr/>
        <p:txBody>
          <a:bodyPr>
            <a:normAutofit/>
          </a:bodyPr>
          <a:lstStyle/>
          <a:p>
            <a:r>
              <a:rPr lang="en-US" sz="7200" b="1"/>
              <a:t>Scabies Transmission</a:t>
            </a:r>
          </a:p>
        </p:txBody>
      </p:sp>
    </p:spTree>
    <p:extLst>
      <p:ext uri="{BB962C8B-B14F-4D97-AF65-F5344CB8AC3E}">
        <p14:creationId xmlns:p14="http://schemas.microsoft.com/office/powerpoint/2010/main" val="3494883722"/>
      </p:ext>
    </p:extLst>
  </p:cSld>
  <p:clrMapOvr>
    <a:masterClrMapping/>
  </p:clrMapOvr>
</p:sld>
</file>

<file path=ppt/theme/theme1.xml><?xml version="1.0" encoding="utf-8"?>
<a:theme xmlns:a="http://schemas.openxmlformats.org/drawingml/2006/main" name="TM04033917[[fn=Berlin]]_novariants">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TM04033917[[fn=Berlin]]_novariants" id="{309C13C0-3BE0-4E8F-8916-1D5516B3B5DD}" vid="{18E1BE87-7240-45DF-8788-3CAEB7F17AB1}"/>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18</Slides>
  <Notes>0</Notes>
  <HiddenSlides>0</HiddenSlide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TM04033917[[fn=Berlin]]_novariants</vt:lpstr>
      <vt:lpstr>PowerPoint Presentation</vt:lpstr>
      <vt:lpstr>DEFINITION </vt:lpstr>
      <vt:lpstr>CAUSE</vt:lpstr>
      <vt:lpstr>PowerPoint Presentation</vt:lpstr>
      <vt:lpstr>PowerPoint Presentation</vt:lpstr>
      <vt:lpstr>PowerPoint Presentation</vt:lpstr>
      <vt:lpstr>EPIDEMIOLOGY &amp; DEMOGRAPHICS</vt:lpstr>
      <vt:lpstr>INCUBATION PERIOD</vt:lpstr>
      <vt:lpstr>Scabies Transmission</vt:lpstr>
      <vt:lpstr>PowerPoint Presentation</vt:lpstr>
      <vt:lpstr>Symptoms</vt:lpstr>
      <vt:lpstr>PowerPoint Presentation</vt:lpstr>
      <vt:lpstr>PowerPoint Presentation</vt:lpstr>
      <vt:lpstr>LABORATORY TESTS</vt:lpstr>
      <vt:lpstr>TREATMENT</vt:lpstr>
      <vt:lpstr>PowerPoint Presentation</vt:lpstr>
      <vt:lpstr>Scabies Control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revision>2</cp:revision>
  <dcterms:modified xsi:type="dcterms:W3CDTF">2020-04-22T05:17:12Z</dcterms:modified>
</cp:coreProperties>
</file>