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615C-3801-444E-BAF9-6D032E55BED5}"/>
              </a:ext>
            </a:extLst>
          </p:cNvPr>
          <p:cNvSpPr>
            <a:spLocks noGrp="1"/>
          </p:cNvSpPr>
          <p:nvPr>
            <p:ph type="ctrTitle"/>
          </p:nvPr>
        </p:nvSpPr>
        <p:spPr/>
        <p:txBody>
          <a:bodyPr/>
          <a:lstStyle/>
          <a:p>
            <a:r>
              <a:rPr lang="en-IN" b="1" i="1" u="sng"/>
              <a:t>Continuation</a:t>
            </a:r>
            <a:r>
              <a:rPr lang="en-IN"/>
              <a:t> </a:t>
            </a:r>
            <a:r>
              <a:rPr lang="en-IN" b="1" i="1" u="sng"/>
              <a:t>of</a:t>
            </a:r>
            <a:r>
              <a:rPr lang="en-IN"/>
              <a:t> </a:t>
            </a:r>
            <a:r>
              <a:rPr lang="en-IN" b="1" i="1" u="sng"/>
              <a:t>Heath</a:t>
            </a:r>
            <a:r>
              <a:rPr lang="en-IN"/>
              <a:t> </a:t>
            </a:r>
            <a:r>
              <a:rPr lang="en-IN" b="1" i="1" u="sng"/>
              <a:t>care</a:t>
            </a:r>
            <a:r>
              <a:rPr lang="en-IN"/>
              <a:t> </a:t>
            </a:r>
            <a:r>
              <a:rPr lang="en-IN" b="1" i="1" u="sng"/>
              <a:t>delivery</a:t>
            </a:r>
            <a:r>
              <a:rPr lang="en-IN"/>
              <a:t> </a:t>
            </a:r>
            <a:endParaRPr lang="en-US"/>
          </a:p>
        </p:txBody>
      </p:sp>
      <p:sp>
        <p:nvSpPr>
          <p:cNvPr id="3" name="Subtitle 2">
            <a:extLst>
              <a:ext uri="{FF2B5EF4-FFF2-40B4-BE49-F238E27FC236}">
                <a16:creationId xmlns:a16="http://schemas.microsoft.com/office/drawing/2014/main" id="{1545AC80-7A72-2646-948F-BC8315CDF3B0}"/>
              </a:ext>
            </a:extLst>
          </p:cNvPr>
          <p:cNvSpPr>
            <a:spLocks noGrp="1"/>
          </p:cNvSpPr>
          <p:nvPr>
            <p:ph type="subTitle" idx="1"/>
          </p:nvPr>
        </p:nvSpPr>
        <p:spPr>
          <a:xfrm>
            <a:off x="2089151" y="5154536"/>
            <a:ext cx="8915399" cy="1126283"/>
          </a:xfrm>
        </p:spPr>
        <p:txBody>
          <a:bodyPr>
            <a:normAutofit/>
          </a:bodyPr>
          <a:lstStyle/>
          <a:p>
            <a:pPr algn="r"/>
            <a:r>
              <a:rPr lang="en-IN" sz="2400"/>
              <a:t>Hemin johnson </a:t>
            </a:r>
          </a:p>
          <a:p>
            <a:pPr algn="r"/>
            <a:r>
              <a:rPr lang="en-IN" sz="2400"/>
              <a:t>BGI</a:t>
            </a:r>
            <a:endParaRPr lang="en-US" sz="2400"/>
          </a:p>
        </p:txBody>
      </p:sp>
    </p:spTree>
    <p:extLst>
      <p:ext uri="{BB962C8B-B14F-4D97-AF65-F5344CB8AC3E}">
        <p14:creationId xmlns:p14="http://schemas.microsoft.com/office/powerpoint/2010/main" val="386839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2923B4-4A4F-CA47-8204-9C5E95571C64}"/>
              </a:ext>
            </a:extLst>
          </p:cNvPr>
          <p:cNvSpPr>
            <a:spLocks noGrp="1"/>
          </p:cNvSpPr>
          <p:nvPr>
            <p:ph idx="1"/>
          </p:nvPr>
        </p:nvSpPr>
        <p:spPr>
          <a:xfrm>
            <a:off x="2142728" y="875108"/>
            <a:ext cx="8915400" cy="4946816"/>
          </a:xfrm>
        </p:spPr>
        <p:txBody>
          <a:bodyPr>
            <a:normAutofit fontScale="85000" lnSpcReduction="10000"/>
          </a:bodyPr>
          <a:lstStyle/>
          <a:p>
            <a:r>
              <a:rPr lang="en-IN" sz="3200"/>
              <a:t> </a:t>
            </a:r>
            <a:r>
              <a:rPr lang="en-IN" sz="3200" u="sng"/>
              <a:t>Sub</a:t>
            </a:r>
            <a:r>
              <a:rPr lang="en-IN" sz="3200"/>
              <a:t> </a:t>
            </a:r>
            <a:r>
              <a:rPr lang="en-IN" sz="3200" u="sng"/>
              <a:t>centre</a:t>
            </a:r>
            <a:r>
              <a:rPr lang="en-IN" sz="3200"/>
              <a:t> </a:t>
            </a:r>
            <a:r>
              <a:rPr lang="en-IN" sz="3200" u="sng"/>
              <a:t>level</a:t>
            </a:r>
          </a:p>
          <a:p>
            <a:pPr marL="0" indent="0">
              <a:buNone/>
            </a:pPr>
            <a:r>
              <a:rPr lang="en-IN" sz="3200"/>
              <a:t> *The sub centre is the peripheral outpost of the existing health system in rural areas. </a:t>
            </a:r>
          </a:p>
          <a:p>
            <a:pPr>
              <a:buFont typeface="Arial" panose="020B0604020202020204" pitchFamily="34" charset="0"/>
              <a:buChar char="•"/>
            </a:pPr>
            <a:r>
              <a:rPr lang="en-IN" sz="3200"/>
              <a:t>There are being established on the basis of one sub- centre for every 5000population in general. </a:t>
            </a:r>
          </a:p>
          <a:p>
            <a:pPr>
              <a:buFont typeface="Arial" panose="020B0604020202020204" pitchFamily="34" charset="0"/>
              <a:buChar char="•"/>
            </a:pPr>
            <a:r>
              <a:rPr lang="en-IN" sz="3200"/>
              <a:t> Each sub centre is manned by one male, one female multipurpose health worker. </a:t>
            </a:r>
          </a:p>
          <a:p>
            <a:pPr>
              <a:buFont typeface="Arial" panose="020B0604020202020204" pitchFamily="34" charset="0"/>
              <a:buChar char="•"/>
            </a:pPr>
            <a:r>
              <a:rPr lang="en-IN" sz="3200"/>
              <a:t> At present the functions are limited to mother, child health care, family planning &amp; immunization. </a:t>
            </a:r>
          </a:p>
          <a:p>
            <a:pPr>
              <a:buFont typeface="Arial" panose="020B0604020202020204" pitchFamily="34" charset="0"/>
              <a:buChar char="•"/>
            </a:pPr>
            <a:r>
              <a:rPr lang="en-IN" sz="3200"/>
              <a:t> It is also proposed to extend the facilities at all sub centres. </a:t>
            </a:r>
          </a:p>
          <a:p>
            <a:pPr marL="0" indent="0">
              <a:buNone/>
            </a:pPr>
            <a:endParaRPr lang="en-US" sz="3200"/>
          </a:p>
        </p:txBody>
      </p:sp>
    </p:spTree>
    <p:extLst>
      <p:ext uri="{BB962C8B-B14F-4D97-AF65-F5344CB8AC3E}">
        <p14:creationId xmlns:p14="http://schemas.microsoft.com/office/powerpoint/2010/main" val="250560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6FC888-C82A-8E4B-BB7C-1D6CBD02079D}"/>
              </a:ext>
            </a:extLst>
          </p:cNvPr>
          <p:cNvSpPr>
            <a:spLocks noGrp="1"/>
          </p:cNvSpPr>
          <p:nvPr>
            <p:ph idx="1"/>
          </p:nvPr>
        </p:nvSpPr>
        <p:spPr>
          <a:xfrm>
            <a:off x="2589212" y="803672"/>
            <a:ext cx="8915400" cy="5107550"/>
          </a:xfrm>
        </p:spPr>
        <p:txBody>
          <a:bodyPr>
            <a:normAutofit fontScale="92500" lnSpcReduction="20000"/>
          </a:bodyPr>
          <a:lstStyle/>
          <a:p>
            <a:r>
              <a:rPr lang="en-IN" sz="3200"/>
              <a:t> Services provided by sub centres:- </a:t>
            </a:r>
          </a:p>
          <a:p>
            <a:pPr>
              <a:buFont typeface="Arial" panose="020B0604020202020204" pitchFamily="34" charset="0"/>
              <a:buChar char="•"/>
            </a:pPr>
            <a:r>
              <a:rPr lang="en-IN" sz="3200"/>
              <a:t>Maternal &amp; child health services. </a:t>
            </a:r>
          </a:p>
          <a:p>
            <a:pPr>
              <a:buFont typeface="Arial" panose="020B0604020202020204" pitchFamily="34" charset="0"/>
              <a:buChar char="•"/>
            </a:pPr>
            <a:r>
              <a:rPr lang="en-IN" sz="3200"/>
              <a:t> Family planning &amp; welfare services. </a:t>
            </a:r>
          </a:p>
          <a:p>
            <a:pPr>
              <a:buFont typeface="Arial" panose="020B0604020202020204" pitchFamily="34" charset="0"/>
              <a:buChar char="•"/>
            </a:pPr>
            <a:r>
              <a:rPr lang="en-IN" sz="3200"/>
              <a:t> Immunization services. </a:t>
            </a:r>
          </a:p>
          <a:p>
            <a:pPr>
              <a:buFont typeface="Arial" panose="020B0604020202020204" pitchFamily="34" charset="0"/>
              <a:buChar char="•"/>
            </a:pPr>
            <a:r>
              <a:rPr lang="en-IN" sz="3200"/>
              <a:t> Health education. </a:t>
            </a:r>
          </a:p>
          <a:p>
            <a:pPr>
              <a:buFont typeface="Arial" panose="020B0604020202020204" pitchFamily="34" charset="0"/>
              <a:buChar char="•"/>
            </a:pPr>
            <a:r>
              <a:rPr lang="en-IN" sz="3200"/>
              <a:t> Training &amp; supervision of indigenous dais. </a:t>
            </a:r>
          </a:p>
          <a:p>
            <a:r>
              <a:rPr lang="en-IN" sz="3200"/>
              <a:t> Maintenance of sub centres:-</a:t>
            </a:r>
          </a:p>
          <a:p>
            <a:pPr marL="0" indent="0">
              <a:buNone/>
            </a:pPr>
            <a:r>
              <a:rPr lang="en-IN" sz="3200"/>
              <a:t>*financial aid or support for most of the centers is made by union ministry of health &amp; family welfare. Rest of the centers are assisted by the state government. </a:t>
            </a:r>
            <a:endParaRPr lang="en-US" sz="3200"/>
          </a:p>
        </p:txBody>
      </p:sp>
    </p:spTree>
    <p:extLst>
      <p:ext uri="{BB962C8B-B14F-4D97-AF65-F5344CB8AC3E}">
        <p14:creationId xmlns:p14="http://schemas.microsoft.com/office/powerpoint/2010/main" val="416832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1EE83-5156-8546-BEBD-C5E47B401DFB}"/>
              </a:ext>
            </a:extLst>
          </p:cNvPr>
          <p:cNvSpPr>
            <a:spLocks noGrp="1"/>
          </p:cNvSpPr>
          <p:nvPr>
            <p:ph idx="1"/>
          </p:nvPr>
        </p:nvSpPr>
        <p:spPr/>
        <p:txBody>
          <a:bodyPr>
            <a:normAutofit/>
          </a:bodyPr>
          <a:lstStyle/>
          <a:p>
            <a:r>
              <a:rPr lang="en-IN" sz="3600"/>
              <a:t> </a:t>
            </a:r>
            <a:r>
              <a:rPr lang="en-IN" sz="3600" u="sng"/>
              <a:t>Staffing</a:t>
            </a:r>
            <a:r>
              <a:rPr lang="en-IN" sz="3600"/>
              <a:t> </a:t>
            </a:r>
            <a:r>
              <a:rPr lang="en-IN" sz="3600" u="sng"/>
              <a:t>pattern PHC. </a:t>
            </a:r>
          </a:p>
          <a:p>
            <a:pPr>
              <a:buFont typeface="Arial" panose="020B0604020202020204" pitchFamily="34" charset="0"/>
              <a:buChar char="•"/>
            </a:pPr>
            <a:r>
              <a:rPr lang="en-IN" sz="3600"/>
              <a:t>Multipurpose female health worker -1</a:t>
            </a:r>
          </a:p>
          <a:p>
            <a:pPr>
              <a:buFont typeface="Arial" panose="020B0604020202020204" pitchFamily="34" charset="0"/>
              <a:buChar char="•"/>
            </a:pPr>
            <a:r>
              <a:rPr lang="en-IN" sz="3600"/>
              <a:t> Multipurpose male health worker-1</a:t>
            </a:r>
          </a:p>
          <a:p>
            <a:pPr>
              <a:buFont typeface="Arial" panose="020B0604020202020204" pitchFamily="34" charset="0"/>
              <a:buChar char="•"/>
            </a:pPr>
            <a:r>
              <a:rPr lang="en-IN" sz="3600"/>
              <a:t> Voluntary / part time worker – 1</a:t>
            </a:r>
          </a:p>
          <a:p>
            <a:pPr>
              <a:buFont typeface="Arial" panose="020B0604020202020204" pitchFamily="34" charset="0"/>
              <a:buChar char="•"/>
            </a:pPr>
            <a:r>
              <a:rPr lang="en-IN" sz="3600"/>
              <a:t>Total -3. </a:t>
            </a:r>
            <a:endParaRPr lang="en-US" sz="3600"/>
          </a:p>
        </p:txBody>
      </p:sp>
    </p:spTree>
    <p:extLst>
      <p:ext uri="{BB962C8B-B14F-4D97-AF65-F5344CB8AC3E}">
        <p14:creationId xmlns:p14="http://schemas.microsoft.com/office/powerpoint/2010/main" val="164922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1D4D0-A45C-5F4C-83B3-C0A2A5905DF0}"/>
              </a:ext>
            </a:extLst>
          </p:cNvPr>
          <p:cNvSpPr>
            <a:spLocks noGrp="1"/>
          </p:cNvSpPr>
          <p:nvPr>
            <p:ph type="title"/>
          </p:nvPr>
        </p:nvSpPr>
        <p:spPr/>
        <p:txBody>
          <a:bodyPr/>
          <a:lstStyle/>
          <a:p>
            <a:pPr algn="ctr"/>
            <a:r>
              <a:rPr lang="en-IN" u="sng"/>
              <a:t>Hospitals</a:t>
            </a:r>
            <a:r>
              <a:rPr lang="en-IN"/>
              <a:t>/ </a:t>
            </a:r>
            <a:r>
              <a:rPr lang="en-IN" u="sng"/>
              <a:t>health</a:t>
            </a:r>
            <a:r>
              <a:rPr lang="en-IN"/>
              <a:t> </a:t>
            </a:r>
            <a:r>
              <a:rPr lang="en-IN" u="sng"/>
              <a:t>centers</a:t>
            </a:r>
            <a:endParaRPr lang="en-US" u="sng"/>
          </a:p>
        </p:txBody>
      </p:sp>
      <p:sp>
        <p:nvSpPr>
          <p:cNvPr id="3" name="Content Placeholder 2">
            <a:extLst>
              <a:ext uri="{FF2B5EF4-FFF2-40B4-BE49-F238E27FC236}">
                <a16:creationId xmlns:a16="http://schemas.microsoft.com/office/drawing/2014/main" id="{F7A962CE-C262-4D48-ACFD-1AE2A25EC147}"/>
              </a:ext>
            </a:extLst>
          </p:cNvPr>
          <p:cNvSpPr>
            <a:spLocks noGrp="1"/>
          </p:cNvSpPr>
          <p:nvPr>
            <p:ph idx="1"/>
          </p:nvPr>
        </p:nvSpPr>
        <p:spPr/>
        <p:txBody>
          <a:bodyPr>
            <a:normAutofit fontScale="77500" lnSpcReduction="20000"/>
          </a:bodyPr>
          <a:lstStyle/>
          <a:p>
            <a:r>
              <a:rPr lang="en-IN" sz="3200"/>
              <a:t> Community health centers. </a:t>
            </a:r>
          </a:p>
          <a:p>
            <a:pPr>
              <a:buFont typeface="Arial" panose="020B0604020202020204" pitchFamily="34" charset="0"/>
              <a:buChar char="•"/>
            </a:pPr>
            <a:r>
              <a:rPr lang="en-IN" sz="3200"/>
              <a:t>Each block has one community health center covering a population of 80,000-1, 20,000population.</a:t>
            </a:r>
          </a:p>
          <a:p>
            <a:pPr>
              <a:buFont typeface="Arial" panose="020B0604020202020204" pitchFamily="34" charset="0"/>
              <a:buChar char="•"/>
            </a:pPr>
            <a:r>
              <a:rPr lang="en-IN" sz="3200"/>
              <a:t>The services are rendered by a team of specialists, nurses, &amp; other personnel. </a:t>
            </a:r>
          </a:p>
          <a:p>
            <a:pPr>
              <a:buFont typeface="Arial" panose="020B0604020202020204" pitchFamily="34" charset="0"/>
              <a:buChar char="•"/>
            </a:pPr>
            <a:r>
              <a:rPr lang="en-IN" sz="3200"/>
              <a:t> Each CHC has 3-4  primary health centers. </a:t>
            </a:r>
          </a:p>
          <a:p>
            <a:pPr>
              <a:buFont typeface="Arial" panose="020B0604020202020204" pitchFamily="34" charset="0"/>
              <a:buChar char="•"/>
            </a:pPr>
            <a:r>
              <a:rPr lang="en-IN" sz="3200"/>
              <a:t> CHC Works as a referral centre for PHC ‘s of the area. It is managed by 4 specialist doctors. At present there are 3215 CHC. (2005). </a:t>
            </a:r>
            <a:endParaRPr lang="en-US" sz="3200"/>
          </a:p>
        </p:txBody>
      </p:sp>
    </p:spTree>
    <p:extLst>
      <p:ext uri="{BB962C8B-B14F-4D97-AF65-F5344CB8AC3E}">
        <p14:creationId xmlns:p14="http://schemas.microsoft.com/office/powerpoint/2010/main" val="235249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2FBB8F-25A2-564A-9C8C-7718FB7ECD30}"/>
              </a:ext>
            </a:extLst>
          </p:cNvPr>
          <p:cNvSpPr>
            <a:spLocks noGrp="1"/>
          </p:cNvSpPr>
          <p:nvPr>
            <p:ph idx="1"/>
          </p:nvPr>
        </p:nvSpPr>
        <p:spPr>
          <a:xfrm>
            <a:off x="2589212" y="660797"/>
            <a:ext cx="8915400" cy="5250425"/>
          </a:xfrm>
        </p:spPr>
        <p:txBody>
          <a:bodyPr>
            <a:normAutofit fontScale="92500" lnSpcReduction="10000"/>
          </a:bodyPr>
          <a:lstStyle/>
          <a:p>
            <a:r>
              <a:rPr lang="en-IN" sz="3200"/>
              <a:t> </a:t>
            </a:r>
            <a:r>
              <a:rPr lang="en-IN" sz="3200" u="sng"/>
              <a:t>Staffing</a:t>
            </a:r>
            <a:r>
              <a:rPr lang="en-IN" sz="3200"/>
              <a:t> </a:t>
            </a:r>
            <a:r>
              <a:rPr lang="en-IN" sz="3200" u="sng"/>
              <a:t>of</a:t>
            </a:r>
            <a:r>
              <a:rPr lang="en-IN" sz="3200"/>
              <a:t> </a:t>
            </a:r>
            <a:r>
              <a:rPr lang="en-IN" sz="3200" u="sng"/>
              <a:t>CHC’s</a:t>
            </a:r>
          </a:p>
          <a:p>
            <a:pPr marL="0" indent="0">
              <a:buNone/>
            </a:pPr>
            <a:r>
              <a:rPr lang="en-IN" sz="3200"/>
              <a:t>*Doctors-4</a:t>
            </a:r>
          </a:p>
          <a:p>
            <a:pPr marL="0" indent="0">
              <a:buNone/>
            </a:pPr>
            <a:r>
              <a:rPr lang="en-IN" sz="3200"/>
              <a:t>*nurses-7</a:t>
            </a:r>
          </a:p>
          <a:p>
            <a:pPr>
              <a:buFont typeface="Arial" panose="020B0604020202020204" pitchFamily="34" charset="0"/>
              <a:buChar char="•"/>
            </a:pPr>
            <a:r>
              <a:rPr lang="en-IN" sz="3200"/>
              <a:t> Dresser-1</a:t>
            </a:r>
          </a:p>
          <a:p>
            <a:pPr>
              <a:buFont typeface="Arial" panose="020B0604020202020204" pitchFamily="34" charset="0"/>
              <a:buChar char="•"/>
            </a:pPr>
            <a:r>
              <a:rPr lang="en-IN" sz="3200"/>
              <a:t>Pharmacist -1</a:t>
            </a:r>
          </a:p>
          <a:p>
            <a:pPr>
              <a:buFont typeface="Arial" panose="020B0604020202020204" pitchFamily="34" charset="0"/>
              <a:buChar char="•"/>
            </a:pPr>
            <a:r>
              <a:rPr lang="en-IN" sz="3200"/>
              <a:t> Laboratory assistant, dhobhi ,gardener,ayah,servant-1</a:t>
            </a:r>
          </a:p>
          <a:p>
            <a:pPr>
              <a:buFont typeface="Arial" panose="020B0604020202020204" pitchFamily="34" charset="0"/>
              <a:buChar char="•"/>
            </a:pPr>
            <a:r>
              <a:rPr lang="en-IN" sz="3200"/>
              <a:t> Ward boy-2</a:t>
            </a:r>
          </a:p>
          <a:p>
            <a:pPr>
              <a:buFont typeface="Arial" panose="020B0604020202020204" pitchFamily="34" charset="0"/>
              <a:buChar char="•"/>
            </a:pPr>
            <a:r>
              <a:rPr lang="en-IN" sz="3200"/>
              <a:t> Cleaning worker-3</a:t>
            </a:r>
          </a:p>
          <a:p>
            <a:pPr>
              <a:buFont typeface="Arial" panose="020B0604020202020204" pitchFamily="34" charset="0"/>
              <a:buChar char="•"/>
            </a:pPr>
            <a:r>
              <a:rPr lang="en-IN" sz="3200"/>
              <a:t>Total – 25.</a:t>
            </a:r>
          </a:p>
          <a:p>
            <a:pPr>
              <a:buFont typeface="Arial" panose="020B0604020202020204" pitchFamily="34" charset="0"/>
              <a:buChar char="•"/>
            </a:pPr>
            <a:endParaRPr lang="en-IN" sz="3200"/>
          </a:p>
          <a:p>
            <a:pPr>
              <a:buFont typeface="Arial" panose="020B0604020202020204" pitchFamily="34" charset="0"/>
              <a:buChar char="•"/>
            </a:pPr>
            <a:endParaRPr lang="en-IN" sz="3200"/>
          </a:p>
          <a:p>
            <a:pPr>
              <a:buFont typeface="Arial" panose="020B0604020202020204" pitchFamily="34" charset="0"/>
              <a:buChar char="•"/>
            </a:pPr>
            <a:endParaRPr lang="en-IN" sz="3200"/>
          </a:p>
          <a:p>
            <a:pPr>
              <a:buFont typeface="Arial" panose="020B0604020202020204" pitchFamily="34" charset="0"/>
              <a:buChar char="•"/>
            </a:pPr>
            <a:endParaRPr lang="en-US" sz="3200"/>
          </a:p>
        </p:txBody>
      </p:sp>
    </p:spTree>
    <p:extLst>
      <p:ext uri="{BB962C8B-B14F-4D97-AF65-F5344CB8AC3E}">
        <p14:creationId xmlns:p14="http://schemas.microsoft.com/office/powerpoint/2010/main" val="289208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E9E65-1437-EE49-8D95-91E837A75F05}"/>
              </a:ext>
            </a:extLst>
          </p:cNvPr>
          <p:cNvSpPr>
            <a:spLocks noGrp="1"/>
          </p:cNvSpPr>
          <p:nvPr>
            <p:ph idx="1"/>
          </p:nvPr>
        </p:nvSpPr>
        <p:spPr>
          <a:xfrm>
            <a:off x="2589212" y="803672"/>
            <a:ext cx="8915400" cy="5107550"/>
          </a:xfrm>
        </p:spPr>
        <p:txBody>
          <a:bodyPr>
            <a:normAutofit fontScale="92500" lnSpcReduction="20000"/>
          </a:bodyPr>
          <a:lstStyle/>
          <a:p>
            <a:r>
              <a:rPr lang="en-IN" sz="3200"/>
              <a:t> </a:t>
            </a:r>
            <a:r>
              <a:rPr lang="en-IN" sz="3200" u="sng"/>
              <a:t>Functions</a:t>
            </a:r>
            <a:r>
              <a:rPr lang="en-IN" sz="3200"/>
              <a:t> </a:t>
            </a:r>
            <a:r>
              <a:rPr lang="en-IN" sz="3200" u="sng"/>
              <a:t>of</a:t>
            </a:r>
            <a:r>
              <a:rPr lang="en-IN" sz="3200"/>
              <a:t> </a:t>
            </a:r>
            <a:r>
              <a:rPr lang="en-IN" sz="3200" u="sng"/>
              <a:t>CHC’s</a:t>
            </a:r>
          </a:p>
          <a:p>
            <a:pPr marL="0" indent="0">
              <a:buNone/>
            </a:pPr>
            <a:r>
              <a:rPr lang="en-IN" sz="3200"/>
              <a:t> * provides all preventive &amp; curative health services. </a:t>
            </a:r>
          </a:p>
          <a:p>
            <a:pPr>
              <a:buFont typeface="Arial" panose="020B0604020202020204" pitchFamily="34" charset="0"/>
              <a:buChar char="•"/>
            </a:pPr>
            <a:r>
              <a:rPr lang="en-IN" sz="3200"/>
              <a:t>Providing speciality services. </a:t>
            </a:r>
          </a:p>
          <a:p>
            <a:pPr>
              <a:buFont typeface="Arial" panose="020B0604020202020204" pitchFamily="34" charset="0"/>
              <a:buChar char="•"/>
            </a:pPr>
            <a:r>
              <a:rPr lang="en-IN" sz="3200"/>
              <a:t> Caring &amp; supervision of concerned PHC’s. </a:t>
            </a:r>
          </a:p>
          <a:p>
            <a:pPr>
              <a:buFont typeface="Arial" panose="020B0604020202020204" pitchFamily="34" charset="0"/>
              <a:buChar char="•"/>
            </a:pPr>
            <a:r>
              <a:rPr lang="en-IN" sz="3200"/>
              <a:t> Referring patient to teaching hospitals &amp; district hospitals. </a:t>
            </a:r>
          </a:p>
          <a:p>
            <a:pPr>
              <a:buFont typeface="Arial" panose="020B0604020202020204" pitchFamily="34" charset="0"/>
              <a:buChar char="•"/>
            </a:pPr>
            <a:r>
              <a:rPr lang="en-IN" sz="3200"/>
              <a:t> Providing reproductive &amp; child health programs. </a:t>
            </a:r>
          </a:p>
          <a:p>
            <a:pPr>
              <a:buFont typeface="Arial" panose="020B0604020202020204" pitchFamily="34" charset="0"/>
              <a:buChar char="•"/>
            </a:pPr>
            <a:r>
              <a:rPr lang="en-IN" sz="3200"/>
              <a:t> Implementation of all national health programs &amp; participations. </a:t>
            </a:r>
          </a:p>
        </p:txBody>
      </p:sp>
    </p:spTree>
    <p:extLst>
      <p:ext uri="{BB962C8B-B14F-4D97-AF65-F5344CB8AC3E}">
        <p14:creationId xmlns:p14="http://schemas.microsoft.com/office/powerpoint/2010/main" val="1994750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DFEE-6E77-2346-AEA4-BED9010DB3EE}"/>
              </a:ext>
            </a:extLst>
          </p:cNvPr>
          <p:cNvSpPr>
            <a:spLocks noGrp="1"/>
          </p:cNvSpPr>
          <p:nvPr>
            <p:ph type="title"/>
          </p:nvPr>
        </p:nvSpPr>
        <p:spPr/>
        <p:txBody>
          <a:bodyPr/>
          <a:lstStyle/>
          <a:p>
            <a:pPr algn="ctr"/>
            <a:r>
              <a:rPr lang="en-IN" b="1" u="sng"/>
              <a:t>Hospitals</a:t>
            </a:r>
            <a:r>
              <a:rPr lang="en-IN"/>
              <a:t> </a:t>
            </a:r>
            <a:endParaRPr lang="en-US"/>
          </a:p>
        </p:txBody>
      </p:sp>
      <p:sp>
        <p:nvSpPr>
          <p:cNvPr id="3" name="Content Placeholder 2">
            <a:extLst>
              <a:ext uri="{FF2B5EF4-FFF2-40B4-BE49-F238E27FC236}">
                <a16:creationId xmlns:a16="http://schemas.microsoft.com/office/drawing/2014/main" id="{12BF1279-2158-D94F-A004-A0937F8CE503}"/>
              </a:ext>
            </a:extLst>
          </p:cNvPr>
          <p:cNvSpPr>
            <a:spLocks noGrp="1"/>
          </p:cNvSpPr>
          <p:nvPr>
            <p:ph idx="1"/>
          </p:nvPr>
        </p:nvSpPr>
        <p:spPr/>
        <p:txBody>
          <a:bodyPr>
            <a:normAutofit fontScale="85000" lnSpcReduction="20000"/>
          </a:bodyPr>
          <a:lstStyle/>
          <a:p>
            <a:pPr marL="0" indent="0">
              <a:buNone/>
            </a:pPr>
            <a:r>
              <a:rPr lang="en-IN" sz="3200"/>
              <a:t> Apart from the primary health  centres, the present organization of health services of the government sector consists of rural hospitals, subdivisional hospitals, district hospitals, specialist hospitals &amp; teaching institutions. </a:t>
            </a:r>
          </a:p>
          <a:p>
            <a:r>
              <a:rPr lang="en-IN" sz="3200"/>
              <a:t> Rural hospitals</a:t>
            </a:r>
          </a:p>
          <a:p>
            <a:r>
              <a:rPr lang="en-IN" sz="3200"/>
              <a:t>District hospitals</a:t>
            </a:r>
          </a:p>
          <a:p>
            <a:r>
              <a:rPr lang="en-IN" sz="3200"/>
              <a:t> Specialist hospitals</a:t>
            </a:r>
          </a:p>
          <a:p>
            <a:r>
              <a:rPr lang="en-IN" sz="3200"/>
              <a:t>Teaching hospitals. </a:t>
            </a:r>
          </a:p>
          <a:p>
            <a:endParaRPr lang="en-IN" sz="3200"/>
          </a:p>
          <a:p>
            <a:endParaRPr lang="en-US" sz="3200"/>
          </a:p>
        </p:txBody>
      </p:sp>
    </p:spTree>
    <p:extLst>
      <p:ext uri="{BB962C8B-B14F-4D97-AF65-F5344CB8AC3E}">
        <p14:creationId xmlns:p14="http://schemas.microsoft.com/office/powerpoint/2010/main" val="307262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2B9CB6-6112-D142-A058-A2A2901C26F8}"/>
              </a:ext>
            </a:extLst>
          </p:cNvPr>
          <p:cNvSpPr>
            <a:spLocks noGrp="1"/>
          </p:cNvSpPr>
          <p:nvPr>
            <p:ph idx="1"/>
          </p:nvPr>
        </p:nvSpPr>
        <p:spPr>
          <a:xfrm>
            <a:off x="2607071" y="696516"/>
            <a:ext cx="8915400" cy="5161128"/>
          </a:xfrm>
        </p:spPr>
        <p:txBody>
          <a:bodyPr>
            <a:normAutofit/>
          </a:bodyPr>
          <a:lstStyle/>
          <a:p>
            <a:r>
              <a:rPr lang="en-IN" sz="3200"/>
              <a:t> </a:t>
            </a:r>
            <a:r>
              <a:rPr lang="en-IN" sz="3200" u="sng"/>
              <a:t>Rural</a:t>
            </a:r>
            <a:r>
              <a:rPr lang="en-IN" sz="3200"/>
              <a:t> </a:t>
            </a:r>
            <a:r>
              <a:rPr lang="en-IN" sz="3200" u="sng"/>
              <a:t>hospitals</a:t>
            </a:r>
            <a:r>
              <a:rPr lang="en-IN" sz="3200"/>
              <a:t>:-</a:t>
            </a:r>
          </a:p>
          <a:p>
            <a:pPr marL="0" indent="0">
              <a:buNone/>
            </a:pPr>
            <a:r>
              <a:rPr lang="en-IN" sz="3200"/>
              <a:t> It is now proposed to upgrade the rural dispensaries to primary health centres. At Present a good number of PHC’S are located at subdivisional headquarters which also have hospitals. Such PHC’S may be shifted to the interior rural areas. This centres will have an epidemiological wing attached to them. </a:t>
            </a:r>
            <a:endParaRPr lang="en-US" sz="3200"/>
          </a:p>
        </p:txBody>
      </p:sp>
    </p:spTree>
    <p:extLst>
      <p:ext uri="{BB962C8B-B14F-4D97-AF65-F5344CB8AC3E}">
        <p14:creationId xmlns:p14="http://schemas.microsoft.com/office/powerpoint/2010/main" val="26554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7C23E3-C4B8-7043-ABCA-30E7DD267563}"/>
              </a:ext>
            </a:extLst>
          </p:cNvPr>
          <p:cNvSpPr>
            <a:spLocks noGrp="1"/>
          </p:cNvSpPr>
          <p:nvPr>
            <p:ph idx="1"/>
          </p:nvPr>
        </p:nvSpPr>
        <p:spPr>
          <a:xfrm>
            <a:off x="2589212" y="875109"/>
            <a:ext cx="8915400" cy="5036113"/>
          </a:xfrm>
        </p:spPr>
        <p:txBody>
          <a:bodyPr>
            <a:normAutofit/>
          </a:bodyPr>
          <a:lstStyle/>
          <a:p>
            <a:r>
              <a:rPr lang="en-IN" sz="3200"/>
              <a:t> </a:t>
            </a:r>
            <a:r>
              <a:rPr lang="en-IN" sz="3200" u="sng"/>
              <a:t>District</a:t>
            </a:r>
            <a:r>
              <a:rPr lang="en-IN" sz="3200"/>
              <a:t> </a:t>
            </a:r>
            <a:r>
              <a:rPr lang="en-IN" sz="3200" u="sng"/>
              <a:t>hospitals</a:t>
            </a:r>
            <a:r>
              <a:rPr lang="en-IN" sz="3200"/>
              <a:t>:-</a:t>
            </a:r>
          </a:p>
          <a:p>
            <a:pPr marL="0" indent="0">
              <a:buNone/>
            </a:pPr>
            <a:r>
              <a:rPr lang="en-IN" sz="3200"/>
              <a:t> These are proposals to convert the district hospital into district health centre. A hospital service provided are mostly curative, preventive, promotive all integrated. The health team  in a health centre is a optimum of medical &amp; paramedical workers. ( doctors, compounders,, nurses etc. </a:t>
            </a:r>
            <a:endParaRPr lang="en-US" sz="3200"/>
          </a:p>
        </p:txBody>
      </p:sp>
    </p:spTree>
    <p:extLst>
      <p:ext uri="{BB962C8B-B14F-4D97-AF65-F5344CB8AC3E}">
        <p14:creationId xmlns:p14="http://schemas.microsoft.com/office/powerpoint/2010/main" val="65657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863C0-5CED-4844-8A86-615AD7317827}"/>
              </a:ext>
            </a:extLst>
          </p:cNvPr>
          <p:cNvSpPr>
            <a:spLocks noGrp="1"/>
          </p:cNvSpPr>
          <p:nvPr>
            <p:ph type="title"/>
          </p:nvPr>
        </p:nvSpPr>
        <p:spPr/>
        <p:txBody>
          <a:bodyPr/>
          <a:lstStyle/>
          <a:p>
            <a:pPr algn="ctr"/>
            <a:r>
              <a:rPr lang="en-IN" u="sng"/>
              <a:t>Health</a:t>
            </a:r>
            <a:r>
              <a:rPr lang="en-IN"/>
              <a:t> </a:t>
            </a:r>
            <a:r>
              <a:rPr lang="en-IN" u="sng"/>
              <a:t>insurance</a:t>
            </a:r>
            <a:r>
              <a:rPr lang="en-IN"/>
              <a:t> </a:t>
            </a:r>
            <a:endParaRPr lang="en-US"/>
          </a:p>
        </p:txBody>
      </p:sp>
      <p:sp>
        <p:nvSpPr>
          <p:cNvPr id="3" name="Content Placeholder 2">
            <a:extLst>
              <a:ext uri="{FF2B5EF4-FFF2-40B4-BE49-F238E27FC236}">
                <a16:creationId xmlns:a16="http://schemas.microsoft.com/office/drawing/2014/main" id="{77F1EE37-81A3-F046-808F-886C56DFCD39}"/>
              </a:ext>
            </a:extLst>
          </p:cNvPr>
          <p:cNvSpPr>
            <a:spLocks noGrp="1"/>
          </p:cNvSpPr>
          <p:nvPr>
            <p:ph idx="1"/>
          </p:nvPr>
        </p:nvSpPr>
        <p:spPr/>
        <p:txBody>
          <a:bodyPr>
            <a:normAutofit/>
          </a:bodyPr>
          <a:lstStyle/>
          <a:p>
            <a:pPr marL="0" indent="0">
              <a:buNone/>
            </a:pPr>
            <a:r>
              <a:rPr lang="en-IN" sz="3200"/>
              <a:t> There is no universal health insurance in India. Health insurance is at present limited to industrial workers&amp; their families. The central government employees are also covered by the health insurance, under the banner “ Central govt. Health scheme. </a:t>
            </a:r>
          </a:p>
          <a:p>
            <a:pPr marL="0" indent="0">
              <a:buNone/>
            </a:pPr>
            <a:endParaRPr lang="en-US" sz="3200"/>
          </a:p>
        </p:txBody>
      </p:sp>
    </p:spTree>
    <p:extLst>
      <p:ext uri="{BB962C8B-B14F-4D97-AF65-F5344CB8AC3E}">
        <p14:creationId xmlns:p14="http://schemas.microsoft.com/office/powerpoint/2010/main" val="147701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A043-8090-3C49-AEFE-269446832183}"/>
              </a:ext>
            </a:extLst>
          </p:cNvPr>
          <p:cNvSpPr>
            <a:spLocks noGrp="1"/>
          </p:cNvSpPr>
          <p:nvPr>
            <p:ph type="title"/>
          </p:nvPr>
        </p:nvSpPr>
        <p:spPr/>
        <p:txBody>
          <a:bodyPr/>
          <a:lstStyle/>
          <a:p>
            <a:pPr algn="ctr"/>
            <a:r>
              <a:rPr lang="en-IN" b="1" u="sng"/>
              <a:t>Model</a:t>
            </a:r>
            <a:endParaRPr lang="en-US" b="1" u="sng"/>
          </a:p>
        </p:txBody>
      </p:sp>
      <p:pic>
        <p:nvPicPr>
          <p:cNvPr id="4" name="Picture 4">
            <a:extLst>
              <a:ext uri="{FF2B5EF4-FFF2-40B4-BE49-F238E27FC236}">
                <a16:creationId xmlns:a16="http://schemas.microsoft.com/office/drawing/2014/main" id="{D0BC78F4-67FC-3048-A934-C06FE6E9E292}"/>
              </a:ext>
            </a:extLst>
          </p:cNvPr>
          <p:cNvPicPr>
            <a:picLocks noGrp="1" noChangeAspect="1"/>
          </p:cNvPicPr>
          <p:nvPr>
            <p:ph idx="1"/>
          </p:nvPr>
        </p:nvPicPr>
        <p:blipFill>
          <a:blip r:embed="rId2"/>
          <a:stretch>
            <a:fillRect/>
          </a:stretch>
        </p:blipFill>
        <p:spPr>
          <a:xfrm>
            <a:off x="1482328" y="1321594"/>
            <a:ext cx="10022283" cy="5232797"/>
          </a:xfrm>
          <a:prstGeom prst="rect">
            <a:avLst/>
          </a:prstGeom>
        </p:spPr>
      </p:pic>
    </p:spTree>
    <p:extLst>
      <p:ext uri="{BB962C8B-B14F-4D97-AF65-F5344CB8AC3E}">
        <p14:creationId xmlns:p14="http://schemas.microsoft.com/office/powerpoint/2010/main" val="2758959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AAD1A-BE6E-A141-9616-06812CDA5A13}"/>
              </a:ext>
            </a:extLst>
          </p:cNvPr>
          <p:cNvSpPr>
            <a:spLocks noGrp="1"/>
          </p:cNvSpPr>
          <p:nvPr>
            <p:ph idx="1"/>
          </p:nvPr>
        </p:nvSpPr>
        <p:spPr>
          <a:xfrm>
            <a:off x="2589212" y="964406"/>
            <a:ext cx="8915400" cy="4946816"/>
          </a:xfrm>
        </p:spPr>
        <p:txBody>
          <a:bodyPr>
            <a:normAutofit/>
          </a:bodyPr>
          <a:lstStyle/>
          <a:p>
            <a:r>
              <a:rPr lang="en-IN" sz="3200"/>
              <a:t> </a:t>
            </a:r>
            <a:r>
              <a:rPr lang="en-IN" sz="3200" u="sng"/>
              <a:t>Employees</a:t>
            </a:r>
            <a:r>
              <a:rPr lang="en-IN" sz="3200"/>
              <a:t> </a:t>
            </a:r>
            <a:r>
              <a:rPr lang="en-IN" sz="3200" u="sng"/>
              <a:t>state</a:t>
            </a:r>
            <a:r>
              <a:rPr lang="en-IN" sz="3200"/>
              <a:t> </a:t>
            </a:r>
            <a:r>
              <a:rPr lang="en-IN" sz="3200" u="sng"/>
              <a:t>insurance</a:t>
            </a:r>
            <a:r>
              <a:rPr lang="en-IN" sz="3200"/>
              <a:t> </a:t>
            </a:r>
            <a:r>
              <a:rPr lang="en-IN" sz="3200" u="sng"/>
              <a:t>scheme</a:t>
            </a:r>
            <a:r>
              <a:rPr lang="en-IN" sz="3200"/>
              <a:t>. </a:t>
            </a:r>
          </a:p>
          <a:p>
            <a:pPr marL="0" indent="0">
              <a:buNone/>
            </a:pPr>
            <a:r>
              <a:rPr lang="en-IN" sz="3200"/>
              <a:t> * the ESI scheme, introduced by an act of parliament in 1948,is a unique piece of social legislation in India. It has introduced for the first time in India the principle of contribution by the employer &amp; employee. The act provides For medical care in cash &amp; kind, benefits in the sickness, maternity, employment injury, pension. </a:t>
            </a:r>
            <a:endParaRPr lang="en-US" sz="3200"/>
          </a:p>
        </p:txBody>
      </p:sp>
    </p:spTree>
    <p:extLst>
      <p:ext uri="{BB962C8B-B14F-4D97-AF65-F5344CB8AC3E}">
        <p14:creationId xmlns:p14="http://schemas.microsoft.com/office/powerpoint/2010/main" val="1901032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8DD7-4236-054E-BF2A-27A87B5BE941}"/>
              </a:ext>
            </a:extLst>
          </p:cNvPr>
          <p:cNvSpPr>
            <a:spLocks noGrp="1"/>
          </p:cNvSpPr>
          <p:nvPr>
            <p:ph type="title"/>
          </p:nvPr>
        </p:nvSpPr>
        <p:spPr/>
        <p:txBody>
          <a:bodyPr/>
          <a:lstStyle/>
          <a:p>
            <a:pPr algn="ctr"/>
            <a:r>
              <a:rPr lang="en-IN" u="sng"/>
              <a:t>Central</a:t>
            </a:r>
            <a:r>
              <a:rPr lang="en-IN"/>
              <a:t> </a:t>
            </a:r>
            <a:r>
              <a:rPr lang="en-IN" u="sng"/>
              <a:t>government</a:t>
            </a:r>
            <a:r>
              <a:rPr lang="en-IN"/>
              <a:t> </a:t>
            </a:r>
            <a:r>
              <a:rPr lang="en-IN" u="sng"/>
              <a:t>health</a:t>
            </a:r>
            <a:r>
              <a:rPr lang="en-IN"/>
              <a:t> </a:t>
            </a:r>
            <a:r>
              <a:rPr lang="en-IN" u="sng"/>
              <a:t>scheme</a:t>
            </a:r>
            <a:endParaRPr lang="en-US" u="sng"/>
          </a:p>
        </p:txBody>
      </p:sp>
      <p:sp>
        <p:nvSpPr>
          <p:cNvPr id="3" name="Content Placeholder 2">
            <a:extLst>
              <a:ext uri="{FF2B5EF4-FFF2-40B4-BE49-F238E27FC236}">
                <a16:creationId xmlns:a16="http://schemas.microsoft.com/office/drawing/2014/main" id="{B4949C72-D603-1740-B418-E2C97797F652}"/>
              </a:ext>
            </a:extLst>
          </p:cNvPr>
          <p:cNvSpPr>
            <a:spLocks noGrp="1"/>
          </p:cNvSpPr>
          <p:nvPr>
            <p:ph idx="1"/>
          </p:nvPr>
        </p:nvSpPr>
        <p:spPr/>
        <p:txBody>
          <a:bodyPr>
            <a:normAutofit lnSpcReduction="10000"/>
          </a:bodyPr>
          <a:lstStyle/>
          <a:p>
            <a:r>
              <a:rPr lang="en-IN" sz="3200"/>
              <a:t> The central government health scheme for the central government employees was first introduced in new Delhi in 1954,to provide comprehensive medical care to employees. The scheme is  based on the principle of cooperative effort by the  employee &amp; the  employer, to the mutual advantage of both. </a:t>
            </a:r>
            <a:endParaRPr lang="en-US" sz="3200"/>
          </a:p>
        </p:txBody>
      </p:sp>
    </p:spTree>
    <p:extLst>
      <p:ext uri="{BB962C8B-B14F-4D97-AF65-F5344CB8AC3E}">
        <p14:creationId xmlns:p14="http://schemas.microsoft.com/office/powerpoint/2010/main" val="3406632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F48E-B888-814A-8F80-1B3BCEC045CC}"/>
              </a:ext>
            </a:extLst>
          </p:cNvPr>
          <p:cNvSpPr>
            <a:spLocks noGrp="1"/>
          </p:cNvSpPr>
          <p:nvPr>
            <p:ph type="title"/>
          </p:nvPr>
        </p:nvSpPr>
        <p:spPr/>
        <p:txBody>
          <a:bodyPr/>
          <a:lstStyle/>
          <a:p>
            <a:pPr algn="ctr"/>
            <a:r>
              <a:rPr lang="en-IN" b="1" u="sng"/>
              <a:t>Question</a:t>
            </a:r>
            <a:r>
              <a:rPr lang="en-IN"/>
              <a:t> </a:t>
            </a:r>
            <a:r>
              <a:rPr lang="en-IN" b="1" u="sng"/>
              <a:t>blog</a:t>
            </a:r>
            <a:r>
              <a:rPr lang="en-IN"/>
              <a:t>? </a:t>
            </a:r>
            <a:endParaRPr lang="en-US"/>
          </a:p>
        </p:txBody>
      </p:sp>
      <p:sp>
        <p:nvSpPr>
          <p:cNvPr id="3" name="Content Placeholder 2">
            <a:extLst>
              <a:ext uri="{FF2B5EF4-FFF2-40B4-BE49-F238E27FC236}">
                <a16:creationId xmlns:a16="http://schemas.microsoft.com/office/drawing/2014/main" id="{15B15F03-D86B-234E-98BE-8C0655EC22CA}"/>
              </a:ext>
            </a:extLst>
          </p:cNvPr>
          <p:cNvSpPr>
            <a:spLocks noGrp="1"/>
          </p:cNvSpPr>
          <p:nvPr>
            <p:ph idx="1"/>
          </p:nvPr>
        </p:nvSpPr>
        <p:spPr/>
        <p:txBody>
          <a:bodyPr>
            <a:normAutofit/>
          </a:bodyPr>
          <a:lstStyle/>
          <a:p>
            <a:r>
              <a:rPr lang="en-IN" sz="3200"/>
              <a:t> Explain the health services:- PHC, CHC’S? </a:t>
            </a:r>
          </a:p>
          <a:p>
            <a:r>
              <a:rPr lang="en-IN" sz="3200"/>
              <a:t> Define the health insurance ? </a:t>
            </a:r>
            <a:endParaRPr lang="en-US" sz="3200"/>
          </a:p>
        </p:txBody>
      </p:sp>
    </p:spTree>
    <p:extLst>
      <p:ext uri="{BB962C8B-B14F-4D97-AF65-F5344CB8AC3E}">
        <p14:creationId xmlns:p14="http://schemas.microsoft.com/office/powerpoint/2010/main" val="320934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22DF-8503-B94D-9F67-6CBA9DF7B179}"/>
              </a:ext>
            </a:extLst>
          </p:cNvPr>
          <p:cNvSpPr>
            <a:spLocks noGrp="1"/>
          </p:cNvSpPr>
          <p:nvPr>
            <p:ph type="title"/>
          </p:nvPr>
        </p:nvSpPr>
        <p:spPr/>
        <p:txBody>
          <a:bodyPr/>
          <a:lstStyle/>
          <a:p>
            <a:pPr algn="ctr"/>
            <a:r>
              <a:rPr lang="en-IN" u="sng"/>
              <a:t>The</a:t>
            </a:r>
            <a:r>
              <a:rPr lang="en-IN"/>
              <a:t> </a:t>
            </a:r>
            <a:r>
              <a:rPr lang="en-IN" u="sng"/>
              <a:t>model</a:t>
            </a:r>
            <a:endParaRPr lang="en-US" u="sng"/>
          </a:p>
        </p:txBody>
      </p:sp>
      <p:sp>
        <p:nvSpPr>
          <p:cNvPr id="3" name="Content Placeholder 2">
            <a:extLst>
              <a:ext uri="{FF2B5EF4-FFF2-40B4-BE49-F238E27FC236}">
                <a16:creationId xmlns:a16="http://schemas.microsoft.com/office/drawing/2014/main" id="{BA0DCA63-D39A-B54B-B748-DEBF95E47AF5}"/>
              </a:ext>
            </a:extLst>
          </p:cNvPr>
          <p:cNvSpPr>
            <a:spLocks noGrp="1"/>
          </p:cNvSpPr>
          <p:nvPr>
            <p:ph idx="1"/>
          </p:nvPr>
        </p:nvSpPr>
        <p:spPr/>
        <p:txBody>
          <a:bodyPr>
            <a:normAutofit fontScale="92500" lnSpcReduction="10000"/>
          </a:bodyPr>
          <a:lstStyle/>
          <a:p>
            <a:r>
              <a:rPr lang="en-IN" sz="3200"/>
              <a:t>A number of models have been developed for delivery of health care services. One of the simplest models is:-</a:t>
            </a:r>
          </a:p>
          <a:p>
            <a:r>
              <a:rPr lang="en-IN" sz="3200"/>
              <a:t>The </a:t>
            </a:r>
            <a:r>
              <a:rPr lang="en-IN" sz="3200" b="1" u="sng"/>
              <a:t>inputs</a:t>
            </a:r>
            <a:r>
              <a:rPr lang="en-IN" sz="3200"/>
              <a:t>  are the health status or health problems of the community. They represents the health needs &amp; health demands of the community. Resources will be limited to meet the many health needs. </a:t>
            </a:r>
            <a:endParaRPr lang="en-US" sz="3200"/>
          </a:p>
        </p:txBody>
      </p:sp>
    </p:spTree>
    <p:extLst>
      <p:ext uri="{BB962C8B-B14F-4D97-AF65-F5344CB8AC3E}">
        <p14:creationId xmlns:p14="http://schemas.microsoft.com/office/powerpoint/2010/main" val="328299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26B583-3EAF-DD44-B706-F10025AC1D0E}"/>
              </a:ext>
            </a:extLst>
          </p:cNvPr>
          <p:cNvSpPr>
            <a:spLocks noGrp="1"/>
          </p:cNvSpPr>
          <p:nvPr>
            <p:ph idx="1"/>
          </p:nvPr>
        </p:nvSpPr>
        <p:spPr>
          <a:xfrm>
            <a:off x="2589212" y="1196578"/>
            <a:ext cx="8915400" cy="4714644"/>
          </a:xfrm>
        </p:spPr>
        <p:txBody>
          <a:bodyPr>
            <a:normAutofit/>
          </a:bodyPr>
          <a:lstStyle/>
          <a:p>
            <a:r>
              <a:rPr lang="en-IN" sz="3200"/>
              <a:t> The </a:t>
            </a:r>
            <a:r>
              <a:rPr lang="en-IN" sz="3200" b="1" u="sng"/>
              <a:t>health</a:t>
            </a:r>
            <a:r>
              <a:rPr lang="en-IN" sz="3200"/>
              <a:t> </a:t>
            </a:r>
            <a:r>
              <a:rPr lang="en-IN" sz="3200" b="1" u="sng"/>
              <a:t>care</a:t>
            </a:r>
            <a:r>
              <a:rPr lang="en-IN" sz="3200"/>
              <a:t> </a:t>
            </a:r>
            <a:r>
              <a:rPr lang="en-IN" sz="3200" b="1" u="sng"/>
              <a:t>services </a:t>
            </a:r>
            <a:r>
              <a:rPr lang="en-IN" sz="3200"/>
              <a:t> are designed to meet the health needs of the community through the use available knowledge &amp; resources. The services provided should be comprehensive &amp; community based. The resources must be distributed according to the needs of the community. </a:t>
            </a:r>
            <a:endParaRPr lang="en-US" sz="3200" b="1" u="sng"/>
          </a:p>
        </p:txBody>
      </p:sp>
    </p:spTree>
    <p:extLst>
      <p:ext uri="{BB962C8B-B14F-4D97-AF65-F5344CB8AC3E}">
        <p14:creationId xmlns:p14="http://schemas.microsoft.com/office/powerpoint/2010/main" val="160574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1CAB2-6372-BC42-8EDB-437D1B5EEF99}"/>
              </a:ext>
            </a:extLst>
          </p:cNvPr>
          <p:cNvSpPr>
            <a:spLocks noGrp="1"/>
          </p:cNvSpPr>
          <p:nvPr>
            <p:ph idx="1"/>
          </p:nvPr>
        </p:nvSpPr>
        <p:spPr>
          <a:xfrm>
            <a:off x="2589212" y="1035844"/>
            <a:ext cx="8915400" cy="4875378"/>
          </a:xfrm>
        </p:spPr>
        <p:txBody>
          <a:bodyPr>
            <a:normAutofit lnSpcReduction="10000"/>
          </a:bodyPr>
          <a:lstStyle/>
          <a:p>
            <a:r>
              <a:rPr lang="en-IN" sz="3200"/>
              <a:t> The </a:t>
            </a:r>
            <a:r>
              <a:rPr lang="en-IN" sz="3200" b="1" u="sng"/>
              <a:t>health</a:t>
            </a:r>
            <a:r>
              <a:rPr lang="en-IN" sz="3200"/>
              <a:t> </a:t>
            </a:r>
            <a:r>
              <a:rPr lang="en-IN" sz="3200" b="1" u="sng"/>
              <a:t>care</a:t>
            </a:r>
            <a:r>
              <a:rPr lang="en-IN" sz="3200"/>
              <a:t> </a:t>
            </a:r>
            <a:r>
              <a:rPr lang="en-IN" sz="3200" b="1" u="sng"/>
              <a:t>system </a:t>
            </a:r>
            <a:r>
              <a:rPr lang="en-IN" sz="3200"/>
              <a:t> Is intended to deliver their health care services. </a:t>
            </a:r>
          </a:p>
          <a:p>
            <a:r>
              <a:rPr lang="en-IN" sz="3200" b="1" u="sng"/>
              <a:t> </a:t>
            </a:r>
            <a:r>
              <a:rPr lang="en-IN" sz="3200"/>
              <a:t> The final outcome or the output is the changed health status or improved health status  of the community which is expressed in terms of lives saved, Death, diseases prevented, cases treated. </a:t>
            </a:r>
          </a:p>
          <a:p>
            <a:r>
              <a:rPr lang="en-IN" sz="3200"/>
              <a:t> Models such as these are being employed for improving health care services. </a:t>
            </a:r>
            <a:endParaRPr lang="en-US" sz="3200"/>
          </a:p>
        </p:txBody>
      </p:sp>
    </p:spTree>
    <p:extLst>
      <p:ext uri="{BB962C8B-B14F-4D97-AF65-F5344CB8AC3E}">
        <p14:creationId xmlns:p14="http://schemas.microsoft.com/office/powerpoint/2010/main" val="182465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8153-0389-4643-8E17-4C4FA2F79355}"/>
              </a:ext>
            </a:extLst>
          </p:cNvPr>
          <p:cNvSpPr>
            <a:spLocks noGrp="1"/>
          </p:cNvSpPr>
          <p:nvPr>
            <p:ph type="title"/>
          </p:nvPr>
        </p:nvSpPr>
        <p:spPr/>
        <p:txBody>
          <a:bodyPr/>
          <a:lstStyle/>
          <a:p>
            <a:pPr algn="ctr"/>
            <a:r>
              <a:rPr lang="en-IN" b="1" u="sng"/>
              <a:t>Health</a:t>
            </a:r>
            <a:r>
              <a:rPr lang="en-IN"/>
              <a:t> </a:t>
            </a:r>
            <a:r>
              <a:rPr lang="en-IN" b="1" u="sng"/>
              <a:t>care</a:t>
            </a:r>
            <a:r>
              <a:rPr lang="en-IN"/>
              <a:t> </a:t>
            </a:r>
            <a:r>
              <a:rPr lang="en-IN" b="1" u="sng"/>
              <a:t>systems</a:t>
            </a:r>
            <a:endParaRPr lang="en-US" b="1" u="sng"/>
          </a:p>
        </p:txBody>
      </p:sp>
      <p:pic>
        <p:nvPicPr>
          <p:cNvPr id="4" name="Picture 4">
            <a:extLst>
              <a:ext uri="{FF2B5EF4-FFF2-40B4-BE49-F238E27FC236}">
                <a16:creationId xmlns:a16="http://schemas.microsoft.com/office/drawing/2014/main" id="{2CC49E9C-6EDB-5745-8376-0E994DA17745}"/>
              </a:ext>
            </a:extLst>
          </p:cNvPr>
          <p:cNvPicPr>
            <a:picLocks noGrp="1" noChangeAspect="1"/>
          </p:cNvPicPr>
          <p:nvPr>
            <p:ph idx="1"/>
          </p:nvPr>
        </p:nvPicPr>
        <p:blipFill>
          <a:blip r:embed="rId2"/>
          <a:stretch>
            <a:fillRect/>
          </a:stretch>
        </p:blipFill>
        <p:spPr>
          <a:xfrm>
            <a:off x="2018108" y="1393031"/>
            <a:ext cx="9751219" cy="5214938"/>
          </a:xfrm>
          <a:prstGeom prst="rect">
            <a:avLst/>
          </a:prstGeom>
        </p:spPr>
      </p:pic>
    </p:spTree>
    <p:extLst>
      <p:ext uri="{BB962C8B-B14F-4D97-AF65-F5344CB8AC3E}">
        <p14:creationId xmlns:p14="http://schemas.microsoft.com/office/powerpoint/2010/main" val="422116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34BD-2AF6-E348-86BB-2CDA90DD6FC9}"/>
              </a:ext>
            </a:extLst>
          </p:cNvPr>
          <p:cNvSpPr>
            <a:spLocks noGrp="1"/>
          </p:cNvSpPr>
          <p:nvPr>
            <p:ph type="title"/>
          </p:nvPr>
        </p:nvSpPr>
        <p:spPr/>
        <p:txBody>
          <a:bodyPr/>
          <a:lstStyle/>
          <a:p>
            <a:pPr algn="ctr"/>
            <a:r>
              <a:rPr lang="en-IN" b="1" u="sng"/>
              <a:t>Public</a:t>
            </a:r>
            <a:r>
              <a:rPr lang="en-IN"/>
              <a:t> </a:t>
            </a:r>
            <a:r>
              <a:rPr lang="en-IN" b="1" u="sng"/>
              <a:t>health</a:t>
            </a:r>
            <a:r>
              <a:rPr lang="en-IN"/>
              <a:t> </a:t>
            </a:r>
            <a:r>
              <a:rPr lang="en-IN" b="1" u="sng"/>
              <a:t>sector</a:t>
            </a:r>
            <a:endParaRPr lang="en-US" b="1" u="sng"/>
          </a:p>
        </p:txBody>
      </p:sp>
      <p:sp>
        <p:nvSpPr>
          <p:cNvPr id="3" name="Content Placeholder 2">
            <a:extLst>
              <a:ext uri="{FF2B5EF4-FFF2-40B4-BE49-F238E27FC236}">
                <a16:creationId xmlns:a16="http://schemas.microsoft.com/office/drawing/2014/main" id="{E8997962-694C-8E4A-86CB-11D056B8AB31}"/>
              </a:ext>
            </a:extLst>
          </p:cNvPr>
          <p:cNvSpPr>
            <a:spLocks noGrp="1"/>
          </p:cNvSpPr>
          <p:nvPr>
            <p:ph idx="1"/>
          </p:nvPr>
        </p:nvSpPr>
        <p:spPr/>
        <p:txBody>
          <a:bodyPr>
            <a:normAutofit fontScale="85000" lnSpcReduction="20000"/>
          </a:bodyPr>
          <a:lstStyle/>
          <a:p>
            <a:pPr algn="ctr"/>
            <a:r>
              <a:rPr lang="en-IN" sz="3600"/>
              <a:t> </a:t>
            </a:r>
            <a:r>
              <a:rPr lang="en-IN" sz="3600" i="1" u="sng"/>
              <a:t>Primary</a:t>
            </a:r>
            <a:r>
              <a:rPr lang="en-IN" sz="3600"/>
              <a:t> </a:t>
            </a:r>
            <a:r>
              <a:rPr lang="en-IN" sz="3600" i="1" u="sng"/>
              <a:t>health</a:t>
            </a:r>
            <a:r>
              <a:rPr lang="en-IN" sz="3600"/>
              <a:t> </a:t>
            </a:r>
            <a:r>
              <a:rPr lang="en-IN" sz="3600" i="1" u="sng"/>
              <a:t>care</a:t>
            </a:r>
            <a:r>
              <a:rPr lang="en-IN" sz="3600"/>
              <a:t> </a:t>
            </a:r>
            <a:r>
              <a:rPr lang="en-IN" sz="3600" i="1" u="sng"/>
              <a:t>in</a:t>
            </a:r>
            <a:r>
              <a:rPr lang="en-IN" sz="3600"/>
              <a:t> </a:t>
            </a:r>
            <a:r>
              <a:rPr lang="en-IN" sz="3600" i="1" u="sng"/>
              <a:t>India</a:t>
            </a:r>
          </a:p>
          <a:p>
            <a:r>
              <a:rPr lang="en-IN" sz="3200" i="1" u="sng"/>
              <a:t>  </a:t>
            </a:r>
            <a:r>
              <a:rPr lang="en-IN" sz="3200"/>
              <a:t> In 1977,the government of India launched a rural health scheme, based on the principle of ‘ placing people‘s health in people’s hands’. </a:t>
            </a:r>
          </a:p>
          <a:p>
            <a:r>
              <a:rPr lang="en-IN" sz="3200"/>
              <a:t> keeping in view the wHO goal of ‘ health for all’s by 2000 AD, the government of India evolved a national health policy based on  primary care health care approach. </a:t>
            </a:r>
          </a:p>
          <a:p>
            <a:r>
              <a:rPr lang="en-IN" sz="3200"/>
              <a:t>It was approved by parliament in 1983. </a:t>
            </a:r>
            <a:endParaRPr lang="en-US" sz="3200" i="1" u="sng"/>
          </a:p>
        </p:txBody>
      </p:sp>
    </p:spTree>
    <p:extLst>
      <p:ext uri="{BB962C8B-B14F-4D97-AF65-F5344CB8AC3E}">
        <p14:creationId xmlns:p14="http://schemas.microsoft.com/office/powerpoint/2010/main" val="52292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9DC43-91F5-144D-A515-664EC74908D9}"/>
              </a:ext>
            </a:extLst>
          </p:cNvPr>
          <p:cNvSpPr>
            <a:spLocks noGrp="1"/>
          </p:cNvSpPr>
          <p:nvPr>
            <p:ph idx="1"/>
          </p:nvPr>
        </p:nvSpPr>
        <p:spPr>
          <a:xfrm>
            <a:off x="2589212" y="946547"/>
            <a:ext cx="8915400" cy="4964675"/>
          </a:xfrm>
        </p:spPr>
        <p:txBody>
          <a:bodyPr>
            <a:normAutofit lnSpcReduction="10000"/>
          </a:bodyPr>
          <a:lstStyle/>
          <a:p>
            <a:r>
              <a:rPr lang="en-IN" sz="3200"/>
              <a:t> Functions of pHC</a:t>
            </a:r>
          </a:p>
          <a:p>
            <a:pPr>
              <a:buFont typeface="Arial" panose="020B0604020202020204" pitchFamily="34" charset="0"/>
              <a:buChar char="•"/>
            </a:pPr>
            <a:r>
              <a:rPr lang="en-IN" sz="3200"/>
              <a:t>Medical care. </a:t>
            </a:r>
          </a:p>
          <a:p>
            <a:pPr>
              <a:buFont typeface="Arial" panose="020B0604020202020204" pitchFamily="34" charset="0"/>
              <a:buChar char="•"/>
            </a:pPr>
            <a:r>
              <a:rPr lang="en-IN" sz="3200"/>
              <a:t> MCH, family planning &amp; welfare. </a:t>
            </a:r>
          </a:p>
          <a:p>
            <a:pPr>
              <a:buFont typeface="Arial" panose="020B0604020202020204" pitchFamily="34" charset="0"/>
              <a:buChar char="•"/>
            </a:pPr>
            <a:r>
              <a:rPr lang="en-IN" sz="3200"/>
              <a:t>School health services. </a:t>
            </a:r>
          </a:p>
          <a:p>
            <a:pPr>
              <a:buFont typeface="Arial" panose="020B0604020202020204" pitchFamily="34" charset="0"/>
              <a:buChar char="•"/>
            </a:pPr>
            <a:r>
              <a:rPr lang="en-IN" sz="3200"/>
              <a:t> Improvement in environmental sanitation. </a:t>
            </a:r>
          </a:p>
          <a:p>
            <a:pPr>
              <a:buFont typeface="Arial" panose="020B0604020202020204" pitchFamily="34" charset="0"/>
              <a:buChar char="•"/>
            </a:pPr>
            <a:r>
              <a:rPr lang="en-IN" sz="3200"/>
              <a:t> Control &amp; surveillance of communicable disease. </a:t>
            </a:r>
          </a:p>
          <a:p>
            <a:pPr>
              <a:buFont typeface="Arial" panose="020B0604020202020204" pitchFamily="34" charset="0"/>
              <a:buChar char="•"/>
            </a:pPr>
            <a:r>
              <a:rPr lang="en-IN" sz="3200"/>
              <a:t> Health education. </a:t>
            </a:r>
          </a:p>
          <a:p>
            <a:pPr>
              <a:buFont typeface="Arial" panose="020B0604020202020204" pitchFamily="34" charset="0"/>
              <a:buChar char="•"/>
            </a:pPr>
            <a:r>
              <a:rPr lang="en-IN" sz="3200"/>
              <a:t> Referral services.  </a:t>
            </a:r>
            <a:endParaRPr lang="en-US" sz="3200"/>
          </a:p>
        </p:txBody>
      </p:sp>
    </p:spTree>
    <p:extLst>
      <p:ext uri="{BB962C8B-B14F-4D97-AF65-F5344CB8AC3E}">
        <p14:creationId xmlns:p14="http://schemas.microsoft.com/office/powerpoint/2010/main" val="337913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CC108-2214-C143-9E96-DA0EA9C5C1D3}"/>
              </a:ext>
            </a:extLst>
          </p:cNvPr>
          <p:cNvSpPr>
            <a:spLocks noGrp="1"/>
          </p:cNvSpPr>
          <p:nvPr>
            <p:ph idx="1"/>
          </p:nvPr>
        </p:nvSpPr>
        <p:spPr>
          <a:xfrm>
            <a:off x="2589212" y="964406"/>
            <a:ext cx="8915400" cy="4946816"/>
          </a:xfrm>
        </p:spPr>
        <p:txBody>
          <a:bodyPr>
            <a:normAutofit lnSpcReduction="10000"/>
          </a:bodyPr>
          <a:lstStyle/>
          <a:p>
            <a:r>
              <a:rPr lang="en-IN" sz="3200"/>
              <a:t> </a:t>
            </a:r>
            <a:r>
              <a:rPr lang="en-IN" sz="3200" u="sng"/>
              <a:t>Village</a:t>
            </a:r>
            <a:r>
              <a:rPr lang="en-IN" sz="3200"/>
              <a:t> </a:t>
            </a:r>
            <a:r>
              <a:rPr lang="en-IN" sz="3200" u="sng"/>
              <a:t>level</a:t>
            </a:r>
          </a:p>
          <a:p>
            <a:pPr marL="0" indent="0">
              <a:buNone/>
            </a:pPr>
            <a:r>
              <a:rPr lang="en-IN" sz="3200"/>
              <a:t> * one of the basic point of primary health care is universal coverage &amp; equitable distribution of health resources. </a:t>
            </a:r>
          </a:p>
          <a:p>
            <a:pPr>
              <a:buFont typeface="Arial" panose="020B0604020202020204" pitchFamily="34" charset="0"/>
              <a:buChar char="•"/>
            </a:pPr>
            <a:r>
              <a:rPr lang="en-IN" sz="3200"/>
              <a:t>That is health care must penetrate into fartest  reaches of rural areas, </a:t>
            </a:r>
          </a:p>
          <a:p>
            <a:pPr>
              <a:buFont typeface="Arial" panose="020B0604020202020204" pitchFamily="34" charset="0"/>
              <a:buChar char="•"/>
            </a:pPr>
            <a:r>
              <a:rPr lang="en-IN" sz="3200"/>
              <a:t> To implement this policy at village level, the following schemes are in operation:-village health guides, training of local daisy, anganwadi worker. </a:t>
            </a:r>
            <a:endParaRPr lang="en-US" sz="3200"/>
          </a:p>
        </p:txBody>
      </p:sp>
    </p:spTree>
    <p:extLst>
      <p:ext uri="{BB962C8B-B14F-4D97-AF65-F5344CB8AC3E}">
        <p14:creationId xmlns:p14="http://schemas.microsoft.com/office/powerpoint/2010/main" val="25353589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Continuation of Heath care delivery </vt:lpstr>
      <vt:lpstr>Model</vt:lpstr>
      <vt:lpstr>The model</vt:lpstr>
      <vt:lpstr>PowerPoint Presentation</vt:lpstr>
      <vt:lpstr>PowerPoint Presentation</vt:lpstr>
      <vt:lpstr>Health care systems</vt:lpstr>
      <vt:lpstr>Public health sector</vt:lpstr>
      <vt:lpstr>PowerPoint Presentation</vt:lpstr>
      <vt:lpstr>PowerPoint Presentation</vt:lpstr>
      <vt:lpstr>PowerPoint Presentation</vt:lpstr>
      <vt:lpstr>PowerPoint Presentation</vt:lpstr>
      <vt:lpstr>PowerPoint Presentation</vt:lpstr>
      <vt:lpstr>Hospitals/ health centers</vt:lpstr>
      <vt:lpstr>PowerPoint Presentation</vt:lpstr>
      <vt:lpstr>PowerPoint Presentation</vt:lpstr>
      <vt:lpstr>Hospitals </vt:lpstr>
      <vt:lpstr>PowerPoint Presentation</vt:lpstr>
      <vt:lpstr>PowerPoint Presentation</vt:lpstr>
      <vt:lpstr>Health insurance </vt:lpstr>
      <vt:lpstr>PowerPoint Presentation</vt:lpstr>
      <vt:lpstr>Central government health scheme</vt:lpstr>
      <vt:lpstr>Question blog?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Continuation of Heath care delivery </dc:title>
  <cp:revision>6</cp:revision>
  <dcterms:modified xsi:type="dcterms:W3CDTF">2020-04-28T15:01:11Z</dcterms:modified>
</cp:coreProperties>
</file>