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65" dirty="0"/>
              <a:t>3/19/2019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40"/>
              </a:lnSpc>
              <a:tabLst>
                <a:tab pos="1694814" algn="l"/>
              </a:tabLst>
            </a:pPr>
            <a:r>
              <a:rPr spc="-70" dirty="0"/>
              <a:t>DR.</a:t>
            </a:r>
            <a:r>
              <a:rPr spc="-90" dirty="0"/>
              <a:t> </a:t>
            </a:r>
            <a:r>
              <a:rPr spc="-70" dirty="0"/>
              <a:t>HARIVANSH</a:t>
            </a:r>
            <a:r>
              <a:rPr spc="-65" dirty="0"/>
              <a:t> </a:t>
            </a:r>
            <a:r>
              <a:rPr spc="-95" dirty="0"/>
              <a:t>CHOPRA	</a:t>
            </a:r>
            <a:r>
              <a:rPr spc="-30" dirty="0"/>
              <a:t>(harichop@gmail.com)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‹#›</a:t>
            </a:fld>
            <a:endParaRPr spc="-13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65" dirty="0"/>
              <a:t>3/19/2019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40"/>
              </a:lnSpc>
              <a:tabLst>
                <a:tab pos="1694814" algn="l"/>
              </a:tabLst>
            </a:pPr>
            <a:r>
              <a:rPr spc="-70" dirty="0"/>
              <a:t>DR.</a:t>
            </a:r>
            <a:r>
              <a:rPr spc="-90" dirty="0"/>
              <a:t> </a:t>
            </a:r>
            <a:r>
              <a:rPr spc="-70" dirty="0"/>
              <a:t>HARIVANSH</a:t>
            </a:r>
            <a:r>
              <a:rPr spc="-65" dirty="0"/>
              <a:t> </a:t>
            </a:r>
            <a:r>
              <a:rPr spc="-95" dirty="0"/>
              <a:t>CHOPRA	</a:t>
            </a:r>
            <a:r>
              <a:rPr spc="-30" dirty="0"/>
              <a:t>(harichop@gmail.com)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‹#›</a:t>
            </a:fld>
            <a:endParaRPr spc="-13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65" dirty="0"/>
              <a:t>3/19/2019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40"/>
              </a:lnSpc>
              <a:tabLst>
                <a:tab pos="1694814" algn="l"/>
              </a:tabLst>
            </a:pPr>
            <a:r>
              <a:rPr spc="-70" dirty="0"/>
              <a:t>DR.</a:t>
            </a:r>
            <a:r>
              <a:rPr spc="-90" dirty="0"/>
              <a:t> </a:t>
            </a:r>
            <a:r>
              <a:rPr spc="-70" dirty="0"/>
              <a:t>HARIVANSH</a:t>
            </a:r>
            <a:r>
              <a:rPr spc="-65" dirty="0"/>
              <a:t> </a:t>
            </a:r>
            <a:r>
              <a:rPr spc="-95" dirty="0"/>
              <a:t>CHOPRA	</a:t>
            </a:r>
            <a:r>
              <a:rPr spc="-30" dirty="0"/>
              <a:t>(harichop@gmail.com)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‹#›</a:t>
            </a:fld>
            <a:endParaRPr spc="-13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65" dirty="0"/>
              <a:t>3/19/2019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40"/>
              </a:lnSpc>
              <a:tabLst>
                <a:tab pos="1694814" algn="l"/>
              </a:tabLst>
            </a:pPr>
            <a:r>
              <a:rPr spc="-70" dirty="0"/>
              <a:t>DR.</a:t>
            </a:r>
            <a:r>
              <a:rPr spc="-90" dirty="0"/>
              <a:t> </a:t>
            </a:r>
            <a:r>
              <a:rPr spc="-70" dirty="0"/>
              <a:t>HARIVANSH</a:t>
            </a:r>
            <a:r>
              <a:rPr spc="-65" dirty="0"/>
              <a:t> </a:t>
            </a:r>
            <a:r>
              <a:rPr spc="-95" dirty="0"/>
              <a:t>CHOPRA	</a:t>
            </a:r>
            <a:r>
              <a:rPr spc="-30" dirty="0"/>
              <a:t>(harichop@gmail.com)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‹#›</a:t>
            </a:fld>
            <a:endParaRPr spc="-13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65" dirty="0"/>
              <a:t>3/19/2019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40"/>
              </a:lnSpc>
              <a:tabLst>
                <a:tab pos="1694814" algn="l"/>
              </a:tabLst>
            </a:pPr>
            <a:r>
              <a:rPr spc="-70" dirty="0"/>
              <a:t>DR.</a:t>
            </a:r>
            <a:r>
              <a:rPr spc="-90" dirty="0"/>
              <a:t> </a:t>
            </a:r>
            <a:r>
              <a:rPr spc="-70" dirty="0"/>
              <a:t>HARIVANSH</a:t>
            </a:r>
            <a:r>
              <a:rPr spc="-65" dirty="0"/>
              <a:t> </a:t>
            </a:r>
            <a:r>
              <a:rPr spc="-95" dirty="0"/>
              <a:t>CHOPRA	</a:t>
            </a:r>
            <a:r>
              <a:rPr spc="-30" dirty="0"/>
              <a:t>(harichop@gmail.com)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‹#›</a:t>
            </a:fld>
            <a:endParaRPr spc="-13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365760" cy="6855459"/>
          </a:xfrm>
          <a:custGeom>
            <a:avLst/>
            <a:gdLst/>
            <a:ahLst/>
            <a:cxnLst/>
            <a:rect l="l" t="t" r="r" b="b"/>
            <a:pathLst>
              <a:path w="365760" h="6855459">
                <a:moveTo>
                  <a:pt x="365760" y="0"/>
                </a:moveTo>
                <a:lnTo>
                  <a:pt x="0" y="0"/>
                </a:lnTo>
                <a:lnTo>
                  <a:pt x="0" y="6854952"/>
                </a:lnTo>
                <a:lnTo>
                  <a:pt x="365760" y="6854952"/>
                </a:lnTo>
                <a:lnTo>
                  <a:pt x="3657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56031" y="5047488"/>
            <a:ext cx="73660" cy="1691639"/>
          </a:xfrm>
          <a:custGeom>
            <a:avLst/>
            <a:gdLst/>
            <a:ahLst/>
            <a:cxnLst/>
            <a:rect l="l" t="t" r="r" b="b"/>
            <a:pathLst>
              <a:path w="73660" h="1691640">
                <a:moveTo>
                  <a:pt x="73152" y="0"/>
                </a:moveTo>
                <a:lnTo>
                  <a:pt x="0" y="0"/>
                </a:lnTo>
                <a:lnTo>
                  <a:pt x="0" y="1691639"/>
                </a:lnTo>
                <a:lnTo>
                  <a:pt x="73152" y="1691639"/>
                </a:lnTo>
                <a:lnTo>
                  <a:pt x="73152" y="0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56031" y="4797551"/>
            <a:ext cx="73660" cy="228600"/>
          </a:xfrm>
          <a:custGeom>
            <a:avLst/>
            <a:gdLst/>
            <a:ahLst/>
            <a:cxnLst/>
            <a:rect l="l" t="t" r="r" b="b"/>
            <a:pathLst>
              <a:path w="73660" h="228600">
                <a:moveTo>
                  <a:pt x="73152" y="0"/>
                </a:moveTo>
                <a:lnTo>
                  <a:pt x="0" y="0"/>
                </a:lnTo>
                <a:lnTo>
                  <a:pt x="0" y="228600"/>
                </a:lnTo>
                <a:lnTo>
                  <a:pt x="73152" y="228600"/>
                </a:lnTo>
                <a:lnTo>
                  <a:pt x="73152" y="0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56031" y="4637532"/>
            <a:ext cx="73660" cy="137160"/>
          </a:xfrm>
          <a:custGeom>
            <a:avLst/>
            <a:gdLst/>
            <a:ahLst/>
            <a:cxnLst/>
            <a:rect l="l" t="t" r="r" b="b"/>
            <a:pathLst>
              <a:path w="73660" h="137160">
                <a:moveTo>
                  <a:pt x="73152" y="0"/>
                </a:moveTo>
                <a:lnTo>
                  <a:pt x="0" y="0"/>
                </a:lnTo>
                <a:lnTo>
                  <a:pt x="0" y="137160"/>
                </a:lnTo>
                <a:lnTo>
                  <a:pt x="73152" y="137160"/>
                </a:lnTo>
                <a:lnTo>
                  <a:pt x="73152" y="0"/>
                </a:lnTo>
                <a:close/>
              </a:path>
            </a:pathLst>
          </a:custGeom>
          <a:solidFill>
            <a:srgbClr val="4E5B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56031" y="4543044"/>
            <a:ext cx="73660" cy="73660"/>
          </a:xfrm>
          <a:custGeom>
            <a:avLst/>
            <a:gdLst/>
            <a:ahLst/>
            <a:cxnLst/>
            <a:rect l="l" t="t" r="r" b="b"/>
            <a:pathLst>
              <a:path w="73660" h="73660">
                <a:moveTo>
                  <a:pt x="73152" y="0"/>
                </a:moveTo>
                <a:lnTo>
                  <a:pt x="0" y="0"/>
                </a:lnTo>
                <a:lnTo>
                  <a:pt x="0" y="73151"/>
                </a:lnTo>
                <a:lnTo>
                  <a:pt x="73152" y="73151"/>
                </a:lnTo>
                <a:lnTo>
                  <a:pt x="73152" y="0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22504" y="681227"/>
            <a:ext cx="132715" cy="365760"/>
          </a:xfrm>
          <a:custGeom>
            <a:avLst/>
            <a:gdLst/>
            <a:ahLst/>
            <a:cxnLst/>
            <a:rect l="l" t="t" r="r" b="b"/>
            <a:pathLst>
              <a:path w="132715" h="365759">
                <a:moveTo>
                  <a:pt x="9144" y="0"/>
                </a:moveTo>
                <a:lnTo>
                  <a:pt x="0" y="0"/>
                </a:lnTo>
                <a:lnTo>
                  <a:pt x="0" y="365760"/>
                </a:lnTo>
                <a:lnTo>
                  <a:pt x="9144" y="365760"/>
                </a:lnTo>
                <a:lnTo>
                  <a:pt x="9144" y="0"/>
                </a:lnTo>
                <a:close/>
              </a:path>
              <a:path w="132715" h="365759">
                <a:moveTo>
                  <a:pt x="36576" y="0"/>
                </a:moveTo>
                <a:lnTo>
                  <a:pt x="27432" y="0"/>
                </a:lnTo>
                <a:lnTo>
                  <a:pt x="27432" y="365760"/>
                </a:lnTo>
                <a:lnTo>
                  <a:pt x="36576" y="365760"/>
                </a:lnTo>
                <a:lnTo>
                  <a:pt x="36576" y="0"/>
                </a:lnTo>
                <a:close/>
              </a:path>
              <a:path w="132715" h="365759">
                <a:moveTo>
                  <a:pt x="74676" y="0"/>
                </a:moveTo>
                <a:lnTo>
                  <a:pt x="47244" y="0"/>
                </a:lnTo>
                <a:lnTo>
                  <a:pt x="47244" y="365760"/>
                </a:lnTo>
                <a:lnTo>
                  <a:pt x="74676" y="365760"/>
                </a:lnTo>
                <a:lnTo>
                  <a:pt x="74676" y="0"/>
                </a:lnTo>
                <a:close/>
              </a:path>
              <a:path w="132715" h="365759">
                <a:moveTo>
                  <a:pt x="132588" y="0"/>
                </a:moveTo>
                <a:lnTo>
                  <a:pt x="86868" y="0"/>
                </a:lnTo>
                <a:lnTo>
                  <a:pt x="86868" y="365760"/>
                </a:lnTo>
                <a:lnTo>
                  <a:pt x="132588" y="365760"/>
                </a:lnTo>
                <a:lnTo>
                  <a:pt x="132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753" y="894333"/>
            <a:ext cx="8254492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2315" y="1792604"/>
            <a:ext cx="7859369" cy="3950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56629" y="6583757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40"/>
              </a:lnSpc>
            </a:pPr>
            <a:r>
              <a:rPr spc="-65" dirty="0"/>
              <a:t>3/19/2019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343783" y="6583757"/>
            <a:ext cx="305244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40"/>
              </a:lnSpc>
              <a:tabLst>
                <a:tab pos="1694814" algn="l"/>
              </a:tabLst>
            </a:pPr>
            <a:r>
              <a:rPr spc="-70" dirty="0"/>
              <a:t>DR.</a:t>
            </a:r>
            <a:r>
              <a:rPr spc="-90" dirty="0"/>
              <a:t> </a:t>
            </a:r>
            <a:r>
              <a:rPr spc="-70" dirty="0"/>
              <a:t>HARIVANSH</a:t>
            </a:r>
            <a:r>
              <a:rPr spc="-65" dirty="0"/>
              <a:t> </a:t>
            </a:r>
            <a:r>
              <a:rPr spc="-95" dirty="0"/>
              <a:t>CHOPRA	</a:t>
            </a:r>
            <a:r>
              <a:rPr spc="-30" dirty="0"/>
              <a:t>(harichop@gmail.com)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65209" y="6571642"/>
            <a:ext cx="23431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D5EBF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‹#›</a:t>
            </a:fld>
            <a:endParaRPr spc="-13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healthstories.wordpress.com/2014/01/30/a-universal-flu-vaccin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510285"/>
            <a:ext cx="65532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4800" b="0" spc="1205" dirty="0">
                <a:solidFill>
                  <a:srgbClr val="FFFFFF"/>
                </a:solidFill>
              </a:rPr>
              <a:t>IMMUNIZATION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7741" y="4955519"/>
            <a:ext cx="4775200" cy="1165063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365"/>
              </a:spcBef>
            </a:pPr>
            <a:r>
              <a:rPr lang="en-IN" sz="2200" spc="-10" dirty="0">
                <a:solidFill>
                  <a:srgbClr val="DDDDDD"/>
                </a:solidFill>
                <a:latin typeface="Times New Roman"/>
                <a:cs typeface="Times New Roman"/>
              </a:rPr>
              <a:t>TINTU MARY ABRAHAM</a:t>
            </a:r>
          </a:p>
          <a:p>
            <a:pPr marL="12700" algn="ctr">
              <a:lnSpc>
                <a:spcPct val="100000"/>
              </a:lnSpc>
              <a:spcBef>
                <a:spcPts val="365"/>
              </a:spcBef>
            </a:pPr>
            <a:r>
              <a:rPr lang="en-IN" sz="2200" spc="-10" dirty="0">
                <a:solidFill>
                  <a:srgbClr val="DDDDDD"/>
                </a:solidFill>
                <a:latin typeface="Times New Roman"/>
                <a:cs typeface="Times New Roman"/>
              </a:rPr>
              <a:t>VICE PRINCIPAL</a:t>
            </a:r>
          </a:p>
          <a:p>
            <a:pPr marL="12700" algn="ctr">
              <a:lnSpc>
                <a:spcPct val="100000"/>
              </a:lnSpc>
              <a:spcBef>
                <a:spcPts val="365"/>
              </a:spcBef>
            </a:pPr>
            <a:r>
              <a:rPr lang="en-IN" sz="2200" spc="-10" dirty="0">
                <a:solidFill>
                  <a:srgbClr val="DDDDDD"/>
                </a:solidFill>
                <a:latin typeface="Times New Roman"/>
                <a:cs typeface="Times New Roman"/>
              </a:rPr>
              <a:t>BGI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65209" y="6571642"/>
            <a:ext cx="1562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40" dirty="0">
                <a:solidFill>
                  <a:srgbClr val="D5EBFF"/>
                </a:solidFill>
                <a:latin typeface="Arial"/>
                <a:cs typeface="Arial"/>
              </a:rPr>
              <a:t>1</a:t>
            </a:fld>
            <a:endParaRPr sz="1200"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207CDE-5D24-4DC7-91CA-4F557356D1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29000" y="1676400"/>
            <a:ext cx="2286000" cy="25786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04588"/>
            <a:ext cx="3928110" cy="366966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3000" spc="-165" dirty="0">
                <a:solidFill>
                  <a:srgbClr val="FFFF00"/>
                </a:solidFill>
                <a:latin typeface="Arial"/>
                <a:cs typeface="Arial"/>
              </a:rPr>
              <a:t>TOXOID-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They are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modified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toxins.</a:t>
            </a:r>
            <a:endParaRPr sz="3000">
              <a:latin typeface="Carlito"/>
              <a:cs typeface="Carlito"/>
            </a:endParaRPr>
          </a:p>
          <a:p>
            <a:pPr marL="12700" marR="480695">
              <a:lnSpc>
                <a:spcPct val="109700"/>
              </a:lnSpc>
              <a:spcBef>
                <a:spcPts val="360"/>
              </a:spcBef>
            </a:pPr>
            <a:r>
              <a:rPr sz="3000" spc="-60" dirty="0">
                <a:solidFill>
                  <a:srgbClr val="FFFFFF"/>
                </a:solidFill>
                <a:latin typeface="Carlito"/>
                <a:cs typeface="Carlito"/>
              </a:rPr>
              <a:t>Toxins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detoxicated 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They are required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in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multiple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doses.</a:t>
            </a:r>
            <a:endParaRPr sz="3000">
              <a:latin typeface="Carlito"/>
              <a:cs typeface="Carlito"/>
            </a:endParaRPr>
          </a:p>
          <a:p>
            <a:pPr marL="12700" marR="836930">
              <a:lnSpc>
                <a:spcPct val="100000"/>
              </a:lnSpc>
              <a:spcBef>
                <a:spcPts val="695"/>
              </a:spcBef>
            </a:pPr>
            <a:r>
              <a:rPr sz="3000" spc="5" dirty="0">
                <a:solidFill>
                  <a:srgbClr val="FFFFFF"/>
                </a:solidFill>
                <a:latin typeface="Carlito"/>
                <a:cs typeface="Carlito"/>
              </a:rPr>
              <a:t>E.g.-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tetanus</a:t>
            </a:r>
            <a:r>
              <a:rPr sz="3000" spc="-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Carlito"/>
                <a:cs typeface="Carlito"/>
              </a:rPr>
              <a:t>toxoid,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diptheria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Carlito"/>
                <a:cs typeface="Carlito"/>
              </a:rPr>
              <a:t>toxoid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15000" y="1783029"/>
            <a:ext cx="3124200" cy="41455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10</a:t>
            </a:fld>
            <a:endParaRPr spc="-13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40271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46935" algn="l"/>
              </a:tabLst>
            </a:pPr>
            <a:r>
              <a:rPr sz="4000" b="0" spc="300" dirty="0">
                <a:solidFill>
                  <a:srgbClr val="FFFF00"/>
                </a:solidFill>
                <a:latin typeface="Arial"/>
                <a:cs typeface="Arial"/>
              </a:rPr>
              <a:t>Protein	</a:t>
            </a:r>
            <a:r>
              <a:rPr sz="4000" b="0" spc="155" dirty="0">
                <a:solidFill>
                  <a:srgbClr val="FFFF00"/>
                </a:solidFill>
                <a:latin typeface="Arial"/>
                <a:cs typeface="Arial"/>
              </a:rPr>
              <a:t>vaccine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54040" y="2133600"/>
            <a:ext cx="2956560" cy="2889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2504948"/>
            <a:ext cx="2901315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spc="-155" dirty="0">
                <a:solidFill>
                  <a:srgbClr val="FFFFFF"/>
                </a:solidFill>
                <a:latin typeface="Arial"/>
                <a:cs typeface="Arial"/>
              </a:rPr>
              <a:t>Proteins </a:t>
            </a:r>
            <a:r>
              <a:rPr sz="3200" b="1" spc="-229" dirty="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sz="3200" b="1" spc="-160" dirty="0">
                <a:solidFill>
                  <a:srgbClr val="FFFFFF"/>
                </a:solidFill>
                <a:latin typeface="Arial"/>
                <a:cs typeface="Arial"/>
              </a:rPr>
              <a:t>be  </a:t>
            </a:r>
            <a:r>
              <a:rPr sz="3200" b="1" spc="-130" dirty="0">
                <a:solidFill>
                  <a:srgbClr val="FFFFFF"/>
                </a:solidFill>
                <a:latin typeface="Arial"/>
                <a:cs typeface="Arial"/>
              </a:rPr>
              <a:t>purified </a:t>
            </a:r>
            <a:r>
              <a:rPr sz="3200" b="1" spc="-11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3200" b="1" spc="-140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3200" b="1" spc="-100" dirty="0">
                <a:solidFill>
                  <a:srgbClr val="FFFFFF"/>
                </a:solidFill>
                <a:latin typeface="Arial"/>
                <a:cs typeface="Arial"/>
              </a:rPr>
              <a:t>vitro </a:t>
            </a:r>
            <a:r>
              <a:rPr sz="3200" b="1" spc="-140" dirty="0">
                <a:solidFill>
                  <a:srgbClr val="FFFFFF"/>
                </a:solidFill>
                <a:latin typeface="Arial"/>
                <a:cs typeface="Arial"/>
              </a:rPr>
              <a:t>culture </a:t>
            </a:r>
            <a:r>
              <a:rPr sz="3200" b="1" spc="-1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200" b="1" spc="-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35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3200" b="1" spc="-160" dirty="0">
                <a:solidFill>
                  <a:srgbClr val="FFFFFF"/>
                </a:solidFill>
                <a:latin typeface="Arial"/>
                <a:cs typeface="Arial"/>
              </a:rPr>
              <a:t>Pathogenic  </a:t>
            </a:r>
            <a:r>
              <a:rPr sz="3200" b="1" spc="-170" dirty="0">
                <a:solidFill>
                  <a:srgbClr val="FFFFFF"/>
                </a:solidFill>
                <a:latin typeface="Arial"/>
                <a:cs typeface="Arial"/>
              </a:rPr>
              <a:t>micro-organism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11</a:t>
            </a:fld>
            <a:endParaRPr spc="-13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72282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13735" algn="l"/>
                <a:tab pos="5347970" algn="l"/>
              </a:tabLst>
            </a:pPr>
            <a:r>
              <a:rPr sz="4000" spc="-640" dirty="0">
                <a:solidFill>
                  <a:srgbClr val="FFFF00"/>
                </a:solidFill>
              </a:rPr>
              <a:t>RECOMBINAN</a:t>
            </a:r>
            <a:r>
              <a:rPr sz="4000" spc="-475" dirty="0">
                <a:solidFill>
                  <a:srgbClr val="FFFF00"/>
                </a:solidFill>
              </a:rPr>
              <a:t>T</a:t>
            </a:r>
            <a:r>
              <a:rPr sz="4000" dirty="0">
                <a:solidFill>
                  <a:srgbClr val="FFFF00"/>
                </a:solidFill>
              </a:rPr>
              <a:t>	</a:t>
            </a:r>
            <a:r>
              <a:rPr sz="4000" spc="-434" dirty="0">
                <a:solidFill>
                  <a:srgbClr val="FFFF00"/>
                </a:solidFill>
              </a:rPr>
              <a:t>PROTEI</a:t>
            </a:r>
            <a:r>
              <a:rPr sz="4000" spc="-390" dirty="0">
                <a:solidFill>
                  <a:srgbClr val="FFFF00"/>
                </a:solidFill>
              </a:rPr>
              <a:t>N</a:t>
            </a:r>
            <a:r>
              <a:rPr sz="4000" dirty="0">
                <a:solidFill>
                  <a:srgbClr val="FFFF00"/>
                </a:solidFill>
              </a:rPr>
              <a:t>	</a:t>
            </a:r>
            <a:r>
              <a:rPr sz="4000" spc="-475" dirty="0">
                <a:solidFill>
                  <a:srgbClr val="FFFF00"/>
                </a:solidFill>
              </a:rPr>
              <a:t>VACCINE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514600" y="1784604"/>
            <a:ext cx="457200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12</a:t>
            </a:fld>
            <a:endParaRPr spc="-13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9429"/>
            <a:ext cx="6941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11420" algn="l"/>
              </a:tabLst>
            </a:pPr>
            <a:r>
              <a:rPr sz="3600" spc="-505" dirty="0">
                <a:solidFill>
                  <a:srgbClr val="FFFF00"/>
                </a:solidFill>
              </a:rPr>
              <a:t>POLYSACCHARIDE-BASED	</a:t>
            </a:r>
            <a:r>
              <a:rPr sz="3600" spc="-445" dirty="0">
                <a:solidFill>
                  <a:srgbClr val="FFFF00"/>
                </a:solidFill>
              </a:rPr>
              <a:t>VACCINES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371600" y="1784604"/>
            <a:ext cx="685800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13</a:t>
            </a:fld>
            <a:endParaRPr spc="-13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48272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47035" algn="l"/>
              </a:tabLst>
            </a:pPr>
            <a:r>
              <a:rPr sz="4000" spc="-705" dirty="0">
                <a:solidFill>
                  <a:srgbClr val="FFFF00"/>
                </a:solidFill>
              </a:rPr>
              <a:t>CONJUGATE</a:t>
            </a:r>
            <a:r>
              <a:rPr sz="4000" spc="-625" dirty="0">
                <a:solidFill>
                  <a:srgbClr val="FFFF00"/>
                </a:solidFill>
              </a:rPr>
              <a:t>D</a:t>
            </a:r>
            <a:r>
              <a:rPr sz="4000" dirty="0">
                <a:solidFill>
                  <a:srgbClr val="FFFF00"/>
                </a:solidFill>
              </a:rPr>
              <a:t>	</a:t>
            </a:r>
            <a:r>
              <a:rPr sz="4000" spc="-475" dirty="0">
                <a:solidFill>
                  <a:srgbClr val="FFFF00"/>
                </a:solidFill>
              </a:rPr>
              <a:t>VACCINE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086611" y="1905000"/>
            <a:ext cx="7429500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14</a:t>
            </a:fld>
            <a:endParaRPr spc="-13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5973" y="1704588"/>
            <a:ext cx="4185920" cy="458470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3000" spc="-160" dirty="0">
                <a:solidFill>
                  <a:srgbClr val="FFFF00"/>
                </a:solidFill>
                <a:latin typeface="Arial"/>
                <a:cs typeface="Arial"/>
              </a:rPr>
              <a:t>COMBINATION</a:t>
            </a:r>
            <a:r>
              <a:rPr sz="3000" spc="-49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spc="-229" dirty="0">
                <a:solidFill>
                  <a:srgbClr val="FFFF00"/>
                </a:solidFill>
                <a:latin typeface="Arial"/>
                <a:cs typeface="Arial"/>
              </a:rPr>
              <a:t>VACCINE-</a:t>
            </a:r>
            <a:endParaRPr sz="3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</a:pP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3000" spc="-12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3000" spc="-180" dirty="0">
                <a:solidFill>
                  <a:srgbClr val="FFFFFF"/>
                </a:solidFill>
                <a:latin typeface="Arial"/>
                <a:cs typeface="Arial"/>
              </a:rPr>
              <a:t>so </a:t>
            </a: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called</a:t>
            </a:r>
            <a:r>
              <a:rPr sz="3000" spc="-5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because 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preparation </a:t>
            </a: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contains 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than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one</a:t>
            </a:r>
            <a:r>
              <a:rPr sz="3000" spc="-6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5" dirty="0">
                <a:solidFill>
                  <a:srgbClr val="FFFFFF"/>
                </a:solidFill>
                <a:latin typeface="Arial"/>
                <a:cs typeface="Arial"/>
              </a:rPr>
              <a:t>antigen.</a:t>
            </a:r>
            <a:endParaRPr sz="3000">
              <a:latin typeface="Arial"/>
              <a:cs typeface="Arial"/>
            </a:endParaRPr>
          </a:p>
          <a:p>
            <a:pPr marL="12700" marR="624205">
              <a:lnSpc>
                <a:spcPct val="100000"/>
              </a:lnSpc>
              <a:spcBef>
                <a:spcPts val="710"/>
              </a:spcBef>
            </a:pP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3000" spc="-135" dirty="0">
                <a:solidFill>
                  <a:srgbClr val="FFFFFF"/>
                </a:solidFill>
                <a:latin typeface="Arial"/>
                <a:cs typeface="Arial"/>
              </a:rPr>
              <a:t>also </a:t>
            </a: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called</a:t>
            </a:r>
            <a:r>
              <a:rPr sz="3000" spc="-4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75" dirty="0">
                <a:solidFill>
                  <a:srgbClr val="FFFFFF"/>
                </a:solidFill>
                <a:latin typeface="Arial"/>
                <a:cs typeface="Arial"/>
              </a:rPr>
              <a:t>mixed 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vaccine.</a:t>
            </a:r>
            <a:endParaRPr sz="3000">
              <a:latin typeface="Arial"/>
              <a:cs typeface="Arial"/>
            </a:endParaRPr>
          </a:p>
          <a:p>
            <a:pPr marL="12700" marR="715010">
              <a:lnSpc>
                <a:spcPct val="100000"/>
              </a:lnSpc>
              <a:spcBef>
                <a:spcPts val="695"/>
              </a:spcBef>
            </a:pPr>
            <a:r>
              <a:rPr sz="3000" spc="-105" dirty="0">
                <a:solidFill>
                  <a:srgbClr val="FFFFFF"/>
                </a:solidFill>
                <a:latin typeface="Arial"/>
                <a:cs typeface="Arial"/>
              </a:rPr>
              <a:t>E.g.- </a:t>
            </a:r>
            <a:r>
              <a:rPr sz="3000" spc="-229" dirty="0">
                <a:solidFill>
                  <a:srgbClr val="FFFFFF"/>
                </a:solidFill>
                <a:latin typeface="Arial"/>
                <a:cs typeface="Arial"/>
              </a:rPr>
              <a:t>Easy </a:t>
            </a: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Five </a:t>
            </a: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000" spc="-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70" dirty="0">
                <a:solidFill>
                  <a:srgbClr val="FFFFFF"/>
                </a:solidFill>
                <a:latin typeface="Arial"/>
                <a:cs typeface="Arial"/>
              </a:rPr>
              <a:t>penta 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valent </a:t>
            </a:r>
            <a:r>
              <a:rPr sz="3000" spc="-75" dirty="0">
                <a:solidFill>
                  <a:srgbClr val="FFFFFF"/>
                </a:solidFill>
                <a:latin typeface="Arial"/>
                <a:cs typeface="Arial"/>
              </a:rPr>
              <a:t>),</a:t>
            </a:r>
            <a:r>
              <a:rPr sz="3000" spc="-4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04" dirty="0">
                <a:solidFill>
                  <a:srgbClr val="FFFFFF"/>
                </a:solidFill>
                <a:latin typeface="Arial"/>
                <a:cs typeface="Arial"/>
              </a:rPr>
              <a:t>DPT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3000" spc="-204" dirty="0">
                <a:solidFill>
                  <a:srgbClr val="FFFFFF"/>
                </a:solidFill>
                <a:latin typeface="Arial"/>
                <a:cs typeface="Arial"/>
              </a:rPr>
              <a:t>DT,</a:t>
            </a:r>
            <a:r>
              <a:rPr sz="3000" spc="-4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60" dirty="0">
                <a:solidFill>
                  <a:srgbClr val="FFFFFF"/>
                </a:solidFill>
                <a:latin typeface="Arial"/>
                <a:cs typeface="Arial"/>
              </a:rPr>
              <a:t>MMR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1104" y="2286000"/>
            <a:ext cx="1987295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34200" y="2057400"/>
            <a:ext cx="2209799" cy="403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15</a:t>
            </a:fld>
            <a:endParaRPr spc="-13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6160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0" algn="l"/>
                <a:tab pos="3213100" algn="l"/>
              </a:tabLst>
            </a:pPr>
            <a:r>
              <a:rPr sz="4000" spc="80" dirty="0">
                <a:solidFill>
                  <a:srgbClr val="FFFF00"/>
                </a:solidFill>
              </a:rPr>
              <a:t>Milstone	</a:t>
            </a:r>
            <a:r>
              <a:rPr sz="4000" spc="365" dirty="0">
                <a:solidFill>
                  <a:srgbClr val="FFFF00"/>
                </a:solidFill>
              </a:rPr>
              <a:t>in	</a:t>
            </a:r>
            <a:r>
              <a:rPr sz="4000" spc="95" dirty="0">
                <a:solidFill>
                  <a:srgbClr val="FFFF00"/>
                </a:solidFill>
              </a:rPr>
              <a:t>vaccination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16</a:t>
            </a:fld>
            <a:endParaRPr spc="-130" dirty="0"/>
          </a:p>
        </p:txBody>
      </p:sp>
      <p:sp>
        <p:nvSpPr>
          <p:cNvPr id="3" name="object 3"/>
          <p:cNvSpPr txBox="1"/>
          <p:nvPr/>
        </p:nvSpPr>
        <p:spPr>
          <a:xfrm>
            <a:off x="1062024" y="2247583"/>
            <a:ext cx="3785235" cy="2212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19500"/>
              </a:lnSpc>
              <a:spcBef>
                <a:spcPts val="110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1798 -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Smallpox</a:t>
            </a:r>
            <a:r>
              <a:rPr sz="3000" b="1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 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1885 -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Rabies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 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1897 -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Cholera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 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1921 -</a:t>
            </a:r>
            <a:r>
              <a:rPr sz="30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BCG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6160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0" algn="l"/>
                <a:tab pos="3213100" algn="l"/>
              </a:tabLst>
            </a:pPr>
            <a:r>
              <a:rPr sz="4000" spc="80" dirty="0">
                <a:solidFill>
                  <a:srgbClr val="FFFF00"/>
                </a:solidFill>
              </a:rPr>
              <a:t>Milstone	</a:t>
            </a:r>
            <a:r>
              <a:rPr sz="4000" spc="365" dirty="0">
                <a:solidFill>
                  <a:srgbClr val="FFFF00"/>
                </a:solidFill>
              </a:rPr>
              <a:t>in	</a:t>
            </a:r>
            <a:r>
              <a:rPr sz="4000" spc="95" dirty="0">
                <a:solidFill>
                  <a:srgbClr val="FFFF00"/>
                </a:solidFill>
              </a:rPr>
              <a:t>vaccination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17</a:t>
            </a:fld>
            <a:endParaRPr spc="-130" dirty="0"/>
          </a:p>
        </p:txBody>
      </p:sp>
      <p:sp>
        <p:nvSpPr>
          <p:cNvPr id="3" name="object 3"/>
          <p:cNvSpPr txBox="1"/>
          <p:nvPr/>
        </p:nvSpPr>
        <p:spPr>
          <a:xfrm>
            <a:off x="1062024" y="1704588"/>
            <a:ext cx="3877310" cy="22098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9500"/>
              </a:lnSpc>
              <a:spcBef>
                <a:spcPts val="90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1923 -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Diphtheria</a:t>
            </a:r>
            <a:r>
              <a:rPr sz="3000" b="1" spc="-1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b="1" spc="-70" dirty="0">
                <a:solidFill>
                  <a:srgbClr val="FFFFFF"/>
                </a:solidFill>
                <a:latin typeface="Carlito"/>
                <a:cs typeface="Carlito"/>
              </a:rPr>
              <a:t>Toxoid 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1926 -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Pertussis vaccine 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1927 - </a:t>
            </a:r>
            <a:r>
              <a:rPr sz="3000" b="1" spc="-50" dirty="0">
                <a:solidFill>
                  <a:srgbClr val="FFFFFF"/>
                </a:solidFill>
                <a:latin typeface="Carlito"/>
                <a:cs typeface="Carlito"/>
              </a:rPr>
              <a:t>Tetanus </a:t>
            </a:r>
            <a:r>
              <a:rPr sz="3000" b="1" spc="-35" dirty="0">
                <a:solidFill>
                  <a:srgbClr val="FFFFFF"/>
                </a:solidFill>
                <a:latin typeface="Carlito"/>
                <a:cs typeface="Carlito"/>
              </a:rPr>
              <a:t>toxoid 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1937 -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Influenza</a:t>
            </a:r>
            <a:r>
              <a:rPr sz="30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6160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0" algn="l"/>
                <a:tab pos="3213100" algn="l"/>
              </a:tabLst>
            </a:pPr>
            <a:r>
              <a:rPr sz="4000" spc="80" dirty="0">
                <a:solidFill>
                  <a:srgbClr val="FFFF00"/>
                </a:solidFill>
              </a:rPr>
              <a:t>Milstone	</a:t>
            </a:r>
            <a:r>
              <a:rPr sz="4000" spc="365" dirty="0">
                <a:solidFill>
                  <a:srgbClr val="FFFF00"/>
                </a:solidFill>
              </a:rPr>
              <a:t>in	</a:t>
            </a:r>
            <a:r>
              <a:rPr sz="4000" spc="95" dirty="0">
                <a:solidFill>
                  <a:srgbClr val="FFFF00"/>
                </a:solidFill>
              </a:rPr>
              <a:t>vaccination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18</a:t>
            </a:fld>
            <a:endParaRPr spc="-130" dirty="0"/>
          </a:p>
        </p:txBody>
      </p:sp>
      <p:sp>
        <p:nvSpPr>
          <p:cNvPr id="3" name="object 3"/>
          <p:cNvSpPr txBox="1"/>
          <p:nvPr/>
        </p:nvSpPr>
        <p:spPr>
          <a:xfrm>
            <a:off x="1062024" y="1704588"/>
            <a:ext cx="5434965" cy="220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7000">
              <a:lnSpc>
                <a:spcPct val="119300"/>
              </a:lnSpc>
              <a:spcBef>
                <a:spcPts val="95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1935 - </a:t>
            </a:r>
            <a:r>
              <a:rPr sz="3000" b="1" spc="-50" dirty="0">
                <a:solidFill>
                  <a:srgbClr val="FFFFFF"/>
                </a:solidFill>
                <a:latin typeface="Carlito"/>
                <a:cs typeface="Carlito"/>
              </a:rPr>
              <a:t>Yellow </a:t>
            </a:r>
            <a:r>
              <a:rPr sz="3000" b="1" spc="-20" dirty="0">
                <a:solidFill>
                  <a:srgbClr val="FFFFFF"/>
                </a:solidFill>
                <a:latin typeface="Carlito"/>
                <a:cs typeface="Carlito"/>
              </a:rPr>
              <a:t>fever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(17 D)  1949 -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Mumps</a:t>
            </a:r>
            <a:r>
              <a:rPr sz="30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1954 -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Salk's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Polio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 vaccine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1957 -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Sabin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live </a:t>
            </a:r>
            <a:r>
              <a:rPr sz="3000" b="1" spc="-20" dirty="0">
                <a:solidFill>
                  <a:srgbClr val="FFFFFF"/>
                </a:solidFill>
                <a:latin typeface="Carlito"/>
                <a:cs typeface="Carlito"/>
              </a:rPr>
              <a:t>oral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Polio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 vaccine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6160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0" algn="l"/>
                <a:tab pos="3213100" algn="l"/>
              </a:tabLst>
            </a:pPr>
            <a:r>
              <a:rPr sz="4000" spc="80" dirty="0">
                <a:solidFill>
                  <a:srgbClr val="FFFF00"/>
                </a:solidFill>
              </a:rPr>
              <a:t>Milstone	</a:t>
            </a:r>
            <a:r>
              <a:rPr sz="4000" spc="365" dirty="0">
                <a:solidFill>
                  <a:srgbClr val="FFFF00"/>
                </a:solidFill>
              </a:rPr>
              <a:t>in	</a:t>
            </a:r>
            <a:r>
              <a:rPr sz="4000" spc="95" dirty="0">
                <a:solidFill>
                  <a:srgbClr val="FFFF00"/>
                </a:solidFill>
              </a:rPr>
              <a:t>vaccination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19</a:t>
            </a:fld>
            <a:endParaRPr spc="-130" dirty="0"/>
          </a:p>
        </p:txBody>
      </p:sp>
      <p:sp>
        <p:nvSpPr>
          <p:cNvPr id="3" name="object 3"/>
          <p:cNvSpPr txBox="1"/>
          <p:nvPr/>
        </p:nvSpPr>
        <p:spPr>
          <a:xfrm>
            <a:off x="1062024" y="1704588"/>
            <a:ext cx="5925185" cy="220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282825">
              <a:lnSpc>
                <a:spcPct val="119300"/>
              </a:lnSpc>
              <a:spcBef>
                <a:spcPts val="95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1960 -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Measles</a:t>
            </a:r>
            <a:r>
              <a:rPr sz="3000" b="1" spc="-8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 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1962 -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Rubella</a:t>
            </a:r>
            <a:r>
              <a:rPr sz="3000" b="1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</a:t>
            </a:r>
            <a:endParaRPr sz="3000">
              <a:latin typeface="Carlito"/>
              <a:cs typeface="Carlito"/>
            </a:endParaRPr>
          </a:p>
          <a:p>
            <a:pPr marL="12700" marR="5080">
              <a:lnSpc>
                <a:spcPct val="119300"/>
              </a:lnSpc>
              <a:spcBef>
                <a:spcPts val="20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1968 - </a:t>
            </a:r>
            <a:r>
              <a:rPr sz="3000" b="1" spc="-30" dirty="0">
                <a:solidFill>
                  <a:srgbClr val="FFFFFF"/>
                </a:solidFill>
                <a:latin typeface="Carlito"/>
                <a:cs typeface="Carlito"/>
              </a:rPr>
              <a:t>Type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C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meningococcus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 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1971 - </a:t>
            </a:r>
            <a:r>
              <a:rPr sz="3000" b="1" spc="-30" dirty="0">
                <a:solidFill>
                  <a:srgbClr val="FFFFFF"/>
                </a:solidFill>
                <a:latin typeface="Carlito"/>
                <a:cs typeface="Carlito"/>
              </a:rPr>
              <a:t>Type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meningococcus</a:t>
            </a:r>
            <a:r>
              <a:rPr sz="3000" b="1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0775" y="516381"/>
            <a:ext cx="2692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40" dirty="0">
                <a:solidFill>
                  <a:srgbClr val="FFFF00"/>
                </a:solidFill>
              </a:rPr>
              <a:t>OBJECTIVES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62024" y="1151890"/>
            <a:ext cx="4336415" cy="4865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b="1" spc="-24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000" b="1" spc="-150" dirty="0">
                <a:solidFill>
                  <a:srgbClr val="FFFFFF"/>
                </a:solidFill>
                <a:latin typeface="Arial"/>
                <a:cs typeface="Arial"/>
              </a:rPr>
              <a:t>study </a:t>
            </a:r>
            <a:r>
              <a:rPr sz="3000" b="1" spc="-65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3000" b="1" spc="-245" dirty="0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3000" b="1" spc="-100" dirty="0">
                <a:solidFill>
                  <a:srgbClr val="FFFFFF"/>
                </a:solidFill>
                <a:latin typeface="Arial"/>
                <a:cs typeface="Arial"/>
              </a:rPr>
              <a:t>Immunization,history,  </a:t>
            </a:r>
            <a:r>
              <a:rPr sz="3000" b="1" spc="-190" dirty="0">
                <a:solidFill>
                  <a:srgbClr val="FFFFFF"/>
                </a:solidFill>
                <a:latin typeface="Arial"/>
                <a:cs typeface="Arial"/>
              </a:rPr>
              <a:t>various </a:t>
            </a:r>
            <a:r>
              <a:rPr sz="3000" b="1" spc="-220" dirty="0">
                <a:solidFill>
                  <a:srgbClr val="FFFFFF"/>
                </a:solidFill>
                <a:latin typeface="Arial"/>
                <a:cs typeface="Arial"/>
              </a:rPr>
              <a:t>schdedules </a:t>
            </a:r>
            <a:r>
              <a:rPr sz="3000" b="1" spc="-15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3000" b="1" spc="-170" dirty="0">
                <a:solidFill>
                  <a:srgbClr val="FFFFFF"/>
                </a:solidFill>
                <a:latin typeface="Arial"/>
                <a:cs typeface="Arial"/>
              </a:rPr>
              <a:t>programmes</a:t>
            </a:r>
            <a:r>
              <a:rPr sz="3000" b="1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4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 marL="527685" marR="61594" indent="-515620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b="1" spc="-24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000" b="1" spc="-150" dirty="0">
                <a:solidFill>
                  <a:srgbClr val="FFFFFF"/>
                </a:solidFill>
                <a:latin typeface="Arial"/>
                <a:cs typeface="Arial"/>
              </a:rPr>
              <a:t>study </a:t>
            </a:r>
            <a:r>
              <a:rPr sz="3000" b="1" spc="-110" dirty="0">
                <a:solidFill>
                  <a:srgbClr val="FFFFFF"/>
                </a:solidFill>
                <a:latin typeface="Arial"/>
                <a:cs typeface="Arial"/>
              </a:rPr>
              <a:t>about</a:t>
            </a:r>
            <a:r>
              <a:rPr sz="3000" b="1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220" dirty="0">
                <a:solidFill>
                  <a:srgbClr val="FFFFFF"/>
                </a:solidFill>
                <a:latin typeface="Arial"/>
                <a:cs typeface="Arial"/>
              </a:rPr>
              <a:t>passive  </a:t>
            </a:r>
            <a:r>
              <a:rPr sz="3000" b="1" spc="-110" dirty="0">
                <a:solidFill>
                  <a:srgbClr val="FFFFFF"/>
                </a:solidFill>
                <a:latin typeface="Arial"/>
                <a:cs typeface="Arial"/>
              </a:rPr>
              <a:t>immunization </a:t>
            </a:r>
            <a:r>
              <a:rPr sz="3000" b="1" spc="-13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000" b="1" spc="-5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35" dirty="0">
                <a:solidFill>
                  <a:srgbClr val="FFFFFF"/>
                </a:solidFill>
                <a:latin typeface="Arial"/>
                <a:cs typeface="Arial"/>
              </a:rPr>
              <a:t>VPD</a:t>
            </a:r>
            <a:endParaRPr sz="3000">
              <a:latin typeface="Arial"/>
              <a:cs typeface="Arial"/>
            </a:endParaRPr>
          </a:p>
          <a:p>
            <a:pPr marL="527685" marR="858519" indent="-515620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b="1" spc="-16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000" b="1" spc="-150" dirty="0">
                <a:solidFill>
                  <a:srgbClr val="FFFFFF"/>
                </a:solidFill>
                <a:latin typeface="Arial"/>
                <a:cs typeface="Arial"/>
              </a:rPr>
              <a:t>study </a:t>
            </a:r>
            <a:r>
              <a:rPr sz="3000" b="1" spc="-140" dirty="0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sz="3000" b="1" spc="-25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3000" b="1" spc="-195" dirty="0">
                <a:solidFill>
                  <a:srgbClr val="FFFFFF"/>
                </a:solidFill>
                <a:latin typeface="Arial"/>
                <a:cs typeface="Arial"/>
              </a:rPr>
              <a:t>describe </a:t>
            </a:r>
            <a:r>
              <a:rPr sz="3000" b="1" spc="-1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210" dirty="0">
                <a:solidFill>
                  <a:srgbClr val="FFFFFF"/>
                </a:solidFill>
                <a:latin typeface="Arial"/>
                <a:cs typeface="Arial"/>
              </a:rPr>
              <a:t>vaccine</a:t>
            </a:r>
            <a:endParaRPr sz="3000">
              <a:latin typeface="Arial"/>
              <a:cs typeface="Arial"/>
            </a:endParaRPr>
          </a:p>
          <a:p>
            <a:pPr marL="527685" marR="464820" indent="-51562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b="1" spc="-114" dirty="0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sz="3000" b="1" spc="-2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000" b="1" spc="-145" dirty="0">
                <a:solidFill>
                  <a:srgbClr val="FFFFFF"/>
                </a:solidFill>
                <a:latin typeface="Arial"/>
                <a:cs typeface="Arial"/>
              </a:rPr>
              <a:t>calculate  </a:t>
            </a:r>
            <a:r>
              <a:rPr sz="3000" b="1" spc="-210" dirty="0">
                <a:solidFill>
                  <a:srgbClr val="FFFFFF"/>
                </a:solidFill>
                <a:latin typeface="Arial"/>
                <a:cs typeface="Arial"/>
              </a:rPr>
              <a:t>vaccine</a:t>
            </a:r>
            <a:r>
              <a:rPr sz="3000" b="1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20" dirty="0">
                <a:solidFill>
                  <a:srgbClr val="FFFFFF"/>
                </a:solidFill>
                <a:latin typeface="Arial"/>
                <a:cs typeface="Arial"/>
              </a:rPr>
              <a:t>requirement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63540" y="1923288"/>
            <a:ext cx="3451860" cy="3715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665209" y="6571642"/>
            <a:ext cx="1562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40" dirty="0">
                <a:solidFill>
                  <a:srgbClr val="D5EBFF"/>
                </a:solidFill>
                <a:latin typeface="Arial"/>
                <a:cs typeface="Arial"/>
              </a:rPr>
              <a:t>2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6160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0" algn="l"/>
                <a:tab pos="3213100" algn="l"/>
              </a:tabLst>
            </a:pPr>
            <a:r>
              <a:rPr sz="4000" spc="80" dirty="0">
                <a:solidFill>
                  <a:srgbClr val="FFFF00"/>
                </a:solidFill>
              </a:rPr>
              <a:t>Milstone	</a:t>
            </a:r>
            <a:r>
              <a:rPr sz="4000" spc="365" dirty="0">
                <a:solidFill>
                  <a:srgbClr val="FFFF00"/>
                </a:solidFill>
              </a:rPr>
              <a:t>in	</a:t>
            </a:r>
            <a:r>
              <a:rPr sz="4000" spc="95" dirty="0">
                <a:solidFill>
                  <a:srgbClr val="FFFF00"/>
                </a:solidFill>
              </a:rPr>
              <a:t>vaccination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20</a:t>
            </a:fld>
            <a:endParaRPr spc="-130" dirty="0"/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7144384" cy="403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4135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1980-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smallpox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declared </a:t>
            </a:r>
            <a:r>
              <a:rPr sz="3000" b="1" spc="-20" dirty="0">
                <a:solidFill>
                  <a:srgbClr val="FFFFFF"/>
                </a:solidFill>
                <a:latin typeface="Carlito"/>
                <a:cs typeface="Carlito"/>
              </a:rPr>
              <a:t>eradicated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world.</a:t>
            </a:r>
            <a:endParaRPr sz="30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1981-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meningococcal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polysaccharide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vaccine,  group </a:t>
            </a:r>
            <a:r>
              <a:rPr sz="3000" b="1" spc="-40" dirty="0">
                <a:solidFill>
                  <a:srgbClr val="FFFFFF"/>
                </a:solidFill>
                <a:latin typeface="Carlito"/>
                <a:cs typeface="Carlito"/>
              </a:rPr>
              <a:t>A,C,Y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W135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combined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(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Menomune</a:t>
            </a:r>
            <a:r>
              <a:rPr sz="3000" b="1" spc="10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).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1982-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hepatitis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B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vaccine.</a:t>
            </a:r>
            <a:endParaRPr sz="3000">
              <a:latin typeface="Carlito"/>
              <a:cs typeface="Carlito"/>
            </a:endParaRPr>
          </a:p>
          <a:p>
            <a:pPr marL="12700" marR="219075">
              <a:lnSpc>
                <a:spcPct val="109700"/>
              </a:lnSpc>
              <a:spcBef>
                <a:spcPts val="350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1983-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pneumococcal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23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valent. 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1988-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worldwide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polio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eradication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initiative 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launched.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6160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0" algn="l"/>
                <a:tab pos="3213100" algn="l"/>
              </a:tabLst>
            </a:pPr>
            <a:r>
              <a:rPr sz="4000" spc="80" dirty="0">
                <a:solidFill>
                  <a:srgbClr val="FFFF00"/>
                </a:solidFill>
              </a:rPr>
              <a:t>Milstone	</a:t>
            </a:r>
            <a:r>
              <a:rPr sz="4000" spc="365" dirty="0">
                <a:solidFill>
                  <a:srgbClr val="FFFF00"/>
                </a:solidFill>
              </a:rPr>
              <a:t>in	</a:t>
            </a:r>
            <a:r>
              <a:rPr sz="4000" spc="95" dirty="0">
                <a:solidFill>
                  <a:srgbClr val="FFFF00"/>
                </a:solidFill>
              </a:rPr>
              <a:t>vaccination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21</a:t>
            </a:fld>
            <a:endParaRPr spc="-130" dirty="0"/>
          </a:p>
        </p:txBody>
      </p:sp>
      <p:sp>
        <p:nvSpPr>
          <p:cNvPr id="3" name="object 3"/>
          <p:cNvSpPr txBox="1"/>
          <p:nvPr/>
        </p:nvSpPr>
        <p:spPr>
          <a:xfrm>
            <a:off x="1062024" y="1746884"/>
            <a:ext cx="7512050" cy="454215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120014">
              <a:lnSpc>
                <a:spcPct val="90000"/>
              </a:lnSpc>
              <a:spcBef>
                <a:spcPts val="459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1990- the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adverse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reporting </a:t>
            </a:r>
            <a:r>
              <a:rPr sz="3000" b="1" spc="-25" dirty="0">
                <a:solidFill>
                  <a:srgbClr val="FFFFFF"/>
                </a:solidFill>
                <a:latin typeface="Carlito"/>
                <a:cs typeface="Carlito"/>
              </a:rPr>
              <a:t>system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(  </a:t>
            </a:r>
            <a:r>
              <a:rPr sz="3000" b="1" spc="-40" dirty="0">
                <a:solidFill>
                  <a:srgbClr val="FFFFFF"/>
                </a:solidFill>
                <a:latin typeface="Carlito"/>
                <a:cs typeface="Carlito"/>
              </a:rPr>
              <a:t>VAERS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), a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national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programme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monitoring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safety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of vaccine</a:t>
            </a:r>
            <a:r>
              <a:rPr sz="3000" b="1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established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 marL="12700" marR="179705">
              <a:lnSpc>
                <a:spcPts val="3240"/>
              </a:lnSpc>
              <a:spcBef>
                <a:spcPts val="740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1991-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hepatitis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B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 recommended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all 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infant.</a:t>
            </a:r>
            <a:endParaRPr sz="3000">
              <a:latin typeface="Carlito"/>
              <a:cs typeface="Carlito"/>
            </a:endParaRPr>
          </a:p>
          <a:p>
            <a:pPr marL="12700" marR="5080">
              <a:lnSpc>
                <a:spcPts val="3240"/>
              </a:lnSpc>
              <a:spcBef>
                <a:spcPts val="710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1991-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acellular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pertusis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licensed </a:t>
            </a:r>
            <a:r>
              <a:rPr sz="3000" b="1" spc="-15" dirty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use  in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older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children aged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15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month to </a:t>
            </a: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6 </a:t>
            </a:r>
            <a:r>
              <a:rPr sz="3000" b="1" spc="-65" dirty="0">
                <a:solidFill>
                  <a:srgbClr val="FFFFFF"/>
                </a:solidFill>
                <a:latin typeface="Carlito"/>
                <a:cs typeface="Carlito"/>
              </a:rPr>
              <a:t>year.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1993-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JE</a:t>
            </a:r>
            <a:r>
              <a:rPr sz="30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vaccine.</a:t>
            </a:r>
            <a:endParaRPr sz="3000">
              <a:latin typeface="Carlito"/>
              <a:cs typeface="Carlito"/>
            </a:endParaRPr>
          </a:p>
          <a:p>
            <a:pPr marL="12700" marR="1221105">
              <a:lnSpc>
                <a:spcPts val="3240"/>
              </a:lnSpc>
              <a:spcBef>
                <a:spcPts val="745"/>
              </a:spcBef>
            </a:pPr>
            <a:r>
              <a:rPr sz="3000" b="1" dirty="0">
                <a:solidFill>
                  <a:srgbClr val="FFFFFF"/>
                </a:solidFill>
                <a:latin typeface="Carlito"/>
                <a:cs typeface="Carlito"/>
              </a:rPr>
              <a:t>2003- </a:t>
            </a:r>
            <a:r>
              <a:rPr sz="3000" b="1" spc="-20" dirty="0">
                <a:solidFill>
                  <a:srgbClr val="FFFFFF"/>
                </a:solidFill>
                <a:latin typeface="Carlito"/>
                <a:cs typeface="Carlito"/>
              </a:rPr>
              <a:t>first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adult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immunisation </a:t>
            </a:r>
            <a:r>
              <a:rPr sz="3000" b="1" spc="-5" dirty="0">
                <a:solidFill>
                  <a:srgbClr val="FFFFFF"/>
                </a:solidFill>
                <a:latin typeface="Carlito"/>
                <a:cs typeface="Carlito"/>
              </a:rPr>
              <a:t>schedule  </a:t>
            </a:r>
            <a:r>
              <a:rPr sz="3000" b="1" spc="-10" dirty="0">
                <a:solidFill>
                  <a:srgbClr val="FFFFFF"/>
                </a:solidFill>
                <a:latin typeface="Carlito"/>
                <a:cs typeface="Carlito"/>
              </a:rPr>
              <a:t>introduced.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6160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000" algn="l"/>
                <a:tab pos="3213100" algn="l"/>
              </a:tabLst>
            </a:pPr>
            <a:r>
              <a:rPr sz="4000" b="0" spc="245" dirty="0">
                <a:solidFill>
                  <a:srgbClr val="FFFF00"/>
                </a:solidFill>
                <a:latin typeface="Arial"/>
                <a:cs typeface="Arial"/>
              </a:rPr>
              <a:t>Milstone	</a:t>
            </a:r>
            <a:r>
              <a:rPr sz="4000" b="0" spc="590" dirty="0">
                <a:solidFill>
                  <a:srgbClr val="FFFF00"/>
                </a:solidFill>
                <a:latin typeface="Arial"/>
                <a:cs typeface="Arial"/>
              </a:rPr>
              <a:t>in	</a:t>
            </a:r>
            <a:r>
              <a:rPr sz="4000" b="0" spc="275" dirty="0">
                <a:solidFill>
                  <a:srgbClr val="FFFF00"/>
                </a:solidFill>
                <a:latin typeface="Arial"/>
                <a:cs typeface="Arial"/>
              </a:rPr>
              <a:t>vaccination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22</a:t>
            </a:fld>
            <a:endParaRPr spc="-13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4065" marR="204470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774700" algn="l"/>
                <a:tab pos="775335" algn="l"/>
              </a:tabLst>
            </a:pP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2004- </a:t>
            </a:r>
            <a:r>
              <a:rPr sz="3000" b="0" spc="-15" dirty="0">
                <a:solidFill>
                  <a:srgbClr val="FFFFFF"/>
                </a:solidFill>
                <a:latin typeface="Carlito"/>
                <a:cs typeface="Carlito"/>
              </a:rPr>
              <a:t>Pediarix,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000" b="0" spc="-10" dirty="0">
                <a:solidFill>
                  <a:srgbClr val="FFFFFF"/>
                </a:solidFill>
                <a:latin typeface="Carlito"/>
                <a:cs typeface="Carlito"/>
              </a:rPr>
              <a:t>vaccine that combines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3000" b="0" spc="-130" dirty="0">
                <a:solidFill>
                  <a:srgbClr val="FFFFFF"/>
                </a:solidFill>
                <a:latin typeface="Carlito"/>
                <a:cs typeface="Carlito"/>
              </a:rPr>
              <a:t>DTaP, </a:t>
            </a:r>
            <a:r>
              <a:rPr sz="3000" b="0" spc="-5" dirty="0">
                <a:solidFill>
                  <a:srgbClr val="FFFFFF"/>
                </a:solidFill>
                <a:latin typeface="Carlito"/>
                <a:cs typeface="Carlito"/>
              </a:rPr>
              <a:t>IPV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&amp; </a:t>
            </a:r>
            <a:r>
              <a:rPr sz="3000" b="0" spc="-5" dirty="0">
                <a:solidFill>
                  <a:srgbClr val="FFFFFF"/>
                </a:solidFill>
                <a:latin typeface="Carlito"/>
                <a:cs typeface="Carlito"/>
              </a:rPr>
              <a:t>Hep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B </a:t>
            </a:r>
            <a:r>
              <a:rPr sz="3000" b="0" spc="-10" dirty="0">
                <a:solidFill>
                  <a:srgbClr val="FFFFFF"/>
                </a:solidFill>
                <a:latin typeface="Carlito"/>
                <a:cs typeface="Carlito"/>
              </a:rPr>
              <a:t>vaccines, </a:t>
            </a:r>
            <a:r>
              <a:rPr sz="3000" b="0" spc="-20" dirty="0">
                <a:solidFill>
                  <a:srgbClr val="FFFFFF"/>
                </a:solidFill>
                <a:latin typeface="Carlito"/>
                <a:cs typeface="Carlito"/>
              </a:rPr>
              <a:t>into </a:t>
            </a:r>
            <a:r>
              <a:rPr sz="3000" b="0" spc="-5" dirty="0">
                <a:solidFill>
                  <a:srgbClr val="FFFFFF"/>
                </a:solidFill>
                <a:latin typeface="Carlito"/>
                <a:cs typeface="Carlito"/>
              </a:rPr>
              <a:t>one shot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, is  </a:t>
            </a:r>
            <a:r>
              <a:rPr sz="3000" b="0" spc="-15" dirty="0">
                <a:solidFill>
                  <a:srgbClr val="FFFFFF"/>
                </a:solidFill>
                <a:latin typeface="Carlito"/>
                <a:cs typeface="Carlito"/>
              </a:rPr>
              <a:t>approved.</a:t>
            </a:r>
            <a:endParaRPr sz="3000">
              <a:latin typeface="Carlito"/>
              <a:cs typeface="Carlito"/>
            </a:endParaRPr>
          </a:p>
          <a:p>
            <a:pPr marL="774065" marR="1169670" indent="-34290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774700" algn="l"/>
                <a:tab pos="775335" algn="l"/>
              </a:tabLst>
            </a:pP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2006- </a:t>
            </a:r>
            <a:r>
              <a:rPr sz="3000" b="0" spc="-10" dirty="0">
                <a:solidFill>
                  <a:srgbClr val="FFFFFF"/>
                </a:solidFill>
                <a:latin typeface="Carlito"/>
                <a:cs typeface="Carlito"/>
              </a:rPr>
              <a:t>Gardasil,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b="0" spc="-20" dirty="0">
                <a:solidFill>
                  <a:srgbClr val="FFFFFF"/>
                </a:solidFill>
                <a:latin typeface="Carlito"/>
                <a:cs typeface="Carlito"/>
              </a:rPr>
              <a:t>first </a:t>
            </a:r>
            <a:r>
              <a:rPr sz="3000" b="0" spc="-10" dirty="0">
                <a:solidFill>
                  <a:srgbClr val="FFFFFF"/>
                </a:solidFill>
                <a:latin typeface="Carlito"/>
                <a:cs typeface="Carlito"/>
              </a:rPr>
              <a:t>HPV vaccine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is  </a:t>
            </a:r>
            <a:r>
              <a:rPr sz="3000" b="0" spc="-15" dirty="0">
                <a:solidFill>
                  <a:srgbClr val="FFFFFF"/>
                </a:solidFill>
                <a:latin typeface="Carlito"/>
                <a:cs typeface="Carlito"/>
              </a:rPr>
              <a:t>approved.</a:t>
            </a:r>
            <a:endParaRPr sz="3000">
              <a:latin typeface="Carlito"/>
              <a:cs typeface="Carlito"/>
            </a:endParaRPr>
          </a:p>
          <a:p>
            <a:pPr marL="774065" marR="128905" indent="-342900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774700" algn="l"/>
                <a:tab pos="775335" algn="l"/>
              </a:tabLst>
            </a:pP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2008- </a:t>
            </a:r>
            <a:r>
              <a:rPr sz="3000" b="0" spc="-15" dirty="0">
                <a:solidFill>
                  <a:srgbClr val="FFFFFF"/>
                </a:solidFill>
                <a:latin typeface="Carlito"/>
                <a:cs typeface="Carlito"/>
              </a:rPr>
              <a:t>Rotarix,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000" b="0" spc="-10" dirty="0">
                <a:solidFill>
                  <a:srgbClr val="FFFFFF"/>
                </a:solidFill>
                <a:latin typeface="Carlito"/>
                <a:cs typeface="Carlito"/>
              </a:rPr>
              <a:t>two </a:t>
            </a:r>
            <a:r>
              <a:rPr sz="3000" b="0" spc="-5" dirty="0">
                <a:solidFill>
                  <a:srgbClr val="FFFFFF"/>
                </a:solidFill>
                <a:latin typeface="Carlito"/>
                <a:cs typeface="Carlito"/>
              </a:rPr>
              <a:t>dose </a:t>
            </a:r>
            <a:r>
              <a:rPr sz="3000" b="0" spc="-20" dirty="0">
                <a:solidFill>
                  <a:srgbClr val="FFFFFF"/>
                </a:solidFill>
                <a:latin typeface="Carlito"/>
                <a:cs typeface="Carlito"/>
              </a:rPr>
              <a:t>rotavirus </a:t>
            </a:r>
            <a:r>
              <a:rPr sz="3000" b="0" spc="-10" dirty="0">
                <a:solidFill>
                  <a:srgbClr val="FFFFFF"/>
                </a:solidFill>
                <a:latin typeface="Carlito"/>
                <a:cs typeface="Carlito"/>
              </a:rPr>
              <a:t>vaccine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is  </a:t>
            </a:r>
            <a:r>
              <a:rPr sz="3000" b="0" spc="-15" dirty="0">
                <a:solidFill>
                  <a:srgbClr val="FFFFFF"/>
                </a:solidFill>
                <a:latin typeface="Carlito"/>
                <a:cs typeface="Carlito"/>
              </a:rPr>
              <a:t>approved.</a:t>
            </a:r>
            <a:endParaRPr sz="3000">
              <a:latin typeface="Carlito"/>
              <a:cs typeface="Carlito"/>
            </a:endParaRPr>
          </a:p>
          <a:p>
            <a:pPr marL="774065" indent="-342900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774700" algn="l"/>
                <a:tab pos="775335" algn="l"/>
              </a:tabLst>
            </a:pP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2009- </a:t>
            </a:r>
            <a:r>
              <a:rPr sz="3000" b="0" spc="-15" dirty="0">
                <a:solidFill>
                  <a:srgbClr val="FFFFFF"/>
                </a:solidFill>
                <a:latin typeface="Carlito"/>
                <a:cs typeface="Carlito"/>
              </a:rPr>
              <a:t>influenza-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A ( H1N1 ) </a:t>
            </a:r>
            <a:r>
              <a:rPr sz="3000" b="0" spc="-25" dirty="0">
                <a:solidFill>
                  <a:srgbClr val="FFFFFF"/>
                </a:solidFill>
                <a:latin typeface="Carlito"/>
                <a:cs typeface="Carlito"/>
              </a:rPr>
              <a:t>Vaccine</a:t>
            </a:r>
            <a:r>
              <a:rPr sz="3000" b="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b="0" spc="-15" dirty="0">
                <a:solidFill>
                  <a:srgbClr val="FFFFFF"/>
                </a:solidFill>
                <a:latin typeface="Carlito"/>
                <a:cs typeface="Carlito"/>
              </a:rPr>
              <a:t>approved.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304798"/>
            <a:ext cx="7162800" cy="6553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23</a:t>
            </a:fld>
            <a:endParaRPr spc="-13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  <a:tabLst>
                <a:tab pos="1694814" algn="l"/>
              </a:tabLst>
            </a:pPr>
            <a:r>
              <a:rPr spc="-70" dirty="0"/>
              <a:t>DR.</a:t>
            </a:r>
            <a:r>
              <a:rPr spc="-90" dirty="0"/>
              <a:t> </a:t>
            </a:r>
            <a:r>
              <a:rPr spc="-70" dirty="0"/>
              <a:t>HARIVANSH</a:t>
            </a:r>
            <a:r>
              <a:rPr spc="-65" dirty="0"/>
              <a:t> </a:t>
            </a:r>
            <a:r>
              <a:rPr spc="-95" dirty="0"/>
              <a:t>CHOPRA	</a:t>
            </a:r>
            <a:r>
              <a:rPr spc="-30" dirty="0"/>
              <a:t>(harichop@gmail.com)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0"/>
              </a:lnSpc>
            </a:pPr>
            <a:r>
              <a:rPr spc="-65" dirty="0"/>
              <a:t>3/19/2019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9429"/>
            <a:ext cx="45605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54555" algn="l"/>
                <a:tab pos="4058285" algn="l"/>
              </a:tabLst>
            </a:pPr>
            <a:r>
              <a:rPr sz="3600" b="0" spc="-53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3600" b="0" spc="75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3600" b="0" spc="-135" dirty="0">
                <a:solidFill>
                  <a:srgbClr val="FFFF00"/>
                </a:solidFill>
                <a:latin typeface="Arial"/>
                <a:cs typeface="Arial"/>
              </a:rPr>
              <a:t>pande</a:t>
            </a:r>
            <a:r>
              <a:rPr sz="3600" b="0" spc="-2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3600" b="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3600" b="0" spc="-53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3600" b="0" spc="67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3600" b="0" spc="-135" dirty="0">
                <a:solidFill>
                  <a:srgbClr val="FFFF00"/>
                </a:solidFill>
                <a:latin typeface="Arial"/>
                <a:cs typeface="Arial"/>
              </a:rPr>
              <a:t>og</a:t>
            </a:r>
            <a:r>
              <a:rPr sz="3600" b="0" spc="68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3600" b="0" spc="-13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3600" b="0" spc="-1019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3600" b="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3600" b="0" spc="-13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3600" b="0" spc="-20" dirty="0">
                <a:solidFill>
                  <a:srgbClr val="FFFF00"/>
                </a:solidFill>
                <a:latin typeface="Arial"/>
                <a:cs typeface="Arial"/>
              </a:rPr>
              <a:t>n  </a:t>
            </a:r>
            <a:r>
              <a:rPr sz="3600" b="0" spc="95" dirty="0">
                <a:solidFill>
                  <a:srgbClr val="FFFF00"/>
                </a:solidFill>
                <a:latin typeface="Arial"/>
                <a:cs typeface="Arial"/>
              </a:rPr>
              <a:t>Immunisation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65209" y="6571642"/>
            <a:ext cx="2235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110" dirty="0">
                <a:solidFill>
                  <a:srgbClr val="D5EBFF"/>
                </a:solidFill>
                <a:latin typeface="Arial"/>
                <a:cs typeface="Arial"/>
              </a:rPr>
              <a:t>24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7367905" cy="3862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1435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WHO launch a global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immunization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program,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known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as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Expanded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Program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on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Immunization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(EPI) in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May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1974.</a:t>
            </a:r>
            <a:endParaRPr sz="3000">
              <a:latin typeface="Carlito"/>
              <a:cs typeface="Carlito"/>
            </a:endParaRPr>
          </a:p>
          <a:p>
            <a:pPr marL="354965" marR="5080" indent="-34290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spc="-13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protect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all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children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world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against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six 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vaccine-preventable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diseases, namely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-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diphtheria,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whooping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cough,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tetanus, polio,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tuberculosis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measles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year</a:t>
            </a:r>
            <a:r>
              <a:rPr sz="30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2000.</a:t>
            </a:r>
            <a:endParaRPr sz="3000">
              <a:latin typeface="Carlito"/>
              <a:cs typeface="Carlito"/>
            </a:endParaRPr>
          </a:p>
          <a:p>
            <a:pPr marL="354965" indent="-342900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EPI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was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launched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India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in January 1978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9429"/>
            <a:ext cx="52755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393315" algn="l"/>
              </a:tabLst>
            </a:pPr>
            <a:r>
              <a:rPr sz="3600" b="0" spc="-73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3600" b="0" spc="-12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3600" b="0" spc="106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3600" b="0" spc="6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3600" b="0" spc="-13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3600" b="0" spc="67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3600" b="0" spc="6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3600" b="0" spc="-12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3600" b="0" spc="117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3600" b="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3600" b="0" spc="86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3600" b="0" spc="-1130" dirty="0">
                <a:solidFill>
                  <a:srgbClr val="FFFF00"/>
                </a:solidFill>
                <a:latin typeface="Arial"/>
                <a:cs typeface="Arial"/>
              </a:rPr>
              <a:t>mm</a:t>
            </a:r>
            <a:r>
              <a:rPr sz="3600" b="0" spc="-12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3600" b="0" spc="-13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3600" b="0" spc="106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3600" b="0" spc="6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3600" b="0" spc="-13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3600" b="0" spc="86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3600" b="0" spc="107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3600" b="0" spc="-13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3600" b="0" spc="-20" dirty="0">
                <a:solidFill>
                  <a:srgbClr val="FFFF00"/>
                </a:solidFill>
                <a:latin typeface="Arial"/>
                <a:cs typeface="Arial"/>
              </a:rPr>
              <a:t>n  </a:t>
            </a:r>
            <a:r>
              <a:rPr sz="3600" b="0" spc="-210" dirty="0">
                <a:solidFill>
                  <a:srgbClr val="FFFF00"/>
                </a:solidFill>
                <a:latin typeface="Arial"/>
                <a:cs typeface="Arial"/>
              </a:rPr>
              <a:t>Programme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65209" y="6571642"/>
            <a:ext cx="2235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110" dirty="0">
                <a:solidFill>
                  <a:srgbClr val="D5EBFF"/>
                </a:solidFill>
                <a:latin typeface="Arial"/>
                <a:cs typeface="Arial"/>
              </a:rPr>
              <a:t>25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7416165" cy="2858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48285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The Indian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version,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Universal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Immunization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Programme, was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launched on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November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19,</a:t>
            </a:r>
            <a:r>
              <a:rPr sz="30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1985.</a:t>
            </a:r>
            <a:endParaRPr sz="3000">
              <a:latin typeface="Carlito"/>
              <a:cs typeface="Carlito"/>
            </a:endParaRPr>
          </a:p>
          <a:p>
            <a:pPr marL="354965" marR="5080" indent="-34290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The National Health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Policy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aimed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at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achieving 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universal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immunization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coverage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the  eligible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population by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1990.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365760" cy="6855459"/>
            </a:xfrm>
            <a:custGeom>
              <a:avLst/>
              <a:gdLst/>
              <a:ahLst/>
              <a:cxnLst/>
              <a:rect l="l" t="t" r="r" b="b"/>
              <a:pathLst>
                <a:path w="365760" h="6855459">
                  <a:moveTo>
                    <a:pt x="365760" y="0"/>
                  </a:moveTo>
                  <a:lnTo>
                    <a:pt x="0" y="0"/>
                  </a:lnTo>
                  <a:lnTo>
                    <a:pt x="0" y="6854952"/>
                  </a:lnTo>
                  <a:lnTo>
                    <a:pt x="365760" y="6854952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6031" y="5047488"/>
              <a:ext cx="73660" cy="1691639"/>
            </a:xfrm>
            <a:custGeom>
              <a:avLst/>
              <a:gdLst/>
              <a:ahLst/>
              <a:cxnLst/>
              <a:rect l="l" t="t" r="r" b="b"/>
              <a:pathLst>
                <a:path w="73660" h="1691640">
                  <a:moveTo>
                    <a:pt x="73152" y="0"/>
                  </a:moveTo>
                  <a:lnTo>
                    <a:pt x="0" y="0"/>
                  </a:lnTo>
                  <a:lnTo>
                    <a:pt x="0" y="1691639"/>
                  </a:lnTo>
                  <a:lnTo>
                    <a:pt x="73152" y="1691639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EA15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6031" y="4797551"/>
              <a:ext cx="73660" cy="228600"/>
            </a:xfrm>
            <a:custGeom>
              <a:avLst/>
              <a:gdLst/>
              <a:ahLst/>
              <a:cxnLst/>
              <a:rect l="l" t="t" r="r" b="b"/>
              <a:pathLst>
                <a:path w="73660" h="228600">
                  <a:moveTo>
                    <a:pt x="73152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73152" y="2286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DB8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6031" y="4637532"/>
              <a:ext cx="73660" cy="137160"/>
            </a:xfrm>
            <a:custGeom>
              <a:avLst/>
              <a:gdLst/>
              <a:ahLst/>
              <a:cxnLst/>
              <a:rect l="l" t="t" r="r" b="b"/>
              <a:pathLst>
                <a:path w="73660" h="137160">
                  <a:moveTo>
                    <a:pt x="73152" y="0"/>
                  </a:moveTo>
                  <a:lnTo>
                    <a:pt x="0" y="0"/>
                  </a:lnTo>
                  <a:lnTo>
                    <a:pt x="0" y="137160"/>
                  </a:lnTo>
                  <a:lnTo>
                    <a:pt x="73152" y="13716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4E5B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6031" y="4543044"/>
              <a:ext cx="73660" cy="73660"/>
            </a:xfrm>
            <a:custGeom>
              <a:avLst/>
              <a:gdLst/>
              <a:ahLst/>
              <a:cxnLst/>
              <a:rect l="l" t="t" r="r" b="b"/>
              <a:pathLst>
                <a:path w="73660" h="73660">
                  <a:moveTo>
                    <a:pt x="73152" y="0"/>
                  </a:moveTo>
                  <a:lnTo>
                    <a:pt x="0" y="0"/>
                  </a:lnTo>
                  <a:lnTo>
                    <a:pt x="0" y="73151"/>
                  </a:lnTo>
                  <a:lnTo>
                    <a:pt x="73152" y="73151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EA15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2504" y="681227"/>
              <a:ext cx="8921750" cy="6177280"/>
            </a:xfrm>
            <a:custGeom>
              <a:avLst/>
              <a:gdLst/>
              <a:ahLst/>
              <a:cxnLst/>
              <a:rect l="l" t="t" r="r" b="b"/>
              <a:pathLst>
                <a:path w="8921750" h="6177280">
                  <a:moveTo>
                    <a:pt x="9144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9144" y="365760"/>
                  </a:lnTo>
                  <a:lnTo>
                    <a:pt x="9144" y="0"/>
                  </a:lnTo>
                  <a:close/>
                </a:path>
                <a:path w="8921750" h="6177280">
                  <a:moveTo>
                    <a:pt x="36576" y="0"/>
                  </a:moveTo>
                  <a:lnTo>
                    <a:pt x="27432" y="0"/>
                  </a:lnTo>
                  <a:lnTo>
                    <a:pt x="27432" y="365760"/>
                  </a:lnTo>
                  <a:lnTo>
                    <a:pt x="36576" y="365760"/>
                  </a:lnTo>
                  <a:lnTo>
                    <a:pt x="36576" y="0"/>
                  </a:lnTo>
                  <a:close/>
                </a:path>
                <a:path w="8921750" h="6177280">
                  <a:moveTo>
                    <a:pt x="74676" y="0"/>
                  </a:moveTo>
                  <a:lnTo>
                    <a:pt x="47244" y="0"/>
                  </a:lnTo>
                  <a:lnTo>
                    <a:pt x="47244" y="365760"/>
                  </a:lnTo>
                  <a:lnTo>
                    <a:pt x="74676" y="365760"/>
                  </a:lnTo>
                  <a:lnTo>
                    <a:pt x="74676" y="0"/>
                  </a:lnTo>
                  <a:close/>
                </a:path>
                <a:path w="8921750" h="6177280">
                  <a:moveTo>
                    <a:pt x="132588" y="0"/>
                  </a:moveTo>
                  <a:lnTo>
                    <a:pt x="86868" y="0"/>
                  </a:lnTo>
                  <a:lnTo>
                    <a:pt x="86868" y="365760"/>
                  </a:lnTo>
                  <a:lnTo>
                    <a:pt x="132588" y="365760"/>
                  </a:lnTo>
                  <a:lnTo>
                    <a:pt x="132588" y="0"/>
                  </a:lnTo>
                  <a:close/>
                </a:path>
                <a:path w="8921750" h="6177280">
                  <a:moveTo>
                    <a:pt x="8921496" y="5984316"/>
                  </a:moveTo>
                  <a:lnTo>
                    <a:pt x="4539996" y="5984316"/>
                  </a:lnTo>
                  <a:lnTo>
                    <a:pt x="158496" y="5984316"/>
                  </a:lnTo>
                  <a:lnTo>
                    <a:pt x="158496" y="6176772"/>
                  </a:lnTo>
                  <a:lnTo>
                    <a:pt x="4539996" y="6176772"/>
                  </a:lnTo>
                  <a:lnTo>
                    <a:pt x="8921496" y="6176772"/>
                  </a:lnTo>
                  <a:lnTo>
                    <a:pt x="8921496" y="5984316"/>
                  </a:lnTo>
                  <a:close/>
                </a:path>
                <a:path w="8921750" h="6177280">
                  <a:moveTo>
                    <a:pt x="8921496" y="730377"/>
                  </a:moveTo>
                  <a:lnTo>
                    <a:pt x="4539996" y="730377"/>
                  </a:lnTo>
                  <a:lnTo>
                    <a:pt x="158496" y="730377"/>
                  </a:lnTo>
                  <a:lnTo>
                    <a:pt x="158496" y="1290447"/>
                  </a:lnTo>
                  <a:lnTo>
                    <a:pt x="158496" y="5984303"/>
                  </a:lnTo>
                  <a:lnTo>
                    <a:pt x="4539996" y="5984303"/>
                  </a:lnTo>
                  <a:lnTo>
                    <a:pt x="8921496" y="5984303"/>
                  </a:lnTo>
                  <a:lnTo>
                    <a:pt x="8921496" y="5466143"/>
                  </a:lnTo>
                  <a:lnTo>
                    <a:pt x="8921496" y="3911727"/>
                  </a:lnTo>
                  <a:lnTo>
                    <a:pt x="8921496" y="2844927"/>
                  </a:lnTo>
                  <a:lnTo>
                    <a:pt x="8921496" y="1290447"/>
                  </a:lnTo>
                  <a:lnTo>
                    <a:pt x="8921496" y="730377"/>
                  </a:lnTo>
                  <a:close/>
                </a:path>
                <a:path w="8921750" h="6177280">
                  <a:moveTo>
                    <a:pt x="8921496" y="132207"/>
                  </a:moveTo>
                  <a:lnTo>
                    <a:pt x="4539996" y="132207"/>
                  </a:lnTo>
                  <a:lnTo>
                    <a:pt x="158496" y="132207"/>
                  </a:lnTo>
                  <a:lnTo>
                    <a:pt x="158496" y="692277"/>
                  </a:lnTo>
                  <a:lnTo>
                    <a:pt x="4539996" y="692277"/>
                  </a:lnTo>
                  <a:lnTo>
                    <a:pt x="8921496" y="692277"/>
                  </a:lnTo>
                  <a:lnTo>
                    <a:pt x="8921496" y="13220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4650" y="807084"/>
              <a:ext cx="8769350" cy="6050915"/>
            </a:xfrm>
            <a:custGeom>
              <a:avLst/>
              <a:gdLst/>
              <a:ahLst/>
              <a:cxnLst/>
              <a:rect l="l" t="t" r="r" b="b"/>
              <a:pathLst>
                <a:path w="8769350" h="6050915">
                  <a:moveTo>
                    <a:pt x="8769350" y="0"/>
                  </a:moveTo>
                  <a:lnTo>
                    <a:pt x="8763000" y="0"/>
                  </a:lnTo>
                  <a:lnTo>
                    <a:pt x="8763000" y="12700"/>
                  </a:lnTo>
                  <a:lnTo>
                    <a:pt x="8763000" y="566420"/>
                  </a:lnTo>
                  <a:lnTo>
                    <a:pt x="8763000" y="5852096"/>
                  </a:lnTo>
                  <a:lnTo>
                    <a:pt x="4394200" y="5852096"/>
                  </a:lnTo>
                  <a:lnTo>
                    <a:pt x="4394200" y="5346636"/>
                  </a:lnTo>
                  <a:lnTo>
                    <a:pt x="8763000" y="5346636"/>
                  </a:lnTo>
                  <a:lnTo>
                    <a:pt x="8763000" y="5333936"/>
                  </a:lnTo>
                  <a:lnTo>
                    <a:pt x="4394200" y="5333936"/>
                  </a:lnTo>
                  <a:lnTo>
                    <a:pt x="4394200" y="3792220"/>
                  </a:lnTo>
                  <a:lnTo>
                    <a:pt x="8763000" y="3792220"/>
                  </a:lnTo>
                  <a:lnTo>
                    <a:pt x="8763000" y="3779520"/>
                  </a:lnTo>
                  <a:lnTo>
                    <a:pt x="4394200" y="3779520"/>
                  </a:lnTo>
                  <a:lnTo>
                    <a:pt x="4394200" y="2725420"/>
                  </a:lnTo>
                  <a:lnTo>
                    <a:pt x="8763000" y="2725420"/>
                  </a:lnTo>
                  <a:lnTo>
                    <a:pt x="8763000" y="2712720"/>
                  </a:lnTo>
                  <a:lnTo>
                    <a:pt x="4394200" y="2712720"/>
                  </a:lnTo>
                  <a:lnTo>
                    <a:pt x="4394200" y="1170940"/>
                  </a:lnTo>
                  <a:lnTo>
                    <a:pt x="8763000" y="1170940"/>
                  </a:lnTo>
                  <a:lnTo>
                    <a:pt x="8763000" y="1158240"/>
                  </a:lnTo>
                  <a:lnTo>
                    <a:pt x="4394200" y="1158240"/>
                  </a:lnTo>
                  <a:lnTo>
                    <a:pt x="4394200" y="604520"/>
                  </a:lnTo>
                  <a:lnTo>
                    <a:pt x="8763000" y="604520"/>
                  </a:lnTo>
                  <a:lnTo>
                    <a:pt x="8763000" y="566420"/>
                  </a:lnTo>
                  <a:lnTo>
                    <a:pt x="4394200" y="566420"/>
                  </a:lnTo>
                  <a:lnTo>
                    <a:pt x="4394200" y="12700"/>
                  </a:lnTo>
                  <a:lnTo>
                    <a:pt x="8763000" y="12700"/>
                  </a:lnTo>
                  <a:lnTo>
                    <a:pt x="8763000" y="0"/>
                  </a:lnTo>
                  <a:lnTo>
                    <a:pt x="4394200" y="0"/>
                  </a:lnTo>
                  <a:lnTo>
                    <a:pt x="4381500" y="0"/>
                  </a:lnTo>
                  <a:lnTo>
                    <a:pt x="4381500" y="12700"/>
                  </a:lnTo>
                  <a:lnTo>
                    <a:pt x="4381500" y="5852096"/>
                  </a:lnTo>
                  <a:lnTo>
                    <a:pt x="12700" y="5852096"/>
                  </a:lnTo>
                  <a:lnTo>
                    <a:pt x="12700" y="5346636"/>
                  </a:lnTo>
                  <a:lnTo>
                    <a:pt x="4381500" y="5346636"/>
                  </a:lnTo>
                  <a:lnTo>
                    <a:pt x="4381500" y="5333936"/>
                  </a:lnTo>
                  <a:lnTo>
                    <a:pt x="12700" y="5333936"/>
                  </a:lnTo>
                  <a:lnTo>
                    <a:pt x="12700" y="3792220"/>
                  </a:lnTo>
                  <a:lnTo>
                    <a:pt x="4381500" y="3792220"/>
                  </a:lnTo>
                  <a:lnTo>
                    <a:pt x="4381500" y="3779520"/>
                  </a:lnTo>
                  <a:lnTo>
                    <a:pt x="12700" y="3779520"/>
                  </a:lnTo>
                  <a:lnTo>
                    <a:pt x="12700" y="2725420"/>
                  </a:lnTo>
                  <a:lnTo>
                    <a:pt x="4381500" y="2725420"/>
                  </a:lnTo>
                  <a:lnTo>
                    <a:pt x="4381500" y="2712720"/>
                  </a:lnTo>
                  <a:lnTo>
                    <a:pt x="12700" y="2712720"/>
                  </a:lnTo>
                  <a:lnTo>
                    <a:pt x="12700" y="1170940"/>
                  </a:lnTo>
                  <a:lnTo>
                    <a:pt x="4381500" y="1170940"/>
                  </a:lnTo>
                  <a:lnTo>
                    <a:pt x="4381500" y="1158240"/>
                  </a:lnTo>
                  <a:lnTo>
                    <a:pt x="12700" y="1158240"/>
                  </a:lnTo>
                  <a:lnTo>
                    <a:pt x="12700" y="604520"/>
                  </a:lnTo>
                  <a:lnTo>
                    <a:pt x="4381500" y="604520"/>
                  </a:lnTo>
                  <a:lnTo>
                    <a:pt x="4381500" y="566420"/>
                  </a:lnTo>
                  <a:lnTo>
                    <a:pt x="12700" y="566420"/>
                  </a:lnTo>
                  <a:lnTo>
                    <a:pt x="12700" y="12700"/>
                  </a:lnTo>
                  <a:lnTo>
                    <a:pt x="4381500" y="12700"/>
                  </a:lnTo>
                  <a:lnTo>
                    <a:pt x="43815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6050915"/>
                  </a:lnTo>
                  <a:lnTo>
                    <a:pt x="12700" y="6050915"/>
                  </a:lnTo>
                  <a:lnTo>
                    <a:pt x="12700" y="5864796"/>
                  </a:lnTo>
                  <a:lnTo>
                    <a:pt x="4381500" y="5864796"/>
                  </a:lnTo>
                  <a:lnTo>
                    <a:pt x="4381500" y="6050915"/>
                  </a:lnTo>
                  <a:lnTo>
                    <a:pt x="4394200" y="6050915"/>
                  </a:lnTo>
                  <a:lnTo>
                    <a:pt x="4394200" y="5864796"/>
                  </a:lnTo>
                  <a:lnTo>
                    <a:pt x="8763000" y="5864796"/>
                  </a:lnTo>
                  <a:lnTo>
                    <a:pt x="8763000" y="6050915"/>
                  </a:lnTo>
                  <a:lnTo>
                    <a:pt x="8769350" y="6050915"/>
                  </a:lnTo>
                  <a:lnTo>
                    <a:pt x="8769350" y="12700"/>
                  </a:lnTo>
                  <a:lnTo>
                    <a:pt x="87693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59740" y="1979168"/>
            <a:ext cx="7258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B</a:t>
            </a:r>
            <a:r>
              <a:rPr sz="3200" b="1" spc="-25" dirty="0">
                <a:solidFill>
                  <a:srgbClr val="FFFF00"/>
                </a:solidFill>
                <a:latin typeface="Carlito"/>
                <a:cs typeface="Carlito"/>
              </a:rPr>
              <a:t>C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G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65209" y="6571642"/>
            <a:ext cx="2235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110" dirty="0">
                <a:solidFill>
                  <a:srgbClr val="D5EBFF"/>
                </a:solidFill>
                <a:latin typeface="Arial"/>
                <a:cs typeface="Arial"/>
              </a:rPr>
              <a:t>26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41875" y="1979168"/>
            <a:ext cx="394589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spc="-50" dirty="0">
                <a:solidFill>
                  <a:srgbClr val="FFFF00"/>
                </a:solidFill>
                <a:latin typeface="Carlito"/>
                <a:cs typeface="Carlito"/>
              </a:rPr>
              <a:t>At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birth or as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early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as  possible till one </a:t>
            </a:r>
            <a:r>
              <a:rPr sz="3200" b="1" spc="-15" dirty="0">
                <a:solidFill>
                  <a:srgbClr val="FFFF00"/>
                </a:solidFill>
                <a:latin typeface="Carlito"/>
                <a:cs typeface="Carlito"/>
              </a:rPr>
              <a:t>year</a:t>
            </a:r>
            <a:r>
              <a:rPr sz="3200" b="1" spc="-9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of  </a:t>
            </a:r>
            <a:r>
              <a:rPr sz="3200" b="1" spc="-10" dirty="0">
                <a:solidFill>
                  <a:srgbClr val="FFFF00"/>
                </a:solidFill>
                <a:latin typeface="Carlito"/>
                <a:cs typeface="Carlito"/>
              </a:rPr>
              <a:t>age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9740" y="3533902"/>
            <a:ext cx="186626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Hepatitis</a:t>
            </a:r>
            <a:r>
              <a:rPr sz="3200" b="1" spc="-8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B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41875" y="3533902"/>
            <a:ext cx="397764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spc="-50" dirty="0">
                <a:solidFill>
                  <a:srgbClr val="FFFF00"/>
                </a:solidFill>
                <a:latin typeface="Carlito"/>
                <a:cs typeface="Carlito"/>
              </a:rPr>
              <a:t>At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birth or as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early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as  possible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within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24</a:t>
            </a:r>
            <a:r>
              <a:rPr sz="3200" b="1" spc="-9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hour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9740" y="4601083"/>
            <a:ext cx="10521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OPV</a:t>
            </a:r>
            <a:r>
              <a:rPr sz="3200" b="1" spc="-11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0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41875" y="4601083"/>
            <a:ext cx="3997960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b="1" spc="-50" dirty="0">
                <a:solidFill>
                  <a:srgbClr val="FFFF00"/>
                </a:solidFill>
                <a:latin typeface="Carlito"/>
                <a:cs typeface="Carlito"/>
              </a:rPr>
              <a:t>At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birth or as </a:t>
            </a:r>
            <a:r>
              <a:rPr sz="3200" b="1" spc="-5" dirty="0">
                <a:solidFill>
                  <a:srgbClr val="FFFF00"/>
                </a:solidFill>
                <a:latin typeface="Carlito"/>
                <a:cs typeface="Carlito"/>
              </a:rPr>
              <a:t>early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as  possible within the</a:t>
            </a:r>
            <a:r>
              <a:rPr sz="3200" b="1" spc="-12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spc="-15" dirty="0">
                <a:solidFill>
                  <a:srgbClr val="FFFF00"/>
                </a:solidFill>
                <a:latin typeface="Carlito"/>
                <a:cs typeface="Carlito"/>
              </a:rPr>
              <a:t>first  </a:t>
            </a:r>
            <a:r>
              <a:rPr sz="3200" b="1" dirty="0">
                <a:solidFill>
                  <a:srgbClr val="FFFF00"/>
                </a:solidFill>
                <a:latin typeface="Carlito"/>
                <a:cs typeface="Carlito"/>
              </a:rPr>
              <a:t>15</a:t>
            </a:r>
            <a:r>
              <a:rPr sz="3200" b="1" spc="-2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b="1" spc="-25" dirty="0">
                <a:solidFill>
                  <a:srgbClr val="FFFF00"/>
                </a:solidFill>
                <a:latin typeface="Carlito"/>
                <a:cs typeface="Carlito"/>
              </a:rPr>
              <a:t>days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9740" y="139100"/>
            <a:ext cx="7886065" cy="177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38200">
              <a:lnSpc>
                <a:spcPct val="119900"/>
              </a:lnSpc>
              <a:spcBef>
                <a:spcPts val="100"/>
              </a:spcBef>
              <a:tabLst>
                <a:tab pos="4457065" algn="l"/>
              </a:tabLst>
            </a:pPr>
            <a:r>
              <a:rPr sz="3200" b="1" spc="-135" dirty="0">
                <a:solidFill>
                  <a:srgbClr val="FFFF00"/>
                </a:solidFill>
                <a:latin typeface="Arial"/>
                <a:cs typeface="Arial"/>
              </a:rPr>
              <a:t>NATIONAL </a:t>
            </a:r>
            <a:r>
              <a:rPr sz="3200" b="1" spc="-85" dirty="0">
                <a:solidFill>
                  <a:srgbClr val="FFFF00"/>
                </a:solidFill>
                <a:latin typeface="Arial"/>
                <a:cs typeface="Arial"/>
              </a:rPr>
              <a:t>IMMUNISATION</a:t>
            </a:r>
            <a:r>
              <a:rPr sz="3200" b="1" spc="-5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235" dirty="0">
                <a:solidFill>
                  <a:srgbClr val="FFFF00"/>
                </a:solidFill>
                <a:latin typeface="Arial"/>
                <a:cs typeface="Arial"/>
              </a:rPr>
              <a:t>SCHEDULE  </a:t>
            </a:r>
            <a:r>
              <a:rPr sz="3200" b="1" spc="-250" dirty="0">
                <a:solidFill>
                  <a:srgbClr val="FFFF00"/>
                </a:solidFill>
                <a:latin typeface="Arial"/>
                <a:cs typeface="Arial"/>
              </a:rPr>
              <a:t>VACCINE	</a:t>
            </a:r>
            <a:r>
              <a:rPr sz="3200" b="1" spc="-125" dirty="0">
                <a:solidFill>
                  <a:srgbClr val="FFFF00"/>
                </a:solidFill>
                <a:latin typeface="Arial"/>
                <a:cs typeface="Arial"/>
              </a:rPr>
              <a:t>WHEN </a:t>
            </a:r>
            <a:r>
              <a:rPr sz="3200" b="1" spc="-175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3200" b="1" spc="-7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90" dirty="0">
                <a:solidFill>
                  <a:srgbClr val="FFFF00"/>
                </a:solidFill>
                <a:latin typeface="Arial"/>
                <a:cs typeface="Arial"/>
              </a:rPr>
              <a:t>GIVE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3200" b="1" spc="-200" dirty="0">
                <a:solidFill>
                  <a:srgbClr val="FFFF00"/>
                </a:solidFill>
                <a:latin typeface="Arial"/>
                <a:cs typeface="Arial"/>
              </a:rPr>
              <a:t>For</a:t>
            </a:r>
            <a:r>
              <a:rPr sz="3200" b="1" spc="-2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30" dirty="0">
                <a:solidFill>
                  <a:srgbClr val="FFFF00"/>
                </a:solidFill>
                <a:latin typeface="Arial"/>
                <a:cs typeface="Arial"/>
              </a:rPr>
              <a:t>infants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222250"/>
          <a:ext cx="8458200" cy="6324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79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spc="-8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NATIONAL </a:t>
                      </a:r>
                      <a:r>
                        <a:rPr sz="2000" b="1" spc="-4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IMMUNIZATION</a:t>
                      </a:r>
                      <a:r>
                        <a:rPr sz="2000" b="1" spc="-3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4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41"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sz="2000" b="1" spc="-9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OPV </a:t>
                      </a:r>
                      <a:r>
                        <a:rPr sz="2000" b="1" spc="-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1,2 </a:t>
                      </a:r>
                      <a:r>
                        <a:rPr sz="2000" b="1" spc="-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2000" b="1" spc="-29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860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spc="-2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2000" b="1" spc="-15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2000" b="1" spc="-1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4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weeks</a:t>
                      </a:r>
                      <a:r>
                        <a:rPr sz="2000" b="1" spc="-14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7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-1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2000" b="1" spc="-1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4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weeks</a:t>
                      </a:r>
                      <a:r>
                        <a:rPr sz="2000" b="1" spc="-15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2000" b="1" spc="-14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9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2000" b="1" spc="-17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8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week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0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ROTA </a:t>
                      </a:r>
                      <a:r>
                        <a:rPr sz="2000" b="1" spc="-9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VIRUS</a:t>
                      </a:r>
                      <a:r>
                        <a:rPr sz="2000" b="1" spc="-3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7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1,2&amp;3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2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2000" b="1" spc="-15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2000" b="1" spc="-1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4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weeks</a:t>
                      </a:r>
                      <a:r>
                        <a:rPr sz="2000" b="1" spc="-14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7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-1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2000" b="1" spc="-1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4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weeks</a:t>
                      </a:r>
                      <a:r>
                        <a:rPr sz="2000" b="1" spc="-15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2000" b="1" spc="-14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9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2000" b="1" spc="-17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8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week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40"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470"/>
                        </a:spcBef>
                      </a:pPr>
                      <a:r>
                        <a:rPr sz="2000" b="1" spc="-1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PENTAVALENT </a:t>
                      </a:r>
                      <a:r>
                        <a:rPr sz="2000" b="1" spc="-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1,2 </a:t>
                      </a:r>
                      <a:r>
                        <a:rPr sz="2000" b="1" spc="-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2000" b="1" spc="-30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86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000" b="1" spc="-2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2000" b="1" spc="-15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2000" b="1" spc="-1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4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weeks</a:t>
                      </a:r>
                      <a:r>
                        <a:rPr sz="2000" b="1" spc="-14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7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-1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2000" b="1" spc="-1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4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weeks</a:t>
                      </a:r>
                      <a:r>
                        <a:rPr sz="2000" b="1" spc="-15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2000" b="1" spc="-14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9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2000" b="1" spc="-17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8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week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6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14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FRACTIONAL- </a:t>
                      </a:r>
                      <a:r>
                        <a:rPr sz="2000" b="1" spc="-6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IPV</a:t>
                      </a:r>
                      <a:r>
                        <a:rPr sz="2000" b="1" spc="-2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1&amp;2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2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2000" b="1" spc="-15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2000" b="1" spc="-1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4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weeks</a:t>
                      </a:r>
                      <a:r>
                        <a:rPr sz="2000" b="1" spc="-15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2000" b="1" spc="-14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9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2000" b="1" spc="-16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8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week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3895"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470"/>
                        </a:spcBef>
                      </a:pPr>
                      <a:r>
                        <a:rPr sz="2000" b="1" spc="-15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MEASLES </a:t>
                      </a:r>
                      <a:r>
                        <a:rPr sz="2000" b="1" spc="-6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2000" b="1" spc="-15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RUBELLA</a:t>
                      </a:r>
                      <a:r>
                        <a:rPr sz="2000" b="1" spc="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2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86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470"/>
                        </a:spcBef>
                      </a:pPr>
                      <a:r>
                        <a:rPr sz="2000" b="1" spc="-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sz="2000" b="1" spc="-8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completed </a:t>
                      </a:r>
                      <a:r>
                        <a:rPr sz="2000" b="1" spc="-10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months </a:t>
                      </a:r>
                      <a:r>
                        <a:rPr sz="2000" b="1" spc="-8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-12</a:t>
                      </a:r>
                      <a:r>
                        <a:rPr sz="2000" b="1" spc="-4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6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month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160020" marR="284480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sz="2000" b="1" spc="-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2000" b="1" spc="-1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given</a:t>
                      </a:r>
                      <a:r>
                        <a:rPr sz="2000" b="1" spc="-14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sz="2000" b="1" spc="-16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000" b="1" spc="-14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2000" b="1" spc="-1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2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years</a:t>
                      </a:r>
                      <a:r>
                        <a:rPr sz="2000" b="1" spc="-1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if</a:t>
                      </a:r>
                      <a:r>
                        <a:rPr sz="2000" b="1" spc="-1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4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sz="2000" b="1" spc="-14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received  </a:t>
                      </a:r>
                      <a:r>
                        <a:rPr sz="2000" b="1" spc="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sz="2000" b="1" spc="-6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9-12 month</a:t>
                      </a:r>
                      <a:r>
                        <a:rPr sz="2000" b="1" spc="-39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9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age)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86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619"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2000" b="1" spc="-17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JAPENESE </a:t>
                      </a:r>
                      <a:r>
                        <a:rPr sz="2000" b="1" spc="-114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ENCEPHALITIS</a:t>
                      </a:r>
                      <a:r>
                        <a:rPr sz="2000" b="1" spc="-22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2000" b="1" spc="-8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9-12months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98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Vitamin </a:t>
                      </a:r>
                      <a:r>
                        <a:rPr sz="2000" b="1" spc="-1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2000" b="1" spc="-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( </a:t>
                      </a:r>
                      <a:r>
                        <a:rPr sz="2000" b="1" spc="-7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950" b="1" spc="-104" baseline="2564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st </a:t>
                      </a:r>
                      <a:r>
                        <a:rPr sz="2000" b="1" spc="-14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dose</a:t>
                      </a:r>
                      <a:r>
                        <a:rPr sz="2000" b="1" spc="-3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2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sz="2000" b="1" spc="-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9 </a:t>
                      </a:r>
                      <a:r>
                        <a:rPr sz="2000" b="1" spc="-6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month </a:t>
                      </a:r>
                      <a:r>
                        <a:rPr sz="2000" b="1" spc="-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2000" b="1" spc="-8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measles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665209" y="6571642"/>
            <a:ext cx="2235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110" dirty="0">
                <a:solidFill>
                  <a:srgbClr val="D5EBFF"/>
                </a:solidFill>
                <a:latin typeface="Arial"/>
                <a:cs typeface="Arial"/>
              </a:rPr>
              <a:t>27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3250" y="512063"/>
          <a:ext cx="8382000" cy="6040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3336">
                <a:tc gridSpan="2">
                  <a:txBody>
                    <a:bodyPr/>
                    <a:lstStyle/>
                    <a:p>
                      <a:pPr marL="3962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3200" b="1" spc="-1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NATIONAL </a:t>
                      </a:r>
                      <a:r>
                        <a:rPr sz="3200" b="1" spc="-9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IMMUNISATION</a:t>
                      </a:r>
                      <a:r>
                        <a:rPr sz="3200" b="1" spc="-4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2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302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15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2400" b="1" spc="-18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children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114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When </a:t>
                      </a:r>
                      <a:r>
                        <a:rPr sz="2400" b="1" spc="-2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400" b="1" spc="-2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given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75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DPT booster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16-24</a:t>
                      </a:r>
                      <a:r>
                        <a:rPr sz="2400" b="1" spc="-1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month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303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OPV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Booster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16-24</a:t>
                      </a:r>
                      <a:r>
                        <a:rPr sz="2400" b="1" spc="-1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month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302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Measles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and Rubella</a:t>
                      </a:r>
                      <a:r>
                        <a:rPr sz="2400" b="1" spc="-3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16-24</a:t>
                      </a:r>
                      <a:r>
                        <a:rPr sz="2400" b="1" spc="-1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month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59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Japanese Encephalitis</a:t>
                      </a:r>
                      <a:r>
                        <a:rPr sz="2400" b="1" spc="2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6995" marR="45021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16-24 </a:t>
                      </a: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month 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with </a:t>
                      </a: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DPT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/ </a:t>
                      </a: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OPV  Booster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8133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Vitamin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A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6995" marR="15430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b="1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16 </a:t>
                      </a: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month 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with </a:t>
                      </a:r>
                      <a:r>
                        <a:rPr sz="2400" b="1" spc="-3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DPT/OPV  </a:t>
                      </a:r>
                      <a:r>
                        <a:rPr sz="2400" b="1" spc="-3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booster. 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Then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one dose </a:t>
                      </a: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every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6  </a:t>
                      </a: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month 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up </a:t>
                      </a:r>
                      <a:r>
                        <a:rPr sz="2400" b="1" spc="-1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to </a:t>
                      </a: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the </a:t>
                      </a: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age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of 5</a:t>
                      </a:r>
                      <a:r>
                        <a:rPr sz="2400" b="1" spc="-4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year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252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b="1" spc="-1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DPT booster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b="1" spc="-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5-6</a:t>
                      </a:r>
                      <a:r>
                        <a:rPr sz="2400" b="1" spc="-1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 years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264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b="1" spc="20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TT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b="1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10 </a:t>
                      </a:r>
                      <a:r>
                        <a:rPr sz="2400" b="1" spc="-1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years </a:t>
                      </a:r>
                      <a:r>
                        <a:rPr sz="2400" b="1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&amp; 16</a:t>
                      </a:r>
                      <a:r>
                        <a:rPr sz="2400" b="1" spc="-4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FFFF00"/>
                          </a:solidFill>
                          <a:latin typeface="Carlito"/>
                          <a:cs typeface="Carlito"/>
                        </a:rPr>
                        <a:t>years</a:t>
                      </a:r>
                      <a:endParaRPr sz="2400" dirty="0">
                        <a:latin typeface="Carlito"/>
                        <a:cs typeface="Carlito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50" dirty="0"/>
              <a:t>28</a:t>
            </a:fld>
            <a:endParaRPr spc="-5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16381"/>
            <a:ext cx="80289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13635" algn="l"/>
                <a:tab pos="5882005" algn="l"/>
              </a:tabLst>
            </a:pPr>
            <a:r>
              <a:rPr sz="4000" spc="-475" dirty="0">
                <a:solidFill>
                  <a:srgbClr val="FFFF00"/>
                </a:solidFill>
              </a:rPr>
              <a:t>NATIONAL	</a:t>
            </a:r>
            <a:r>
              <a:rPr sz="4000" spc="-380" dirty="0">
                <a:solidFill>
                  <a:srgbClr val="FFFF00"/>
                </a:solidFill>
              </a:rPr>
              <a:t>IMMUNISATION	</a:t>
            </a:r>
            <a:r>
              <a:rPr sz="4000" spc="-655" dirty="0">
                <a:solidFill>
                  <a:srgbClr val="FFFF00"/>
                </a:solidFill>
              </a:rPr>
              <a:t>SCHEDULE</a:t>
            </a:r>
            <a:endParaRPr sz="40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50" dirty="0"/>
              <a:t>29</a:t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611835" y="1698523"/>
            <a:ext cx="3993515" cy="2087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700"/>
              </a:lnSpc>
              <a:spcBef>
                <a:spcPts val="95"/>
              </a:spcBef>
            </a:pPr>
            <a:r>
              <a:rPr sz="2800" b="1" spc="-215" dirty="0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sz="2800" b="1" spc="-170" dirty="0">
                <a:solidFill>
                  <a:srgbClr val="FFFF00"/>
                </a:solidFill>
                <a:latin typeface="Arial"/>
                <a:cs typeface="Arial"/>
              </a:rPr>
              <a:t>PREGNANT</a:t>
            </a:r>
            <a:r>
              <a:rPr sz="2800" b="1" spc="-3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110" dirty="0">
                <a:solidFill>
                  <a:srgbClr val="FFFF00"/>
                </a:solidFill>
                <a:latin typeface="Arial"/>
                <a:cs typeface="Arial"/>
              </a:rPr>
              <a:t>WOMEN  </a:t>
            </a:r>
            <a:r>
              <a:rPr sz="2800" b="1" spc="-105" dirty="0">
                <a:solidFill>
                  <a:srgbClr val="FFFF00"/>
                </a:solidFill>
                <a:latin typeface="Arial"/>
                <a:cs typeface="Arial"/>
              </a:rPr>
              <a:t>TT-1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800" b="1" spc="-105" dirty="0">
                <a:solidFill>
                  <a:srgbClr val="FFFF00"/>
                </a:solidFill>
                <a:latin typeface="Arial"/>
                <a:cs typeface="Arial"/>
              </a:rPr>
              <a:t>TT-2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b="1" spc="-80" dirty="0">
                <a:solidFill>
                  <a:srgbClr val="FFFF00"/>
                </a:solidFill>
                <a:latin typeface="Arial"/>
                <a:cs typeface="Arial"/>
              </a:rPr>
              <a:t>TT-</a:t>
            </a:r>
            <a:r>
              <a:rPr sz="2800" b="1" spc="-204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165" dirty="0">
                <a:solidFill>
                  <a:srgbClr val="FFFF00"/>
                </a:solidFill>
                <a:latin typeface="Arial"/>
                <a:cs typeface="Arial"/>
              </a:rPr>
              <a:t>Booster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3394" y="2211154"/>
            <a:ext cx="3622675" cy="2428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79145" algn="just">
              <a:lnSpc>
                <a:spcPct val="121100"/>
              </a:lnSpc>
              <a:spcBef>
                <a:spcPts val="105"/>
              </a:spcBef>
            </a:pPr>
            <a:r>
              <a:rPr sz="2800" b="1" spc="-145" dirty="0">
                <a:solidFill>
                  <a:srgbClr val="FFFF00"/>
                </a:solidFill>
                <a:latin typeface="Arial"/>
                <a:cs typeface="Arial"/>
              </a:rPr>
              <a:t>Early </a:t>
            </a:r>
            <a:r>
              <a:rPr sz="2800" b="1" spc="-125" dirty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2800" b="1" spc="-3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170" dirty="0">
                <a:solidFill>
                  <a:srgbClr val="FFFF00"/>
                </a:solidFill>
                <a:latin typeface="Arial"/>
                <a:cs typeface="Arial"/>
              </a:rPr>
              <a:t>pregnancy  </a:t>
            </a:r>
            <a:r>
              <a:rPr sz="2800" b="1" spc="-85" dirty="0">
                <a:solidFill>
                  <a:srgbClr val="FFFF00"/>
                </a:solidFill>
                <a:latin typeface="Arial"/>
                <a:cs typeface="Arial"/>
              </a:rPr>
              <a:t>4 </a:t>
            </a:r>
            <a:r>
              <a:rPr sz="2800" b="1" spc="-170" dirty="0">
                <a:solidFill>
                  <a:srgbClr val="FFFF00"/>
                </a:solidFill>
                <a:latin typeface="Arial"/>
                <a:cs typeface="Arial"/>
              </a:rPr>
              <a:t>weeks </a:t>
            </a:r>
            <a:r>
              <a:rPr sz="2800" b="1" spc="-55" dirty="0">
                <a:solidFill>
                  <a:srgbClr val="FFFF00"/>
                </a:solidFill>
                <a:latin typeface="Arial"/>
                <a:cs typeface="Arial"/>
              </a:rPr>
              <a:t>after</a:t>
            </a:r>
            <a:r>
              <a:rPr sz="2800" b="1" spc="-5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105" dirty="0">
                <a:solidFill>
                  <a:srgbClr val="FFFF00"/>
                </a:solidFill>
                <a:latin typeface="Arial"/>
                <a:cs typeface="Arial"/>
              </a:rPr>
              <a:t>TT-1</a:t>
            </a:r>
            <a:endParaRPr sz="28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95"/>
              </a:spcBef>
            </a:pPr>
            <a:r>
              <a:rPr sz="2800" b="1" spc="-15" dirty="0">
                <a:solidFill>
                  <a:srgbClr val="FFFF00"/>
                </a:solidFill>
                <a:latin typeface="Arial"/>
                <a:cs typeface="Arial"/>
              </a:rPr>
              <a:t>If </a:t>
            </a:r>
            <a:r>
              <a:rPr sz="2800" b="1" spc="-160" dirty="0">
                <a:solidFill>
                  <a:srgbClr val="FFFF00"/>
                </a:solidFill>
                <a:latin typeface="Arial"/>
                <a:cs typeface="Arial"/>
              </a:rPr>
              <a:t>received </a:t>
            </a:r>
            <a:r>
              <a:rPr sz="2800" b="1" spc="-165" dirty="0">
                <a:solidFill>
                  <a:srgbClr val="FFFF00"/>
                </a:solidFill>
                <a:latin typeface="Arial"/>
                <a:cs typeface="Arial"/>
              </a:rPr>
              <a:t>2 </a:t>
            </a:r>
            <a:r>
              <a:rPr sz="2800" b="1" spc="-120" dirty="0">
                <a:solidFill>
                  <a:srgbClr val="FFFF00"/>
                </a:solidFill>
                <a:latin typeface="Arial"/>
                <a:cs typeface="Arial"/>
              </a:rPr>
              <a:t>TT</a:t>
            </a:r>
            <a:r>
              <a:rPr sz="2800" b="1" spc="-59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240" dirty="0">
                <a:solidFill>
                  <a:srgbClr val="FFFF00"/>
                </a:solidFill>
                <a:latin typeface="Arial"/>
                <a:cs typeface="Arial"/>
              </a:rPr>
              <a:t>doses </a:t>
            </a:r>
            <a:r>
              <a:rPr sz="2800" b="1" spc="-125" dirty="0">
                <a:solidFill>
                  <a:srgbClr val="FFFF00"/>
                </a:solidFill>
                <a:latin typeface="Arial"/>
                <a:cs typeface="Arial"/>
              </a:rPr>
              <a:t>in  </a:t>
            </a:r>
            <a:r>
              <a:rPr sz="2800" b="1" spc="-12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2800" b="1" spc="-170" dirty="0">
                <a:solidFill>
                  <a:srgbClr val="FFFF00"/>
                </a:solidFill>
                <a:latin typeface="Arial"/>
                <a:cs typeface="Arial"/>
              </a:rPr>
              <a:t>pregnancy </a:t>
            </a:r>
            <a:r>
              <a:rPr sz="2800" b="1" spc="-75" dirty="0">
                <a:solidFill>
                  <a:srgbClr val="FFFF00"/>
                </a:solidFill>
                <a:latin typeface="Arial"/>
                <a:cs typeface="Arial"/>
              </a:rPr>
              <a:t>within </a:t>
            </a:r>
            <a:r>
              <a:rPr sz="2800" b="1" spc="-55" dirty="0">
                <a:solidFill>
                  <a:srgbClr val="FFFF00"/>
                </a:solidFill>
                <a:latin typeface="Arial"/>
                <a:cs typeface="Arial"/>
              </a:rPr>
              <a:t>the  </a:t>
            </a:r>
            <a:r>
              <a:rPr sz="2800" b="1" spc="-114" dirty="0">
                <a:solidFill>
                  <a:srgbClr val="FFFF00"/>
                </a:solidFill>
                <a:latin typeface="Arial"/>
                <a:cs typeface="Arial"/>
              </a:rPr>
              <a:t>last</a:t>
            </a:r>
            <a:r>
              <a:rPr sz="2800" b="1" spc="-2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175" dirty="0">
                <a:solidFill>
                  <a:srgbClr val="FFFF00"/>
                </a:solidFill>
                <a:latin typeface="Arial"/>
                <a:cs typeface="Arial"/>
              </a:rPr>
              <a:t>years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32258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370" dirty="0">
                <a:solidFill>
                  <a:srgbClr val="FFFF00"/>
                </a:solidFill>
                <a:latin typeface="Arial"/>
                <a:cs typeface="Arial"/>
              </a:rPr>
              <a:t>IMMUNISATION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40424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  <a:tab pos="2882265" algn="l"/>
                <a:tab pos="3513454" algn="l"/>
              </a:tabLst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Immuni</a:t>
            </a:r>
            <a:r>
              <a:rPr sz="3000" spc="-55" dirty="0">
                <a:solidFill>
                  <a:srgbClr val="FFFFFF"/>
                </a:solidFill>
                <a:latin typeface="Carlito"/>
                <a:cs typeface="Carlito"/>
              </a:rPr>
              <a:t>z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tion	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s	t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h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endParaRPr sz="30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5157" y="2249804"/>
            <a:ext cx="21863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3575" algn="l"/>
              </a:tabLst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of	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artificially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88310" y="2707385"/>
            <a:ext cx="21145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66570" algn="l"/>
              </a:tabLst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immun</a:t>
            </a:r>
            <a:r>
              <a:rPr sz="3000" spc="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ty	or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4874" y="2249804"/>
            <a:ext cx="147637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process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inducing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3000" spc="-6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vi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endParaRPr sz="30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61130" y="3164585"/>
            <a:ext cx="164401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protection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04874" y="3621785"/>
            <a:ext cx="21037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from</a:t>
            </a:r>
            <a:r>
              <a:rPr sz="30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disease.</a:t>
            </a:r>
            <a:endParaRPr sz="3000" dirty="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65209" y="6571642"/>
            <a:ext cx="1562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40" dirty="0">
                <a:solidFill>
                  <a:srgbClr val="D5EBFF"/>
                </a:solidFill>
                <a:latin typeface="Arial"/>
                <a:cs typeface="Arial"/>
              </a:rPr>
              <a:t>3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6256"/>
            <a:ext cx="1896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5635" algn="l"/>
              </a:tabLst>
            </a:pPr>
            <a:r>
              <a:rPr sz="2400" spc="-70" dirty="0">
                <a:solidFill>
                  <a:srgbClr val="FFFF00"/>
                </a:solidFill>
                <a:latin typeface="Arial"/>
                <a:cs typeface="Arial"/>
              </a:rPr>
              <a:t>IA</a:t>
            </a:r>
            <a:r>
              <a:rPr sz="2400" spc="3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2400" spc="-465" dirty="0">
                <a:solidFill>
                  <a:srgbClr val="FFFF00"/>
                </a:solidFill>
                <a:latin typeface="Arial"/>
                <a:cs typeface="Arial"/>
              </a:rPr>
              <a:t>SCHEDU</a:t>
            </a:r>
            <a:r>
              <a:rPr sz="2400" spc="-245" dirty="0">
                <a:solidFill>
                  <a:srgbClr val="FFFF00"/>
                </a:solidFill>
                <a:latin typeface="Arial"/>
                <a:cs typeface="Arial"/>
              </a:rPr>
              <a:t>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140" y="393903"/>
            <a:ext cx="18288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00"/>
                </a:solidFill>
                <a:latin typeface="Carlito"/>
                <a:cs typeface="Carlito"/>
              </a:rPr>
              <a:t>Birth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- 15</a:t>
            </a:r>
            <a:r>
              <a:rPr sz="2400" b="1" spc="-8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400" b="1" spc="-20" dirty="0">
                <a:solidFill>
                  <a:srgbClr val="FFFF00"/>
                </a:solidFill>
                <a:latin typeface="Carlito"/>
                <a:cs typeface="Carlito"/>
              </a:rPr>
              <a:t>days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50" dirty="0"/>
              <a:t>30</a:t>
            </a:fld>
            <a:endParaRPr spc="-50" dirty="0"/>
          </a:p>
        </p:txBody>
      </p:sp>
      <p:sp>
        <p:nvSpPr>
          <p:cNvPr id="7" name="object 7"/>
          <p:cNvSpPr txBox="1"/>
          <p:nvPr/>
        </p:nvSpPr>
        <p:spPr>
          <a:xfrm>
            <a:off x="3403219" y="393903"/>
            <a:ext cx="39109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00"/>
                </a:solidFill>
                <a:latin typeface="Carlito"/>
                <a:cs typeface="Carlito"/>
              </a:rPr>
              <a:t>BCG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+ </a:t>
            </a: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OPV </a:t>
            </a:r>
            <a:r>
              <a:rPr sz="2400" b="1" spc="-15" dirty="0">
                <a:solidFill>
                  <a:srgbClr val="FFFF00"/>
                </a:solidFill>
                <a:latin typeface="Carlito"/>
                <a:cs typeface="Carlito"/>
              </a:rPr>
              <a:t>(zero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dose)</a:t>
            </a:r>
            <a:r>
              <a:rPr sz="2400" b="1" spc="-6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rlito"/>
                <a:cs typeface="Carlito"/>
              </a:rPr>
              <a:t>+HepB1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140" y="1217421"/>
            <a:ext cx="2296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6 </a:t>
            </a: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weeks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- 8</a:t>
            </a:r>
            <a:r>
              <a:rPr sz="2400" b="1" spc="-10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weeks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2140" y="2040763"/>
            <a:ext cx="25355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10 </a:t>
            </a: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weeks-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12</a:t>
            </a:r>
            <a:r>
              <a:rPr sz="2400" b="1" spc="-7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FFFF00"/>
                </a:solidFill>
                <a:latin typeface="Carlito"/>
                <a:cs typeface="Carlito"/>
              </a:rPr>
              <a:t>weeks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2140" y="2863722"/>
            <a:ext cx="2604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00"/>
                </a:solidFill>
                <a:latin typeface="Carlito"/>
                <a:cs typeface="Carlito"/>
              </a:rPr>
              <a:t>14 </a:t>
            </a: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weeks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- </a:t>
            </a:r>
            <a:r>
              <a:rPr sz="2400" b="1" spc="-5" dirty="0">
                <a:solidFill>
                  <a:srgbClr val="FFFF00"/>
                </a:solidFill>
                <a:latin typeface="Carlito"/>
                <a:cs typeface="Carlito"/>
              </a:rPr>
              <a:t>16</a:t>
            </a:r>
            <a:r>
              <a:rPr sz="2400" b="1" spc="-8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weeks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2140" y="3595496"/>
            <a:ext cx="2491740" cy="130556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6</a:t>
            </a:r>
            <a:r>
              <a:rPr sz="2400" b="1" spc="-1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months</a:t>
            </a:r>
            <a:endParaRPr sz="24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720"/>
              </a:spcBef>
            </a:pPr>
            <a:r>
              <a:rPr sz="2400" b="1" spc="-5" dirty="0">
                <a:solidFill>
                  <a:srgbClr val="FFFF00"/>
                </a:solidFill>
                <a:latin typeface="Carlito"/>
                <a:cs typeface="Carlito"/>
              </a:rPr>
              <a:t>9months</a:t>
            </a:r>
            <a:r>
              <a:rPr sz="2400" b="1" spc="-7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(complete  </a:t>
            </a:r>
            <a:r>
              <a:rPr sz="2400" b="1" spc="-5" dirty="0">
                <a:solidFill>
                  <a:srgbClr val="FFFF00"/>
                </a:solidFill>
                <a:latin typeface="Carlito"/>
                <a:cs typeface="Carlito"/>
              </a:rPr>
              <a:t>d)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03219" y="1217421"/>
            <a:ext cx="541845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OPV1 +IPV1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+ </a:t>
            </a: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DPT1+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HepB2 + </a:t>
            </a:r>
            <a:r>
              <a:rPr sz="2400" b="1" spc="-5" dirty="0">
                <a:solidFill>
                  <a:srgbClr val="FFFF00"/>
                </a:solidFill>
                <a:latin typeface="Carlito"/>
                <a:cs typeface="Carlito"/>
              </a:rPr>
              <a:t>Hib1</a:t>
            </a:r>
            <a:r>
              <a:rPr sz="2400" b="1" spc="-2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+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FFFF00"/>
                </a:solidFill>
                <a:latin typeface="Carlito"/>
                <a:cs typeface="Carlito"/>
              </a:rPr>
              <a:t>Rotavirus1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+</a:t>
            </a:r>
            <a:r>
              <a:rPr sz="2400" b="1" spc="-2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arlito"/>
                <a:cs typeface="Carlito"/>
              </a:rPr>
              <a:t>PCV1</a:t>
            </a:r>
            <a:endParaRPr sz="2400">
              <a:latin typeface="Carlito"/>
              <a:cs typeface="Carlito"/>
            </a:endParaRPr>
          </a:p>
          <a:p>
            <a:pPr marL="12700" marR="226060">
              <a:lnSpc>
                <a:spcPct val="100000"/>
              </a:lnSpc>
              <a:spcBef>
                <a:spcPts val="720"/>
              </a:spcBef>
            </a:pP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OPV2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+ </a:t>
            </a: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IPV2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+ </a:t>
            </a: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DPT2+ </a:t>
            </a:r>
            <a:r>
              <a:rPr sz="2400" b="1" spc="-5" dirty="0">
                <a:solidFill>
                  <a:srgbClr val="FFFF00"/>
                </a:solidFill>
                <a:latin typeface="Carlito"/>
                <a:cs typeface="Carlito"/>
              </a:rPr>
              <a:t>Hib2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+ </a:t>
            </a:r>
            <a:r>
              <a:rPr sz="2400" b="1" spc="-15" dirty="0">
                <a:solidFill>
                  <a:srgbClr val="FFFF00"/>
                </a:solidFill>
                <a:latin typeface="Carlito"/>
                <a:cs typeface="Carlito"/>
              </a:rPr>
              <a:t>Rotavirus2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+  </a:t>
            </a:r>
            <a:r>
              <a:rPr sz="2400" b="1" spc="-5" dirty="0">
                <a:solidFill>
                  <a:srgbClr val="FFFF00"/>
                </a:solidFill>
                <a:latin typeface="Carlito"/>
                <a:cs typeface="Carlito"/>
              </a:rPr>
              <a:t>PCV2</a:t>
            </a:r>
            <a:endParaRPr sz="24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720"/>
              </a:spcBef>
            </a:pP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OPV3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+ </a:t>
            </a: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IPV3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+ </a:t>
            </a: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DPT3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+ </a:t>
            </a:r>
            <a:r>
              <a:rPr sz="2400" b="1" spc="-5" dirty="0">
                <a:solidFill>
                  <a:srgbClr val="FFFF00"/>
                </a:solidFill>
                <a:latin typeface="Carlito"/>
                <a:cs typeface="Carlito"/>
              </a:rPr>
              <a:t>Hib3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+ </a:t>
            </a:r>
            <a:r>
              <a:rPr sz="2400" b="1" spc="-15" dirty="0">
                <a:solidFill>
                  <a:srgbClr val="FFFF00"/>
                </a:solidFill>
                <a:latin typeface="Carlito"/>
                <a:cs typeface="Carlito"/>
              </a:rPr>
              <a:t>Rotavirus3# </a:t>
            </a: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+  </a:t>
            </a:r>
            <a:r>
              <a:rPr sz="2400" b="1" spc="-5" dirty="0">
                <a:solidFill>
                  <a:srgbClr val="FFFF00"/>
                </a:solidFill>
                <a:latin typeface="Carlito"/>
                <a:cs typeface="Carlito"/>
              </a:rPr>
              <a:t>PCV3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400" b="1" dirty="0">
                <a:solidFill>
                  <a:srgbClr val="FFFF00"/>
                </a:solidFill>
                <a:latin typeface="Carlito"/>
                <a:cs typeface="Carlito"/>
              </a:rPr>
              <a:t>HepB3 +</a:t>
            </a:r>
            <a:r>
              <a:rPr sz="2400" b="1" spc="-2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FFFF00"/>
                </a:solidFill>
                <a:latin typeface="Carlito"/>
                <a:cs typeface="Carlito"/>
              </a:rPr>
              <a:t>OPV1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b="1" spc="-145" dirty="0">
                <a:solidFill>
                  <a:srgbClr val="FFFF00"/>
                </a:solidFill>
                <a:latin typeface="Arial"/>
                <a:cs typeface="Arial"/>
              </a:rPr>
              <a:t>Measles+OPV2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402336"/>
            <a:ext cx="8867140" cy="885825"/>
            <a:chOff x="0" y="402336"/>
            <a:chExt cx="8867140" cy="885825"/>
          </a:xfrm>
        </p:grpSpPr>
        <p:sp>
          <p:nvSpPr>
            <p:cNvPr id="4" name="object 4"/>
            <p:cNvSpPr/>
            <p:nvPr/>
          </p:nvSpPr>
          <p:spPr>
            <a:xfrm>
              <a:off x="0" y="402336"/>
              <a:ext cx="8867140" cy="885825"/>
            </a:xfrm>
            <a:custGeom>
              <a:avLst/>
              <a:gdLst/>
              <a:ahLst/>
              <a:cxnLst/>
              <a:rect l="l" t="t" r="r" b="b"/>
              <a:pathLst>
                <a:path w="8867140" h="885825">
                  <a:moveTo>
                    <a:pt x="8866632" y="0"/>
                  </a:moveTo>
                  <a:lnTo>
                    <a:pt x="0" y="0"/>
                  </a:lnTo>
                  <a:lnTo>
                    <a:pt x="0" y="885444"/>
                  </a:lnTo>
                  <a:lnTo>
                    <a:pt x="8866632" y="885444"/>
                  </a:lnTo>
                  <a:lnTo>
                    <a:pt x="8866632" y="0"/>
                  </a:lnTo>
                  <a:close/>
                </a:path>
              </a:pathLst>
            </a:custGeom>
            <a:solidFill>
              <a:srgbClr val="576985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81227"/>
              <a:ext cx="315595" cy="365760"/>
            </a:xfrm>
            <a:custGeom>
              <a:avLst/>
              <a:gdLst/>
              <a:ahLst/>
              <a:cxnLst/>
              <a:rect l="l" t="t" r="r" b="b"/>
              <a:pathLst>
                <a:path w="315595" h="365759">
                  <a:moveTo>
                    <a:pt x="9144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9144" y="365760"/>
                  </a:lnTo>
                  <a:lnTo>
                    <a:pt x="9144" y="0"/>
                  </a:lnTo>
                  <a:close/>
                </a:path>
                <a:path w="315595" h="365759">
                  <a:moveTo>
                    <a:pt x="38100" y="0"/>
                  </a:moveTo>
                  <a:lnTo>
                    <a:pt x="28956" y="0"/>
                  </a:lnTo>
                  <a:lnTo>
                    <a:pt x="28956" y="365760"/>
                  </a:lnTo>
                  <a:lnTo>
                    <a:pt x="38100" y="365760"/>
                  </a:lnTo>
                  <a:lnTo>
                    <a:pt x="38100" y="0"/>
                  </a:lnTo>
                  <a:close/>
                </a:path>
                <a:path w="315595" h="365759">
                  <a:moveTo>
                    <a:pt x="74676" y="0"/>
                  </a:moveTo>
                  <a:lnTo>
                    <a:pt x="47231" y="0"/>
                  </a:lnTo>
                  <a:lnTo>
                    <a:pt x="47231" y="365760"/>
                  </a:lnTo>
                  <a:lnTo>
                    <a:pt x="74676" y="365760"/>
                  </a:lnTo>
                  <a:lnTo>
                    <a:pt x="74676" y="0"/>
                  </a:lnTo>
                  <a:close/>
                </a:path>
                <a:path w="315595" h="365759">
                  <a:moveTo>
                    <a:pt x="134112" y="0"/>
                  </a:moveTo>
                  <a:lnTo>
                    <a:pt x="88392" y="0"/>
                  </a:lnTo>
                  <a:lnTo>
                    <a:pt x="88392" y="365760"/>
                  </a:lnTo>
                  <a:lnTo>
                    <a:pt x="134112" y="365760"/>
                  </a:lnTo>
                  <a:lnTo>
                    <a:pt x="134112" y="0"/>
                  </a:lnTo>
                  <a:close/>
                </a:path>
                <a:path w="315595" h="365759">
                  <a:moveTo>
                    <a:pt x="176784" y="0"/>
                  </a:moveTo>
                  <a:lnTo>
                    <a:pt x="149352" y="0"/>
                  </a:lnTo>
                  <a:lnTo>
                    <a:pt x="149352" y="365760"/>
                  </a:lnTo>
                  <a:lnTo>
                    <a:pt x="176784" y="365760"/>
                  </a:lnTo>
                  <a:lnTo>
                    <a:pt x="176784" y="0"/>
                  </a:lnTo>
                  <a:close/>
                </a:path>
                <a:path w="315595" h="365759">
                  <a:moveTo>
                    <a:pt x="216408" y="0"/>
                  </a:moveTo>
                  <a:lnTo>
                    <a:pt x="188976" y="0"/>
                  </a:lnTo>
                  <a:lnTo>
                    <a:pt x="188976" y="365760"/>
                  </a:lnTo>
                  <a:lnTo>
                    <a:pt x="216408" y="365760"/>
                  </a:lnTo>
                  <a:lnTo>
                    <a:pt x="216408" y="0"/>
                  </a:lnTo>
                  <a:close/>
                </a:path>
                <a:path w="315595" h="365759">
                  <a:moveTo>
                    <a:pt x="236207" y="0"/>
                  </a:moveTo>
                  <a:lnTo>
                    <a:pt x="227076" y="0"/>
                  </a:lnTo>
                  <a:lnTo>
                    <a:pt x="227076" y="365760"/>
                  </a:lnTo>
                  <a:lnTo>
                    <a:pt x="236207" y="365760"/>
                  </a:lnTo>
                  <a:lnTo>
                    <a:pt x="236207" y="0"/>
                  </a:lnTo>
                  <a:close/>
                </a:path>
                <a:path w="315595" h="365759">
                  <a:moveTo>
                    <a:pt x="263639" y="0"/>
                  </a:moveTo>
                  <a:lnTo>
                    <a:pt x="254508" y="0"/>
                  </a:lnTo>
                  <a:lnTo>
                    <a:pt x="254508" y="365760"/>
                  </a:lnTo>
                  <a:lnTo>
                    <a:pt x="263639" y="365760"/>
                  </a:lnTo>
                  <a:lnTo>
                    <a:pt x="263639" y="0"/>
                  </a:lnTo>
                  <a:close/>
                </a:path>
                <a:path w="315595" h="365759">
                  <a:moveTo>
                    <a:pt x="315468" y="0"/>
                  </a:moveTo>
                  <a:lnTo>
                    <a:pt x="278892" y="0"/>
                  </a:lnTo>
                  <a:lnTo>
                    <a:pt x="278892" y="365760"/>
                  </a:lnTo>
                  <a:lnTo>
                    <a:pt x="315468" y="365760"/>
                  </a:lnTo>
                  <a:lnTo>
                    <a:pt x="315468" y="0"/>
                  </a:lnTo>
                  <a:close/>
                </a:path>
              </a:pathLst>
            </a:custGeom>
            <a:solidFill>
              <a:srgbClr val="4E5B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83793" y="516381"/>
            <a:ext cx="32264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79500" algn="l"/>
              </a:tabLst>
            </a:pPr>
            <a:r>
              <a:rPr sz="4000" b="0" spc="-20" dirty="0">
                <a:solidFill>
                  <a:srgbClr val="FFFF00"/>
                </a:solidFill>
                <a:latin typeface="Arial"/>
                <a:cs typeface="Arial"/>
              </a:rPr>
              <a:t>IAP	</a:t>
            </a:r>
            <a:r>
              <a:rPr sz="4000" b="0" spc="-630" dirty="0">
                <a:solidFill>
                  <a:srgbClr val="FFFF00"/>
                </a:solidFill>
                <a:latin typeface="Arial"/>
                <a:cs typeface="Arial"/>
              </a:rPr>
              <a:t>SCHEDULE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50" dirty="0"/>
              <a:t>31</a:t>
            </a:fld>
            <a:endParaRPr spc="-50" dirty="0"/>
          </a:p>
        </p:txBody>
      </p:sp>
      <p:sp>
        <p:nvSpPr>
          <p:cNvPr id="7" name="object 7"/>
          <p:cNvSpPr txBox="1"/>
          <p:nvPr/>
        </p:nvSpPr>
        <p:spPr>
          <a:xfrm>
            <a:off x="604519" y="2389123"/>
            <a:ext cx="1423035" cy="13849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400" b="1" spc="-145" dirty="0">
                <a:solidFill>
                  <a:srgbClr val="FFFF00"/>
                </a:solidFill>
                <a:latin typeface="Arial"/>
                <a:cs typeface="Arial"/>
              </a:rPr>
              <a:t>12</a:t>
            </a:r>
            <a:r>
              <a:rPr sz="2400" b="1" spc="-2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120" dirty="0">
                <a:solidFill>
                  <a:srgbClr val="FFFF00"/>
                </a:solidFill>
                <a:latin typeface="Arial"/>
                <a:cs typeface="Arial"/>
              </a:rPr>
              <a:t>months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400" b="1" spc="-155" dirty="0">
                <a:solidFill>
                  <a:srgbClr val="FFFF00"/>
                </a:solidFill>
                <a:latin typeface="Arial"/>
                <a:cs typeface="Arial"/>
              </a:rPr>
              <a:t>15</a:t>
            </a:r>
            <a:r>
              <a:rPr sz="2400" b="1" spc="-2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120" dirty="0">
                <a:solidFill>
                  <a:srgbClr val="FFFF00"/>
                </a:solidFill>
                <a:latin typeface="Arial"/>
                <a:cs typeface="Arial"/>
              </a:rPr>
              <a:t>months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75" dirty="0">
                <a:solidFill>
                  <a:srgbClr val="FFFF00"/>
                </a:solidFill>
                <a:latin typeface="Arial"/>
                <a:cs typeface="Arial"/>
              </a:rPr>
              <a:t>18</a:t>
            </a:r>
            <a:r>
              <a:rPr sz="2400" b="1" spc="-2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120" dirty="0">
                <a:solidFill>
                  <a:srgbClr val="FFFF00"/>
                </a:solidFill>
                <a:latin typeface="Arial"/>
                <a:cs typeface="Arial"/>
              </a:rPr>
              <a:t>months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4519" y="4210557"/>
            <a:ext cx="948690" cy="9277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400" b="1" spc="-140" dirty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sz="2400" b="1" spc="-254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145" dirty="0">
                <a:solidFill>
                  <a:srgbClr val="FFFF00"/>
                </a:solidFill>
                <a:latin typeface="Arial"/>
                <a:cs typeface="Arial"/>
              </a:rPr>
              <a:t>years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165" dirty="0">
                <a:solidFill>
                  <a:srgbClr val="FFFF00"/>
                </a:solidFill>
                <a:latin typeface="Arial"/>
                <a:cs typeface="Arial"/>
              </a:rPr>
              <a:t>5</a:t>
            </a:r>
            <a:r>
              <a:rPr sz="2400" b="1" spc="-2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145" dirty="0">
                <a:solidFill>
                  <a:srgbClr val="FFFF00"/>
                </a:solidFill>
                <a:latin typeface="Arial"/>
                <a:cs typeface="Arial"/>
              </a:rPr>
              <a:t>years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4519" y="5657189"/>
            <a:ext cx="16363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25" dirty="0">
                <a:solidFill>
                  <a:srgbClr val="FFFF00"/>
                </a:solidFill>
                <a:latin typeface="Arial"/>
                <a:cs typeface="Arial"/>
              </a:rPr>
              <a:t>10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- </a:t>
            </a:r>
            <a:r>
              <a:rPr sz="2400" b="1" spc="-145" dirty="0">
                <a:solidFill>
                  <a:srgbClr val="FFFF00"/>
                </a:solidFill>
                <a:latin typeface="Arial"/>
                <a:cs typeface="Arial"/>
              </a:rPr>
              <a:t>12</a:t>
            </a:r>
            <a:r>
              <a:rPr sz="2400" b="1" spc="-4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145" dirty="0">
                <a:solidFill>
                  <a:srgbClr val="FFFF00"/>
                </a:solidFill>
                <a:latin typeface="Arial"/>
                <a:cs typeface="Arial"/>
              </a:rPr>
              <a:t>years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93107" y="2392310"/>
            <a:ext cx="3773804" cy="3792854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2200" b="1" spc="-75" dirty="0">
                <a:solidFill>
                  <a:srgbClr val="FFFF00"/>
                </a:solidFill>
                <a:latin typeface="Arial"/>
                <a:cs typeface="Arial"/>
              </a:rPr>
              <a:t>Hepatitis</a:t>
            </a:r>
            <a:r>
              <a:rPr sz="2200" b="1" spc="-1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145" dirty="0">
                <a:solidFill>
                  <a:srgbClr val="FFFF00"/>
                </a:solidFill>
                <a:latin typeface="Arial"/>
                <a:cs typeface="Arial"/>
              </a:rPr>
              <a:t>A1</a:t>
            </a:r>
            <a:endParaRPr sz="2200">
              <a:latin typeface="Arial"/>
              <a:cs typeface="Arial"/>
            </a:endParaRPr>
          </a:p>
          <a:p>
            <a:pPr marL="12700" marR="923925">
              <a:lnSpc>
                <a:spcPct val="80000"/>
              </a:lnSpc>
              <a:spcBef>
                <a:spcPts val="700"/>
              </a:spcBef>
            </a:pPr>
            <a:r>
              <a:rPr sz="2200" b="1" spc="-100" dirty="0">
                <a:solidFill>
                  <a:srgbClr val="FFFF00"/>
                </a:solidFill>
                <a:latin typeface="Arial"/>
                <a:cs typeface="Arial"/>
              </a:rPr>
              <a:t>MMR1 </a:t>
            </a:r>
            <a:r>
              <a:rPr sz="2200" b="1" spc="-130" dirty="0">
                <a:solidFill>
                  <a:srgbClr val="FFFF00"/>
                </a:solidFill>
                <a:latin typeface="Arial"/>
                <a:cs typeface="Arial"/>
              </a:rPr>
              <a:t>+</a:t>
            </a:r>
            <a:r>
              <a:rPr sz="2200" b="1" spc="-509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100" dirty="0">
                <a:solidFill>
                  <a:srgbClr val="FFFF00"/>
                </a:solidFill>
                <a:latin typeface="Arial"/>
                <a:cs typeface="Arial"/>
              </a:rPr>
              <a:t>Varicella </a:t>
            </a:r>
            <a:r>
              <a:rPr sz="2200" b="1" spc="-130" dirty="0">
                <a:solidFill>
                  <a:srgbClr val="FFFF00"/>
                </a:solidFill>
                <a:latin typeface="Arial"/>
                <a:cs typeface="Arial"/>
              </a:rPr>
              <a:t>+ </a:t>
            </a:r>
            <a:r>
              <a:rPr sz="2200" b="1" spc="-175" dirty="0">
                <a:solidFill>
                  <a:srgbClr val="FFFF00"/>
                </a:solidFill>
                <a:latin typeface="Arial"/>
                <a:cs typeface="Arial"/>
              </a:rPr>
              <a:t>PCV  </a:t>
            </a:r>
            <a:r>
              <a:rPr sz="2200" b="1" spc="-114" dirty="0">
                <a:solidFill>
                  <a:srgbClr val="FFFF00"/>
                </a:solidFill>
                <a:latin typeface="Arial"/>
                <a:cs typeface="Arial"/>
              </a:rPr>
              <a:t>booster</a:t>
            </a:r>
            <a:endParaRPr sz="220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705"/>
              </a:spcBef>
            </a:pPr>
            <a:r>
              <a:rPr sz="2200" b="1" spc="-100" dirty="0">
                <a:solidFill>
                  <a:srgbClr val="FFFF00"/>
                </a:solidFill>
                <a:latin typeface="Arial"/>
                <a:cs typeface="Arial"/>
              </a:rPr>
              <a:t>OPV4 </a:t>
            </a:r>
            <a:r>
              <a:rPr sz="2200" b="1" spc="-130" dirty="0">
                <a:solidFill>
                  <a:srgbClr val="FFFF00"/>
                </a:solidFill>
                <a:latin typeface="Arial"/>
                <a:cs typeface="Arial"/>
              </a:rPr>
              <a:t>+ </a:t>
            </a:r>
            <a:r>
              <a:rPr sz="2200" b="1" spc="-75" dirty="0">
                <a:solidFill>
                  <a:srgbClr val="FFFF00"/>
                </a:solidFill>
                <a:latin typeface="Arial"/>
                <a:cs typeface="Arial"/>
              </a:rPr>
              <a:t>IPV </a:t>
            </a:r>
            <a:r>
              <a:rPr sz="2200" b="1" spc="-114" dirty="0">
                <a:solidFill>
                  <a:srgbClr val="FFFF00"/>
                </a:solidFill>
                <a:latin typeface="Arial"/>
                <a:cs typeface="Arial"/>
              </a:rPr>
              <a:t>booster1 </a:t>
            </a:r>
            <a:r>
              <a:rPr sz="2200" b="1" spc="-130" dirty="0">
                <a:solidFill>
                  <a:srgbClr val="FFFF00"/>
                </a:solidFill>
                <a:latin typeface="Arial"/>
                <a:cs typeface="Arial"/>
              </a:rPr>
              <a:t>+  </a:t>
            </a:r>
            <a:r>
              <a:rPr sz="2200" b="1" spc="-80" dirty="0">
                <a:solidFill>
                  <a:srgbClr val="FFFF00"/>
                </a:solidFill>
                <a:latin typeface="Arial"/>
                <a:cs typeface="Arial"/>
              </a:rPr>
              <a:t>DPT*booster1 </a:t>
            </a:r>
            <a:r>
              <a:rPr sz="2200" b="1" spc="-130" dirty="0">
                <a:solidFill>
                  <a:srgbClr val="FFFF00"/>
                </a:solidFill>
                <a:latin typeface="Arial"/>
                <a:cs typeface="Arial"/>
              </a:rPr>
              <a:t>+ </a:t>
            </a:r>
            <a:r>
              <a:rPr sz="2200" b="1" spc="-85" dirty="0">
                <a:solidFill>
                  <a:srgbClr val="FFFF00"/>
                </a:solidFill>
                <a:latin typeface="Arial"/>
                <a:cs typeface="Arial"/>
              </a:rPr>
              <a:t>Hib </a:t>
            </a:r>
            <a:r>
              <a:rPr sz="2200" b="1" spc="-114" dirty="0">
                <a:solidFill>
                  <a:srgbClr val="FFFF00"/>
                </a:solidFill>
                <a:latin typeface="Arial"/>
                <a:cs typeface="Arial"/>
              </a:rPr>
              <a:t>booster1</a:t>
            </a:r>
            <a:r>
              <a:rPr sz="2200" b="1" spc="-3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130" dirty="0">
                <a:solidFill>
                  <a:srgbClr val="FFFF00"/>
                </a:solidFill>
                <a:latin typeface="Arial"/>
                <a:cs typeface="Arial"/>
              </a:rPr>
              <a:t>+  </a:t>
            </a:r>
            <a:r>
              <a:rPr sz="2200" b="1" spc="-75" dirty="0">
                <a:solidFill>
                  <a:srgbClr val="FFFF00"/>
                </a:solidFill>
                <a:latin typeface="Arial"/>
                <a:cs typeface="Arial"/>
              </a:rPr>
              <a:t>Hepatitis</a:t>
            </a:r>
            <a:r>
              <a:rPr sz="2200" b="1" spc="-204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145" dirty="0">
                <a:solidFill>
                  <a:srgbClr val="FFFF00"/>
                </a:solidFill>
                <a:latin typeface="Arial"/>
                <a:cs typeface="Arial"/>
              </a:rPr>
              <a:t>A2</a:t>
            </a:r>
            <a:endParaRPr sz="2200">
              <a:latin typeface="Arial"/>
              <a:cs typeface="Arial"/>
            </a:endParaRPr>
          </a:p>
          <a:p>
            <a:pPr marL="12700" marR="439420">
              <a:lnSpc>
                <a:spcPct val="80000"/>
              </a:lnSpc>
              <a:spcBef>
                <a:spcPts val="700"/>
              </a:spcBef>
            </a:pPr>
            <a:r>
              <a:rPr sz="2200" b="1" spc="-135" dirty="0">
                <a:solidFill>
                  <a:srgbClr val="FFFF00"/>
                </a:solidFill>
                <a:latin typeface="Arial"/>
                <a:cs typeface="Arial"/>
              </a:rPr>
              <a:t>Typhoid1 </a:t>
            </a:r>
            <a:r>
              <a:rPr sz="2200" b="1" spc="-105" dirty="0">
                <a:solidFill>
                  <a:srgbClr val="FFFF00"/>
                </a:solidFill>
                <a:latin typeface="Arial"/>
                <a:cs typeface="Arial"/>
              </a:rPr>
              <a:t>(give </a:t>
            </a:r>
            <a:r>
              <a:rPr sz="2200" b="1" spc="-70" dirty="0">
                <a:solidFill>
                  <a:srgbClr val="FFFF00"/>
                </a:solidFill>
                <a:latin typeface="Arial"/>
                <a:cs typeface="Arial"/>
              </a:rPr>
              <a:t>repeat</a:t>
            </a:r>
            <a:r>
              <a:rPr sz="2200" b="1" spc="-2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150" dirty="0">
                <a:solidFill>
                  <a:srgbClr val="FFFF00"/>
                </a:solidFill>
                <a:latin typeface="Arial"/>
                <a:cs typeface="Arial"/>
              </a:rPr>
              <a:t>shots  </a:t>
            </a:r>
            <a:r>
              <a:rPr sz="2200" b="1" spc="-114" dirty="0">
                <a:solidFill>
                  <a:srgbClr val="FFFF00"/>
                </a:solidFill>
                <a:latin typeface="Arial"/>
                <a:cs typeface="Arial"/>
              </a:rPr>
              <a:t>every </a:t>
            </a:r>
            <a:r>
              <a:rPr sz="2200" b="1" spc="-155" dirty="0">
                <a:solidFill>
                  <a:srgbClr val="FFFF00"/>
                </a:solidFill>
                <a:latin typeface="Arial"/>
                <a:cs typeface="Arial"/>
              </a:rPr>
              <a:t>3</a:t>
            </a:r>
            <a:r>
              <a:rPr sz="2200" b="1" spc="-2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125" dirty="0">
                <a:solidFill>
                  <a:srgbClr val="FFFF00"/>
                </a:solidFill>
                <a:latin typeface="Arial"/>
                <a:cs typeface="Arial"/>
              </a:rPr>
              <a:t>years)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375"/>
              </a:lnSpc>
              <a:spcBef>
                <a:spcPts val="170"/>
              </a:spcBef>
            </a:pPr>
            <a:r>
              <a:rPr sz="2200" b="1" spc="-120" dirty="0">
                <a:solidFill>
                  <a:srgbClr val="FFFF00"/>
                </a:solidFill>
                <a:latin typeface="Arial"/>
                <a:cs typeface="Arial"/>
              </a:rPr>
              <a:t>OPV5 </a:t>
            </a:r>
            <a:r>
              <a:rPr sz="2200" b="1" spc="-130" dirty="0">
                <a:solidFill>
                  <a:srgbClr val="FFFF00"/>
                </a:solidFill>
                <a:latin typeface="Arial"/>
                <a:cs typeface="Arial"/>
              </a:rPr>
              <a:t>+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DPT*</a:t>
            </a:r>
            <a:r>
              <a:rPr sz="2200" b="1" spc="-2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120" dirty="0">
                <a:solidFill>
                  <a:srgbClr val="FFFF00"/>
                </a:solidFill>
                <a:latin typeface="Arial"/>
                <a:cs typeface="Arial"/>
              </a:rPr>
              <a:t>booster2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375"/>
              </a:lnSpc>
            </a:pPr>
            <a:r>
              <a:rPr sz="2200" b="1" spc="-110" dirty="0">
                <a:solidFill>
                  <a:srgbClr val="FFFF00"/>
                </a:solidFill>
                <a:latin typeface="Arial"/>
                <a:cs typeface="Arial"/>
              </a:rPr>
              <a:t>+MMR2^ </a:t>
            </a:r>
            <a:r>
              <a:rPr sz="2200" b="1" spc="-130" dirty="0">
                <a:solidFill>
                  <a:srgbClr val="FFFF00"/>
                </a:solidFill>
                <a:latin typeface="Arial"/>
                <a:cs typeface="Arial"/>
              </a:rPr>
              <a:t>+</a:t>
            </a:r>
            <a:r>
              <a:rPr sz="2200" b="1" spc="-3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100" dirty="0">
                <a:solidFill>
                  <a:srgbClr val="FFFF00"/>
                </a:solidFill>
                <a:latin typeface="Arial"/>
                <a:cs typeface="Arial"/>
              </a:rPr>
              <a:t>Varicella2$$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375"/>
              </a:lnSpc>
              <a:spcBef>
                <a:spcPts val="285"/>
              </a:spcBef>
            </a:pPr>
            <a:r>
              <a:rPr sz="2200" b="1" spc="-135" dirty="0">
                <a:solidFill>
                  <a:srgbClr val="FFFF00"/>
                </a:solidFill>
                <a:latin typeface="Arial"/>
                <a:cs typeface="Arial"/>
              </a:rPr>
              <a:t>Tdap/Td </a:t>
            </a:r>
            <a:r>
              <a:rPr sz="2200" b="1" spc="-120" dirty="0">
                <a:solidFill>
                  <a:srgbClr val="FFFF00"/>
                </a:solidFill>
                <a:latin typeface="Arial"/>
                <a:cs typeface="Arial"/>
              </a:rPr>
              <a:t>(Every </a:t>
            </a:r>
            <a:r>
              <a:rPr sz="2200" b="1" spc="-114" dirty="0">
                <a:solidFill>
                  <a:srgbClr val="FFFF00"/>
                </a:solidFill>
                <a:latin typeface="Arial"/>
                <a:cs typeface="Arial"/>
              </a:rPr>
              <a:t>10 </a:t>
            </a:r>
            <a:r>
              <a:rPr sz="2200" b="1" spc="-135" dirty="0">
                <a:solidFill>
                  <a:srgbClr val="FFFF00"/>
                </a:solidFill>
                <a:latin typeface="Arial"/>
                <a:cs typeface="Arial"/>
              </a:rPr>
              <a:t>years</a:t>
            </a:r>
            <a:r>
              <a:rPr sz="2200" b="1" spc="-2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65" dirty="0">
                <a:solidFill>
                  <a:srgbClr val="FFFF00"/>
                </a:solidFill>
                <a:latin typeface="Arial"/>
                <a:cs typeface="Arial"/>
              </a:rPr>
              <a:t>then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375"/>
              </a:lnSpc>
            </a:pPr>
            <a:r>
              <a:rPr sz="2200" b="1" spc="-114" dirty="0">
                <a:solidFill>
                  <a:srgbClr val="FFFF00"/>
                </a:solidFill>
                <a:latin typeface="Arial"/>
                <a:cs typeface="Arial"/>
              </a:rPr>
              <a:t>give </a:t>
            </a:r>
            <a:r>
              <a:rPr sz="2200" b="1" spc="-140" dirty="0">
                <a:solidFill>
                  <a:srgbClr val="FFFF00"/>
                </a:solidFill>
                <a:latin typeface="Arial"/>
                <a:cs typeface="Arial"/>
              </a:rPr>
              <a:t>Td)+</a:t>
            </a:r>
            <a:r>
              <a:rPr sz="2200" b="1" spc="-3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65" dirty="0">
                <a:solidFill>
                  <a:srgbClr val="FFFF00"/>
                </a:solidFill>
                <a:latin typeface="Arial"/>
                <a:cs typeface="Arial"/>
              </a:rPr>
              <a:t>HPV**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72288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46935" algn="l"/>
                <a:tab pos="5614670" algn="l"/>
                <a:tab pos="6415405" algn="l"/>
              </a:tabLst>
            </a:pPr>
            <a:r>
              <a:rPr sz="4000" b="0" spc="90" dirty="0">
                <a:solidFill>
                  <a:srgbClr val="FFFF00"/>
                </a:solidFill>
                <a:latin typeface="Arial"/>
                <a:cs typeface="Arial"/>
              </a:rPr>
              <a:t>Passiv</a:t>
            </a:r>
            <a:r>
              <a:rPr sz="4000" b="0" spc="2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4000" b="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4000" b="0" spc="130" dirty="0">
                <a:solidFill>
                  <a:srgbClr val="FFFF00"/>
                </a:solidFill>
                <a:latin typeface="Arial"/>
                <a:cs typeface="Arial"/>
              </a:rPr>
              <a:t>immunizatio</a:t>
            </a:r>
            <a:r>
              <a:rPr sz="4000" b="0" spc="26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4000" b="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4000" b="0" spc="26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4000" b="0" spc="9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4000" b="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4000" b="0" spc="-645" dirty="0">
                <a:solidFill>
                  <a:srgbClr val="FFFF00"/>
                </a:solidFill>
                <a:latin typeface="Arial"/>
                <a:cs typeface="Arial"/>
              </a:rPr>
              <a:t>VPD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50" dirty="0"/>
              <a:t>32</a:t>
            </a:fld>
            <a:endParaRPr spc="-5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0" marR="5080">
              <a:lnSpc>
                <a:spcPct val="100000"/>
              </a:lnSpc>
              <a:spcBef>
                <a:spcPts val="100"/>
              </a:spcBef>
            </a:pPr>
            <a:r>
              <a:rPr sz="3000" b="0" spc="-15" dirty="0">
                <a:solidFill>
                  <a:srgbClr val="FFFFFF"/>
                </a:solidFill>
                <a:latin typeface="Carlito"/>
                <a:cs typeface="Carlito"/>
              </a:rPr>
              <a:t>Passive </a:t>
            </a:r>
            <a:r>
              <a:rPr sz="3000" b="0" spc="-10" dirty="0">
                <a:solidFill>
                  <a:srgbClr val="FFFFFF"/>
                </a:solidFill>
                <a:latin typeface="Carlito"/>
                <a:cs typeface="Carlito"/>
              </a:rPr>
              <a:t>immunization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is a </a:t>
            </a:r>
            <a:r>
              <a:rPr sz="3000" b="0" spc="-10" dirty="0">
                <a:solidFill>
                  <a:srgbClr val="FFFFFF"/>
                </a:solidFill>
                <a:latin typeface="Carlito"/>
                <a:cs typeface="Carlito"/>
              </a:rPr>
              <a:t>short-term </a:t>
            </a:r>
            <a:r>
              <a:rPr sz="3000" b="0" spc="-20" dirty="0">
                <a:solidFill>
                  <a:srgbClr val="FFFFFF"/>
                </a:solidFill>
                <a:latin typeface="Carlito"/>
                <a:cs typeface="Carlito"/>
              </a:rPr>
              <a:t>expedient  </a:t>
            </a:r>
            <a:r>
              <a:rPr sz="3000" b="0" spc="-10" dirty="0">
                <a:solidFill>
                  <a:srgbClr val="FFFFFF"/>
                </a:solidFill>
                <a:latin typeface="Carlito"/>
                <a:cs typeface="Carlito"/>
              </a:rPr>
              <a:t>useful </a:t>
            </a:r>
            <a:r>
              <a:rPr sz="3000" b="0" spc="-5" dirty="0">
                <a:solidFill>
                  <a:srgbClr val="FFFFFF"/>
                </a:solidFill>
                <a:latin typeface="Carlito"/>
                <a:cs typeface="Carlito"/>
              </a:rPr>
              <a:t>only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when </a:t>
            </a:r>
            <a:r>
              <a:rPr sz="3000" b="0" spc="-20" dirty="0">
                <a:solidFill>
                  <a:srgbClr val="FFFFFF"/>
                </a:solidFill>
                <a:latin typeface="Carlito"/>
                <a:cs typeface="Carlito"/>
              </a:rPr>
              <a:t>exposure </a:t>
            </a:r>
            <a:r>
              <a:rPr sz="3000" b="0" spc="-15" dirty="0">
                <a:solidFill>
                  <a:srgbClr val="FFFFFF"/>
                </a:solidFill>
                <a:latin typeface="Carlito"/>
                <a:cs typeface="Carlito"/>
              </a:rPr>
              <a:t>to infection </a:t>
            </a:r>
            <a:r>
              <a:rPr sz="3000" b="0" spc="-5" dirty="0">
                <a:solidFill>
                  <a:srgbClr val="FFFFFF"/>
                </a:solidFill>
                <a:latin typeface="Carlito"/>
                <a:cs typeface="Carlito"/>
              </a:rPr>
              <a:t>has </a:t>
            </a:r>
            <a:r>
              <a:rPr sz="3000" b="0" spc="-15" dirty="0">
                <a:solidFill>
                  <a:srgbClr val="FFFFFF"/>
                </a:solidFill>
                <a:latin typeface="Carlito"/>
                <a:cs typeface="Carlito"/>
              </a:rPr>
              <a:t>just  </a:t>
            </a:r>
            <a:r>
              <a:rPr sz="3000" b="0" spc="-10" dirty="0">
                <a:solidFill>
                  <a:srgbClr val="FFFFFF"/>
                </a:solidFill>
                <a:latin typeface="Carlito"/>
                <a:cs typeface="Carlito"/>
              </a:rPr>
              <a:t>occurred </a:t>
            </a:r>
            <a:r>
              <a:rPr sz="3000" b="0" spc="-5" dirty="0">
                <a:solidFill>
                  <a:srgbClr val="FFFFFF"/>
                </a:solidFill>
                <a:latin typeface="Carlito"/>
                <a:cs typeface="Carlito"/>
              </a:rPr>
              <a:t>or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3000" b="0" spc="-10" dirty="0">
                <a:solidFill>
                  <a:srgbClr val="FFFFFF"/>
                </a:solidFill>
                <a:latin typeface="Carlito"/>
                <a:cs typeface="Carlito"/>
              </a:rPr>
              <a:t>imminent </a:t>
            </a:r>
            <a:r>
              <a:rPr sz="3000" b="0" spc="-5" dirty="0">
                <a:solidFill>
                  <a:srgbClr val="FFFFFF"/>
                </a:solidFill>
                <a:latin typeface="Carlito"/>
                <a:cs typeface="Carlito"/>
              </a:rPr>
              <a:t>within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b="0" spc="-20" dirty="0">
                <a:solidFill>
                  <a:srgbClr val="FFFFFF"/>
                </a:solidFill>
                <a:latin typeface="Carlito"/>
                <a:cs typeface="Carlito"/>
              </a:rPr>
              <a:t>next </a:t>
            </a:r>
            <a:r>
              <a:rPr sz="3000" b="0" spc="-35" dirty="0">
                <a:solidFill>
                  <a:srgbClr val="FFFFFF"/>
                </a:solidFill>
                <a:latin typeface="Carlito"/>
                <a:cs typeface="Carlito"/>
              </a:rPr>
              <a:t>few  </a:t>
            </a:r>
            <a:r>
              <a:rPr sz="3000" b="0" spc="-25" dirty="0">
                <a:solidFill>
                  <a:srgbClr val="FFFFFF"/>
                </a:solidFill>
                <a:latin typeface="Carlito"/>
                <a:cs typeface="Carlito"/>
              </a:rPr>
              <a:t>days.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b="0" spc="-15" dirty="0">
                <a:solidFill>
                  <a:srgbClr val="FFFFFF"/>
                </a:solidFill>
                <a:latin typeface="Carlito"/>
                <a:cs typeface="Carlito"/>
              </a:rPr>
              <a:t>duration </a:t>
            </a:r>
            <a:r>
              <a:rPr sz="3000" b="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immunity </a:t>
            </a:r>
            <a:r>
              <a:rPr sz="3000" b="0" spc="-5" dirty="0">
                <a:solidFill>
                  <a:srgbClr val="FFFFFF"/>
                </a:solidFill>
                <a:latin typeface="Carlito"/>
                <a:cs typeface="Carlito"/>
              </a:rPr>
              <a:t>induced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3000" b="0" spc="-5" dirty="0">
                <a:solidFill>
                  <a:srgbClr val="FFFFFF"/>
                </a:solidFill>
                <a:latin typeface="Carlito"/>
                <a:cs typeface="Carlito"/>
              </a:rPr>
              <a:t>short 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000" b="0" spc="-10" dirty="0">
                <a:solidFill>
                  <a:srgbClr val="FFFFFF"/>
                </a:solidFill>
                <a:latin typeface="Carlito"/>
                <a:cs typeface="Carlito"/>
              </a:rPr>
              <a:t>variable </a:t>
            </a:r>
            <a:r>
              <a:rPr sz="3000" b="0" dirty="0">
                <a:solidFill>
                  <a:srgbClr val="FFFFFF"/>
                </a:solidFill>
                <a:latin typeface="Carlito"/>
                <a:cs typeface="Carlito"/>
              </a:rPr>
              <a:t>(1-6</a:t>
            </a:r>
            <a:r>
              <a:rPr sz="3000" b="0" spc="-15" dirty="0">
                <a:solidFill>
                  <a:srgbClr val="FFFFFF"/>
                </a:solidFill>
                <a:latin typeface="Carlito"/>
                <a:cs typeface="Carlito"/>
              </a:rPr>
              <a:t> weeks).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72288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46935" algn="l"/>
                <a:tab pos="5614670" algn="l"/>
                <a:tab pos="6415405" algn="l"/>
              </a:tabLst>
            </a:pPr>
            <a:r>
              <a:rPr sz="4000" b="0" spc="90" dirty="0">
                <a:solidFill>
                  <a:srgbClr val="FFFF00"/>
                </a:solidFill>
                <a:latin typeface="Arial"/>
                <a:cs typeface="Arial"/>
              </a:rPr>
              <a:t>Passiv</a:t>
            </a:r>
            <a:r>
              <a:rPr sz="4000" b="0" spc="2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4000" b="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4000" b="0" spc="130" dirty="0">
                <a:solidFill>
                  <a:srgbClr val="FFFF00"/>
                </a:solidFill>
                <a:latin typeface="Arial"/>
                <a:cs typeface="Arial"/>
              </a:rPr>
              <a:t>immunizatio</a:t>
            </a:r>
            <a:r>
              <a:rPr sz="4000" b="0" spc="26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4000" b="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4000" b="0" spc="26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4000" b="0" spc="9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4000" b="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4000" b="0" spc="-645" dirty="0">
                <a:solidFill>
                  <a:srgbClr val="FFFF00"/>
                </a:solidFill>
                <a:latin typeface="Arial"/>
                <a:cs typeface="Arial"/>
              </a:rPr>
              <a:t>VPD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792604"/>
            <a:ext cx="7586345" cy="2578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645" marR="66675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Three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types of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preparations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available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for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passive</a:t>
            </a:r>
            <a:r>
              <a:rPr sz="30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immunity-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Normal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human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immunoglobulin.</a:t>
            </a:r>
            <a:endParaRPr sz="3000">
              <a:latin typeface="Carlito"/>
              <a:cs typeface="Carlito"/>
            </a:endParaRPr>
          </a:p>
          <a:p>
            <a:pPr marL="12700" marR="5080">
              <a:lnSpc>
                <a:spcPct val="119300"/>
              </a:lnSpc>
              <a:spcBef>
                <a:spcPts val="10"/>
              </a:spcBef>
            </a:pP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Specific (hyperimmune)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human immunoglobulin. 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Antisera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or</a:t>
            </a:r>
            <a:r>
              <a:rPr sz="30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anti-toxins.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82511" y="4038600"/>
            <a:ext cx="2380488" cy="2476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50" dirty="0"/>
              <a:t>33</a:t>
            </a:fld>
            <a:endParaRPr spc="-5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92604"/>
            <a:ext cx="6922770" cy="367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195" dirty="0">
                <a:solidFill>
                  <a:srgbClr val="FFFFFF"/>
                </a:solidFill>
                <a:latin typeface="Arial"/>
                <a:cs typeface="Arial"/>
              </a:rPr>
              <a:t>Passive</a:t>
            </a:r>
            <a:r>
              <a:rPr sz="30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immunization</a:t>
            </a:r>
            <a:r>
              <a:rPr sz="30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0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80" dirty="0">
                <a:solidFill>
                  <a:srgbClr val="FFFFFF"/>
                </a:solidFill>
                <a:latin typeface="Arial"/>
                <a:cs typeface="Arial"/>
              </a:rPr>
              <a:t>applied</a:t>
            </a:r>
            <a:r>
              <a:rPr sz="30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0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following 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vaccine </a:t>
            </a:r>
            <a:r>
              <a:rPr sz="3000" spc="-80" dirty="0">
                <a:solidFill>
                  <a:srgbClr val="FFFFFF"/>
                </a:solidFill>
                <a:latin typeface="Arial"/>
                <a:cs typeface="Arial"/>
              </a:rPr>
              <a:t>preventable</a:t>
            </a:r>
            <a:r>
              <a:rPr sz="3000" spc="-3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disease-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50" dirty="0">
                <a:solidFill>
                  <a:srgbClr val="FFFFFF"/>
                </a:solidFill>
                <a:latin typeface="Arial"/>
                <a:cs typeface="Arial"/>
              </a:rPr>
              <a:t>Diphtheria,</a:t>
            </a:r>
            <a:endParaRPr sz="3000">
              <a:latin typeface="Arial"/>
              <a:cs typeface="Arial"/>
            </a:endParaRPr>
          </a:p>
          <a:p>
            <a:pPr marL="88900" marR="5098415" indent="-26034">
              <a:lnSpc>
                <a:spcPct val="119400"/>
              </a:lnSpc>
              <a:spcBef>
                <a:spcPts val="5"/>
              </a:spcBef>
            </a:pPr>
            <a:r>
              <a:rPr sz="3000" spc="-140" dirty="0">
                <a:solidFill>
                  <a:srgbClr val="FFFFFF"/>
                </a:solidFill>
                <a:latin typeface="Arial"/>
                <a:cs typeface="Arial"/>
              </a:rPr>
              <a:t>Tetanus,  </a:t>
            </a:r>
            <a:r>
              <a:rPr sz="3000" spc="-55" dirty="0">
                <a:solidFill>
                  <a:srgbClr val="FFFFFF"/>
                </a:solidFill>
                <a:latin typeface="Arial"/>
                <a:cs typeface="Arial"/>
              </a:rPr>
              <a:t>Hepatitis</a:t>
            </a:r>
            <a:r>
              <a:rPr sz="3000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20" dirty="0">
                <a:solidFill>
                  <a:srgbClr val="FFFFFF"/>
                </a:solidFill>
                <a:latin typeface="Arial"/>
                <a:cs typeface="Arial"/>
              </a:rPr>
              <a:t>B  </a:t>
            </a:r>
            <a:r>
              <a:rPr sz="3000" spc="-185" dirty="0">
                <a:solidFill>
                  <a:srgbClr val="FFFFFF"/>
                </a:solidFill>
                <a:latin typeface="Arial"/>
                <a:cs typeface="Arial"/>
              </a:rPr>
              <a:t>Rabies</a:t>
            </a:r>
            <a:endParaRPr sz="30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710"/>
              </a:spcBef>
            </a:pP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55" dirty="0">
                <a:solidFill>
                  <a:srgbClr val="FFFFFF"/>
                </a:solidFill>
                <a:latin typeface="Arial"/>
                <a:cs typeface="Arial"/>
              </a:rPr>
              <a:t>Measles.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50" dirty="0"/>
              <a:t>34</a:t>
            </a:fld>
            <a:endParaRPr spc="-5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04588"/>
            <a:ext cx="7507605" cy="403860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3000" spc="-200" dirty="0">
                <a:solidFill>
                  <a:srgbClr val="FFFF00"/>
                </a:solidFill>
                <a:latin typeface="Arial"/>
                <a:cs typeface="Arial"/>
              </a:rPr>
              <a:t>DIPTHERIA</a:t>
            </a:r>
            <a:r>
              <a:rPr sz="3000" spc="-4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spc="-125" dirty="0">
                <a:solidFill>
                  <a:srgbClr val="FFFF00"/>
                </a:solidFill>
                <a:latin typeface="Arial"/>
                <a:cs typeface="Arial"/>
              </a:rPr>
              <a:t>ANTITIOXIN-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5" dirty="0">
                <a:solidFill>
                  <a:srgbClr val="FFFF00"/>
                </a:solidFill>
                <a:latin typeface="Carlito"/>
                <a:cs typeface="Carlito"/>
              </a:rPr>
              <a:t>DOSE:</a:t>
            </a:r>
            <a:endParaRPr sz="30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710"/>
              </a:spcBef>
            </a:pPr>
            <a:r>
              <a:rPr sz="3000" spc="-15" dirty="0">
                <a:solidFill>
                  <a:srgbClr val="FFFF00"/>
                </a:solidFill>
                <a:latin typeface="Carlito"/>
                <a:cs typeface="Carlito"/>
              </a:rPr>
              <a:t>Prophylactic: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500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2000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units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subcutaneous  or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intramuscular injection;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3000" spc="-10" dirty="0">
                <a:solidFill>
                  <a:srgbClr val="FFFF00"/>
                </a:solidFill>
                <a:latin typeface="Carlito"/>
                <a:cs typeface="Carlito"/>
              </a:rPr>
              <a:t>Therapeutic: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10,000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30,000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units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by</a:t>
            </a:r>
            <a:endParaRPr sz="3000">
              <a:latin typeface="Carlito"/>
              <a:cs typeface="Carlito"/>
            </a:endParaRPr>
          </a:p>
          <a:p>
            <a:pPr marL="12700" marR="89535">
              <a:lnSpc>
                <a:spcPct val="100000"/>
              </a:lnSpc>
            </a:pP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intramuscular injection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or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40,000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100,000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units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intravenous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injection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in 2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divided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doses 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with an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interval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12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24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 hours.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50" dirty="0"/>
              <a:t>35</a:t>
            </a:fld>
            <a:endParaRPr spc="-5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4540" y="613917"/>
            <a:ext cx="590613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148840" algn="l"/>
                <a:tab pos="5614035" algn="l"/>
              </a:tabLst>
            </a:pPr>
            <a:r>
              <a:rPr sz="4000" b="0" spc="95" dirty="0">
                <a:solidFill>
                  <a:srgbClr val="C1EDFF"/>
                </a:solidFill>
                <a:latin typeface="Arial"/>
                <a:cs typeface="Arial"/>
              </a:rPr>
              <a:t>Passiv</a:t>
            </a:r>
            <a:r>
              <a:rPr sz="4000" b="0" spc="215" dirty="0">
                <a:solidFill>
                  <a:srgbClr val="C1EDFF"/>
                </a:solidFill>
                <a:latin typeface="Arial"/>
                <a:cs typeface="Arial"/>
              </a:rPr>
              <a:t>e</a:t>
            </a:r>
            <a:r>
              <a:rPr sz="4000" b="0" dirty="0">
                <a:solidFill>
                  <a:srgbClr val="C1EDFF"/>
                </a:solidFill>
                <a:latin typeface="Arial"/>
                <a:cs typeface="Arial"/>
              </a:rPr>
              <a:t>	</a:t>
            </a:r>
            <a:r>
              <a:rPr sz="4000" b="0" spc="114" dirty="0">
                <a:solidFill>
                  <a:srgbClr val="C1EDFF"/>
                </a:solidFill>
                <a:latin typeface="Arial"/>
                <a:cs typeface="Arial"/>
              </a:rPr>
              <a:t>Immunisatio</a:t>
            </a:r>
            <a:r>
              <a:rPr sz="4000" b="0" spc="240" dirty="0">
                <a:solidFill>
                  <a:srgbClr val="C1EDFF"/>
                </a:solidFill>
                <a:latin typeface="Arial"/>
                <a:cs typeface="Arial"/>
              </a:rPr>
              <a:t>n</a:t>
            </a:r>
            <a:r>
              <a:rPr sz="4000" b="0" dirty="0">
                <a:solidFill>
                  <a:srgbClr val="C1EDFF"/>
                </a:solidFill>
                <a:latin typeface="Arial"/>
                <a:cs typeface="Arial"/>
              </a:rPr>
              <a:t>	</a:t>
            </a:r>
            <a:r>
              <a:rPr sz="4000" b="0" spc="-204" dirty="0">
                <a:solidFill>
                  <a:srgbClr val="C1EDFF"/>
                </a:solidFill>
                <a:latin typeface="Courier New"/>
                <a:cs typeface="Courier New"/>
              </a:rPr>
              <a:t>–  </a:t>
            </a:r>
            <a:r>
              <a:rPr sz="4000" b="0" spc="85" dirty="0">
                <a:solidFill>
                  <a:srgbClr val="C1EDFF"/>
                </a:solidFill>
                <a:latin typeface="Arial"/>
                <a:cs typeface="Arial"/>
              </a:rPr>
              <a:t>Immunoglobulins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2447671"/>
            <a:ext cx="269430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10235">
              <a:lnSpc>
                <a:spcPct val="100000"/>
              </a:lnSpc>
              <a:spcBef>
                <a:spcPts val="100"/>
              </a:spcBef>
              <a:tabLst>
                <a:tab pos="622300" algn="l"/>
              </a:tabLst>
            </a:pPr>
            <a:r>
              <a:rPr sz="2850" spc="-175" dirty="0">
                <a:solidFill>
                  <a:srgbClr val="D5EBFF"/>
                </a:solidFill>
                <a:latin typeface="Arial"/>
                <a:cs typeface="Arial"/>
              </a:rPr>
              <a:t>1.	</a:t>
            </a:r>
            <a:r>
              <a:rPr sz="3000" spc="-204" dirty="0">
                <a:solidFill>
                  <a:srgbClr val="FFFFFF"/>
                </a:solidFill>
                <a:latin typeface="Arial"/>
                <a:cs typeface="Arial"/>
              </a:rPr>
              <a:t>ADS 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spc="-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25" dirty="0">
                <a:solidFill>
                  <a:srgbClr val="FFFFFF"/>
                </a:solidFill>
                <a:latin typeface="Arial"/>
                <a:cs typeface="Arial"/>
              </a:rPr>
              <a:t>horse  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origin.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4543425"/>
            <a:ext cx="291909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10235">
              <a:lnSpc>
                <a:spcPct val="100000"/>
              </a:lnSpc>
              <a:spcBef>
                <a:spcPts val="100"/>
              </a:spcBef>
              <a:tabLst>
                <a:tab pos="622300" algn="l"/>
              </a:tabLst>
            </a:pPr>
            <a:r>
              <a:rPr sz="2850" spc="-90" dirty="0">
                <a:solidFill>
                  <a:srgbClr val="D5EBFF"/>
                </a:solidFill>
                <a:latin typeface="Arial"/>
                <a:cs typeface="Arial"/>
              </a:rPr>
              <a:t>2.	</a:t>
            </a:r>
            <a:r>
              <a:rPr sz="3000" spc="-204" dirty="0">
                <a:solidFill>
                  <a:srgbClr val="FFFFFF"/>
                </a:solidFill>
                <a:latin typeface="Arial"/>
                <a:cs typeface="Arial"/>
              </a:rPr>
              <a:t>ADS 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spc="-3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05" dirty="0">
                <a:solidFill>
                  <a:srgbClr val="FFFFFF"/>
                </a:solidFill>
                <a:latin typeface="Arial"/>
                <a:cs typeface="Arial"/>
              </a:rPr>
              <a:t>human  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origin.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49596" y="1981200"/>
            <a:ext cx="2807207" cy="411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13917"/>
            <a:ext cx="75037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82139" algn="l"/>
                <a:tab pos="2682875" algn="l"/>
                <a:tab pos="5354320" algn="l"/>
              </a:tabLst>
            </a:pPr>
            <a:r>
              <a:rPr sz="4000" b="0" spc="-200" dirty="0">
                <a:solidFill>
                  <a:srgbClr val="C1EDFF"/>
                </a:solidFill>
                <a:latin typeface="Arial"/>
                <a:cs typeface="Arial"/>
              </a:rPr>
              <a:t>Dosag</a:t>
            </a:r>
            <a:r>
              <a:rPr sz="4000" b="0" spc="-100" dirty="0">
                <a:solidFill>
                  <a:srgbClr val="C1EDFF"/>
                </a:solidFill>
                <a:latin typeface="Arial"/>
                <a:cs typeface="Arial"/>
              </a:rPr>
              <a:t>e</a:t>
            </a:r>
            <a:r>
              <a:rPr sz="4000" b="0" dirty="0">
                <a:solidFill>
                  <a:srgbClr val="C1EDFF"/>
                </a:solidFill>
                <a:latin typeface="Arial"/>
                <a:cs typeface="Arial"/>
              </a:rPr>
              <a:t>	</a:t>
            </a:r>
            <a:r>
              <a:rPr sz="4000" b="0" spc="610" dirty="0">
                <a:solidFill>
                  <a:srgbClr val="C1EDFF"/>
                </a:solidFill>
                <a:latin typeface="Arial"/>
                <a:cs typeface="Arial"/>
              </a:rPr>
              <a:t>o</a:t>
            </a:r>
            <a:r>
              <a:rPr sz="4000" b="0" spc="350" dirty="0">
                <a:solidFill>
                  <a:srgbClr val="C1EDFF"/>
                </a:solidFill>
                <a:latin typeface="Arial"/>
                <a:cs typeface="Arial"/>
              </a:rPr>
              <a:t>f</a:t>
            </a:r>
            <a:r>
              <a:rPr sz="4000" b="0" dirty="0">
                <a:solidFill>
                  <a:srgbClr val="C1EDFF"/>
                </a:solidFill>
                <a:latin typeface="Arial"/>
                <a:cs typeface="Arial"/>
              </a:rPr>
              <a:t>	</a:t>
            </a:r>
            <a:r>
              <a:rPr sz="4000" b="0" spc="420" dirty="0">
                <a:solidFill>
                  <a:srgbClr val="C1EDFF"/>
                </a:solidFill>
                <a:latin typeface="Arial"/>
                <a:cs typeface="Arial"/>
              </a:rPr>
              <a:t>antitoxi</a:t>
            </a:r>
            <a:r>
              <a:rPr sz="4000" b="0" spc="725" dirty="0">
                <a:solidFill>
                  <a:srgbClr val="C1EDFF"/>
                </a:solidFill>
                <a:latin typeface="Arial"/>
                <a:cs typeface="Arial"/>
              </a:rPr>
              <a:t>n</a:t>
            </a:r>
            <a:r>
              <a:rPr sz="4000" b="0" dirty="0">
                <a:solidFill>
                  <a:srgbClr val="C1EDFF"/>
                </a:solidFill>
                <a:latin typeface="Arial"/>
                <a:cs typeface="Arial"/>
              </a:rPr>
              <a:t>	</a:t>
            </a:r>
            <a:r>
              <a:rPr sz="4000" b="0" spc="265" dirty="0">
                <a:solidFill>
                  <a:srgbClr val="C1EDFF"/>
                </a:solidFill>
                <a:latin typeface="Arial"/>
                <a:cs typeface="Arial"/>
              </a:rPr>
              <a:t>(equine)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65209" y="6571642"/>
            <a:ext cx="2362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45" dirty="0">
                <a:solidFill>
                  <a:srgbClr val="D5EBFF"/>
                </a:solidFill>
                <a:latin typeface="Arial"/>
                <a:cs typeface="Arial"/>
              </a:rPr>
              <a:t>37</a:t>
            </a:fld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1512" y="1585912"/>
          <a:ext cx="7772400" cy="3532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9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73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Duration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48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424">
                <a:tc>
                  <a:txBody>
                    <a:bodyPr/>
                    <a:lstStyle/>
                    <a:p>
                      <a:pPr marL="949960">
                        <a:lnSpc>
                          <a:spcPct val="100000"/>
                        </a:lnSpc>
                        <a:spcBef>
                          <a:spcPts val="236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Lesions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972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7240">
                        <a:lnSpc>
                          <a:spcPct val="100000"/>
                        </a:lnSpc>
                        <a:spcBef>
                          <a:spcPts val="236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Throat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97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0235">
                        <a:lnSpc>
                          <a:spcPct val="100000"/>
                        </a:lnSpc>
                        <a:spcBef>
                          <a:spcPts val="2360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Larynx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97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2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7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Dose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8829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9770">
                        <a:lnSpc>
                          <a:spcPct val="100000"/>
                        </a:lnSpc>
                        <a:spcBef>
                          <a:spcPts val="227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88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227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88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216">
                <a:tc>
                  <a:txBody>
                    <a:bodyPr/>
                    <a:lstStyle/>
                    <a:p>
                      <a:pPr marR="5969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(I.U.)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97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40000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40000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679194" y="5324043"/>
            <a:ext cx="5712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D5EBFF"/>
                </a:solidFill>
                <a:latin typeface="Arial"/>
                <a:cs typeface="Arial"/>
              </a:rPr>
              <a:t>Must be </a:t>
            </a:r>
            <a:r>
              <a:rPr sz="2400" b="1" spc="-5" dirty="0">
                <a:solidFill>
                  <a:srgbClr val="D5EBFF"/>
                </a:solidFill>
                <a:latin typeface="Arial"/>
                <a:cs typeface="Arial"/>
              </a:rPr>
              <a:t>used </a:t>
            </a:r>
            <a:r>
              <a:rPr sz="2400" b="1" dirty="0">
                <a:solidFill>
                  <a:srgbClr val="D5EBFF"/>
                </a:solidFill>
                <a:latin typeface="Arial"/>
                <a:cs typeface="Arial"/>
              </a:rPr>
              <a:t>only </a:t>
            </a:r>
            <a:r>
              <a:rPr sz="2400" b="1" spc="-5" dirty="0">
                <a:solidFill>
                  <a:srgbClr val="D5EBFF"/>
                </a:solidFill>
                <a:latin typeface="Arial"/>
                <a:cs typeface="Arial"/>
              </a:rPr>
              <a:t>after </a:t>
            </a:r>
            <a:r>
              <a:rPr sz="2400" b="1" dirty="0">
                <a:solidFill>
                  <a:srgbClr val="D5EBFF"/>
                </a:solidFill>
                <a:latin typeface="Arial"/>
                <a:cs typeface="Arial"/>
              </a:rPr>
              <a:t>sensitivity</a:t>
            </a:r>
            <a:r>
              <a:rPr sz="2400" b="1" spc="-100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D5EBFF"/>
                </a:solidFill>
                <a:latin typeface="Arial"/>
                <a:cs typeface="Arial"/>
              </a:rPr>
              <a:t>test.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13917"/>
            <a:ext cx="75037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82139" algn="l"/>
                <a:tab pos="2682875" algn="l"/>
                <a:tab pos="5354320" algn="l"/>
              </a:tabLst>
            </a:pPr>
            <a:r>
              <a:rPr sz="4000" b="0" spc="-200" dirty="0">
                <a:solidFill>
                  <a:srgbClr val="C1EDFF"/>
                </a:solidFill>
                <a:latin typeface="Arial"/>
                <a:cs typeface="Arial"/>
              </a:rPr>
              <a:t>Dosag</a:t>
            </a:r>
            <a:r>
              <a:rPr sz="4000" b="0" spc="-100" dirty="0">
                <a:solidFill>
                  <a:srgbClr val="C1EDFF"/>
                </a:solidFill>
                <a:latin typeface="Arial"/>
                <a:cs typeface="Arial"/>
              </a:rPr>
              <a:t>e</a:t>
            </a:r>
            <a:r>
              <a:rPr sz="4000" b="0" dirty="0">
                <a:solidFill>
                  <a:srgbClr val="C1EDFF"/>
                </a:solidFill>
                <a:latin typeface="Arial"/>
                <a:cs typeface="Arial"/>
              </a:rPr>
              <a:t>	</a:t>
            </a:r>
            <a:r>
              <a:rPr sz="4000" b="0" spc="610" dirty="0">
                <a:solidFill>
                  <a:srgbClr val="C1EDFF"/>
                </a:solidFill>
                <a:latin typeface="Arial"/>
                <a:cs typeface="Arial"/>
              </a:rPr>
              <a:t>o</a:t>
            </a:r>
            <a:r>
              <a:rPr sz="4000" b="0" spc="350" dirty="0">
                <a:solidFill>
                  <a:srgbClr val="C1EDFF"/>
                </a:solidFill>
                <a:latin typeface="Arial"/>
                <a:cs typeface="Arial"/>
              </a:rPr>
              <a:t>f</a:t>
            </a:r>
            <a:r>
              <a:rPr sz="4000" b="0" dirty="0">
                <a:solidFill>
                  <a:srgbClr val="C1EDFF"/>
                </a:solidFill>
                <a:latin typeface="Arial"/>
                <a:cs typeface="Arial"/>
              </a:rPr>
              <a:t>	</a:t>
            </a:r>
            <a:r>
              <a:rPr sz="4000" b="0" spc="420" dirty="0">
                <a:solidFill>
                  <a:srgbClr val="C1EDFF"/>
                </a:solidFill>
                <a:latin typeface="Arial"/>
                <a:cs typeface="Arial"/>
              </a:rPr>
              <a:t>antitoxi</a:t>
            </a:r>
            <a:r>
              <a:rPr sz="4000" b="0" spc="725" dirty="0">
                <a:solidFill>
                  <a:srgbClr val="C1EDFF"/>
                </a:solidFill>
                <a:latin typeface="Arial"/>
                <a:cs typeface="Arial"/>
              </a:rPr>
              <a:t>n</a:t>
            </a:r>
            <a:r>
              <a:rPr sz="4000" b="0" dirty="0">
                <a:solidFill>
                  <a:srgbClr val="C1EDFF"/>
                </a:solidFill>
                <a:latin typeface="Arial"/>
                <a:cs typeface="Arial"/>
              </a:rPr>
              <a:t>	</a:t>
            </a:r>
            <a:r>
              <a:rPr sz="4000" b="0" spc="265" dirty="0">
                <a:solidFill>
                  <a:srgbClr val="C1EDFF"/>
                </a:solidFill>
                <a:latin typeface="Arial"/>
                <a:cs typeface="Arial"/>
              </a:rPr>
              <a:t>(equine)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65209" y="6571642"/>
            <a:ext cx="2362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45" dirty="0">
                <a:solidFill>
                  <a:srgbClr val="D5EBFF"/>
                </a:solidFill>
                <a:latin typeface="Arial"/>
                <a:cs typeface="Arial"/>
              </a:rPr>
              <a:t>38</a:t>
            </a:fld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66712" y="1662112"/>
          <a:ext cx="8229599" cy="3741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7351">
                <a:tc>
                  <a:txBody>
                    <a:bodyPr/>
                    <a:lstStyle/>
                    <a:p>
                      <a:pPr marL="468630" marR="208279" indent="-253365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Duration</a:t>
                      </a:r>
                      <a:r>
                        <a:rPr sz="24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57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 48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hours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8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Lesions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marR="1270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Membrane</a:t>
                      </a:r>
                      <a:r>
                        <a:rPr sz="24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naso-  pharynx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marR="177800">
                        <a:lnSpc>
                          <a:spcPct val="100000"/>
                        </a:lnSpc>
                        <a:spcBef>
                          <a:spcPts val="174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Swelling</a:t>
                      </a:r>
                      <a:r>
                        <a:rPr sz="24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neck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216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 marR="2038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Extensive  disease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sz="24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days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3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7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Dose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8829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24510">
                        <a:lnSpc>
                          <a:spcPct val="100000"/>
                        </a:lnSpc>
                        <a:spcBef>
                          <a:spcPts val="2270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40000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88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2270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80000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88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93065">
                        <a:lnSpc>
                          <a:spcPct val="100000"/>
                        </a:lnSpc>
                        <a:spcBef>
                          <a:spcPts val="2270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80000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88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216">
                <a:tc>
                  <a:txBody>
                    <a:bodyPr/>
                    <a:lstStyle/>
                    <a:p>
                      <a:pPr marR="5969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(I.U.)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45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120000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06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120000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679194" y="5513019"/>
            <a:ext cx="5712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D5EBFF"/>
                </a:solidFill>
                <a:latin typeface="Arial"/>
                <a:cs typeface="Arial"/>
              </a:rPr>
              <a:t>Must be </a:t>
            </a:r>
            <a:r>
              <a:rPr sz="2400" b="1" spc="-5" dirty="0">
                <a:solidFill>
                  <a:srgbClr val="D5EBFF"/>
                </a:solidFill>
                <a:latin typeface="Arial"/>
                <a:cs typeface="Arial"/>
              </a:rPr>
              <a:t>used </a:t>
            </a:r>
            <a:r>
              <a:rPr sz="2400" b="1" dirty="0">
                <a:solidFill>
                  <a:srgbClr val="D5EBFF"/>
                </a:solidFill>
                <a:latin typeface="Arial"/>
                <a:cs typeface="Arial"/>
              </a:rPr>
              <a:t>only </a:t>
            </a:r>
            <a:r>
              <a:rPr sz="2400" b="1" spc="-5" dirty="0">
                <a:solidFill>
                  <a:srgbClr val="D5EBFF"/>
                </a:solidFill>
                <a:latin typeface="Arial"/>
                <a:cs typeface="Arial"/>
              </a:rPr>
              <a:t>after </a:t>
            </a:r>
            <a:r>
              <a:rPr sz="2400" b="1" dirty="0">
                <a:solidFill>
                  <a:srgbClr val="D5EBFF"/>
                </a:solidFill>
                <a:latin typeface="Arial"/>
                <a:cs typeface="Arial"/>
              </a:rPr>
              <a:t>sensitivity</a:t>
            </a:r>
            <a:r>
              <a:rPr sz="2400" b="1" spc="-100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D5EBFF"/>
                </a:solidFill>
                <a:latin typeface="Arial"/>
                <a:cs typeface="Arial"/>
              </a:rPr>
              <a:t>test.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72269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80335" algn="l"/>
                <a:tab pos="5346700" algn="l"/>
              </a:tabLst>
            </a:pPr>
            <a:r>
              <a:rPr sz="4000" b="0" spc="400" dirty="0">
                <a:solidFill>
                  <a:srgbClr val="C1EDFF"/>
                </a:solidFill>
                <a:latin typeface="Arial"/>
                <a:cs typeface="Arial"/>
              </a:rPr>
              <a:t>Antitoxin	</a:t>
            </a:r>
            <a:r>
              <a:rPr sz="4000" b="0" spc="80" dirty="0">
                <a:solidFill>
                  <a:srgbClr val="C1EDFF"/>
                </a:solidFill>
                <a:latin typeface="Arial"/>
                <a:cs typeface="Arial"/>
              </a:rPr>
              <a:t>Treatment	</a:t>
            </a:r>
            <a:r>
              <a:rPr sz="4000" b="0" spc="-204" dirty="0">
                <a:solidFill>
                  <a:srgbClr val="C1EDFF"/>
                </a:solidFill>
                <a:latin typeface="Courier New"/>
                <a:cs typeface="Courier New"/>
              </a:rPr>
              <a:t>–</a:t>
            </a:r>
            <a:r>
              <a:rPr sz="4000" b="0" spc="-490" dirty="0">
                <a:solidFill>
                  <a:srgbClr val="C1EDFF"/>
                </a:solidFill>
                <a:latin typeface="Courier New"/>
                <a:cs typeface="Courier New"/>
              </a:rPr>
              <a:t> </a:t>
            </a:r>
            <a:r>
              <a:rPr sz="4000" b="0" spc="-350" dirty="0">
                <a:solidFill>
                  <a:srgbClr val="C1EDFF"/>
                </a:solidFill>
                <a:latin typeface="Arial"/>
                <a:cs typeface="Arial"/>
              </a:rPr>
              <a:t>human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65209" y="6571642"/>
            <a:ext cx="2362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45" dirty="0">
                <a:solidFill>
                  <a:srgbClr val="D5EBFF"/>
                </a:solidFill>
                <a:latin typeface="Arial"/>
                <a:cs typeface="Arial"/>
              </a:rPr>
              <a:t>39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792604"/>
            <a:ext cx="7358380" cy="2898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665" marR="5080" indent="-6096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AutoNum type="arabicPeriod"/>
              <a:tabLst>
                <a:tab pos="621665" algn="l"/>
                <a:tab pos="622300" algn="l"/>
              </a:tabLst>
            </a:pP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Dose:</a:t>
            </a:r>
            <a:r>
              <a:rPr sz="30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0.6</a:t>
            </a:r>
            <a:r>
              <a:rPr sz="30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ml/kg</a:t>
            </a:r>
            <a:r>
              <a:rPr sz="30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body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weight</a:t>
            </a:r>
            <a:r>
              <a:rPr sz="30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85" dirty="0">
                <a:solidFill>
                  <a:srgbClr val="FFFFFF"/>
                </a:solidFill>
                <a:latin typeface="Arial"/>
                <a:cs typeface="Arial"/>
              </a:rPr>
              <a:t>Intramuscular 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(Available </a:t>
            </a:r>
            <a:r>
              <a:rPr sz="3000" spc="-24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3000" spc="-40" dirty="0">
                <a:solidFill>
                  <a:srgbClr val="FFFFFF"/>
                </a:solidFill>
                <a:latin typeface="Arial"/>
                <a:cs typeface="Arial"/>
              </a:rPr>
              <a:t>2ml </a:t>
            </a:r>
            <a:r>
              <a:rPr sz="3000" spc="-70" dirty="0">
                <a:solidFill>
                  <a:srgbClr val="FFFFFF"/>
                </a:solidFill>
                <a:latin typeface="Arial"/>
                <a:cs typeface="Arial"/>
              </a:rPr>
              <a:t>vial </a:t>
            </a:r>
            <a:r>
              <a:rPr sz="3000" spc="3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3000" spc="-195" dirty="0">
                <a:solidFill>
                  <a:srgbClr val="FFFFFF"/>
                </a:solidFill>
                <a:latin typeface="Arial"/>
                <a:cs typeface="Arial"/>
              </a:rPr>
              <a:t>300 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mg 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Globulins).</a:t>
            </a:r>
            <a:endParaRPr sz="3000">
              <a:latin typeface="Arial"/>
              <a:cs typeface="Arial"/>
            </a:endParaRPr>
          </a:p>
          <a:p>
            <a:pPr marL="621665" indent="-60960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5000"/>
              <a:buAutoNum type="arabicPeriod"/>
              <a:tabLst>
                <a:tab pos="621665" algn="l"/>
                <a:tab pos="622300" algn="l"/>
              </a:tabLst>
            </a:pP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Advantage over</a:t>
            </a:r>
            <a:r>
              <a:rPr sz="3000" spc="-6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04" dirty="0">
                <a:solidFill>
                  <a:srgbClr val="FFFFFF"/>
                </a:solidFill>
                <a:latin typeface="Arial"/>
                <a:cs typeface="Arial"/>
              </a:rPr>
              <a:t>ADS </a:t>
            </a:r>
            <a:r>
              <a:rPr sz="3000" spc="-120" dirty="0">
                <a:solidFill>
                  <a:srgbClr val="FFFFFF"/>
                </a:solidFill>
                <a:latin typeface="Arial"/>
                <a:cs typeface="Arial"/>
              </a:rPr>
              <a:t>(horse </a:t>
            </a:r>
            <a:r>
              <a:rPr sz="3000" spc="-50" dirty="0">
                <a:solidFill>
                  <a:srgbClr val="FFFFFF"/>
                </a:solidFill>
                <a:latin typeface="Arial"/>
                <a:cs typeface="Arial"/>
              </a:rPr>
              <a:t>origin):</a:t>
            </a:r>
            <a:endParaRPr sz="3000">
              <a:latin typeface="Arial"/>
              <a:cs typeface="Arial"/>
            </a:endParaRPr>
          </a:p>
          <a:p>
            <a:pPr marL="1002665" lvl="1" indent="-534035">
              <a:lnSpc>
                <a:spcPct val="100000"/>
              </a:lnSpc>
              <a:spcBef>
                <a:spcPts val="650"/>
              </a:spcBef>
              <a:buClr>
                <a:srgbClr val="EA1579"/>
              </a:buClr>
              <a:buSzPct val="90384"/>
              <a:buAutoNum type="arabicPeriod"/>
              <a:tabLst>
                <a:tab pos="1002665" algn="l"/>
                <a:tab pos="1003300" algn="l"/>
              </a:tabLst>
            </a:pPr>
            <a:r>
              <a:rPr sz="2600" spc="-60" dirty="0">
                <a:solidFill>
                  <a:srgbClr val="FFFFFF"/>
                </a:solidFill>
                <a:latin typeface="Arial"/>
                <a:cs typeface="Arial"/>
              </a:rPr>
              <a:t>Hypersensitivity</a:t>
            </a:r>
            <a:r>
              <a:rPr sz="26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85" dirty="0">
                <a:solidFill>
                  <a:srgbClr val="FFFFFF"/>
                </a:solidFill>
                <a:latin typeface="Arial"/>
                <a:cs typeface="Arial"/>
              </a:rPr>
              <a:t>absent.</a:t>
            </a:r>
            <a:endParaRPr sz="2600">
              <a:latin typeface="Arial"/>
              <a:cs typeface="Arial"/>
            </a:endParaRPr>
          </a:p>
          <a:p>
            <a:pPr marL="1002665" lvl="1" indent="-534035">
              <a:lnSpc>
                <a:spcPct val="100000"/>
              </a:lnSpc>
              <a:spcBef>
                <a:spcPts val="625"/>
              </a:spcBef>
              <a:buClr>
                <a:srgbClr val="EA1579"/>
              </a:buClr>
              <a:buSzPct val="90384"/>
              <a:buAutoNum type="arabicPeriod"/>
              <a:tabLst>
                <a:tab pos="1002665" algn="l"/>
                <a:tab pos="1003300" algn="l"/>
              </a:tabLst>
            </a:pPr>
            <a:r>
              <a:rPr sz="2600" spc="-75" dirty="0">
                <a:solidFill>
                  <a:srgbClr val="FFFFFF"/>
                </a:solidFill>
                <a:latin typeface="Arial"/>
                <a:cs typeface="Arial"/>
              </a:rPr>
              <a:t>Longer</a:t>
            </a:r>
            <a:r>
              <a:rPr sz="26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Arial"/>
                <a:cs typeface="Arial"/>
              </a:rPr>
              <a:t>protection.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92604"/>
            <a:ext cx="116649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35635" algn="l"/>
              </a:tabLst>
            </a:pPr>
            <a:r>
              <a:rPr sz="3000" spc="-10" dirty="0">
                <a:solidFill>
                  <a:srgbClr val="FFFF00"/>
                </a:solidFill>
                <a:latin typeface="Carlito"/>
                <a:cs typeface="Carlito"/>
              </a:rPr>
              <a:t>Active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s	the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5182" y="1792604"/>
            <a:ext cx="214820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365" marR="5080" indent="-241300">
              <a:lnSpc>
                <a:spcPct val="100000"/>
              </a:lnSpc>
              <a:spcBef>
                <a:spcPts val="100"/>
              </a:spcBef>
              <a:tabLst>
                <a:tab pos="1817370" algn="l"/>
              </a:tabLst>
            </a:pPr>
            <a:r>
              <a:rPr sz="3000" spc="-20" dirty="0">
                <a:solidFill>
                  <a:srgbClr val="FFFF00"/>
                </a:solidFill>
                <a:latin typeface="Carlito"/>
                <a:cs typeface="Carlito"/>
              </a:rPr>
              <a:t>i</a:t>
            </a:r>
            <a:r>
              <a:rPr sz="3000" dirty="0">
                <a:solidFill>
                  <a:srgbClr val="FFFF00"/>
                </a:solidFill>
                <a:latin typeface="Carlito"/>
                <a:cs typeface="Carlito"/>
              </a:rPr>
              <a:t>mmuni</a:t>
            </a:r>
            <a:r>
              <a:rPr sz="3000" spc="-55" dirty="0">
                <a:solidFill>
                  <a:srgbClr val="FFFF00"/>
                </a:solidFill>
                <a:latin typeface="Carlito"/>
                <a:cs typeface="Carlito"/>
              </a:rPr>
              <a:t>z</a:t>
            </a:r>
            <a:r>
              <a:rPr sz="3000" spc="-25" dirty="0">
                <a:solidFill>
                  <a:srgbClr val="FFFF00"/>
                </a:solidFill>
                <a:latin typeface="Carlito"/>
                <a:cs typeface="Carlito"/>
              </a:rPr>
              <a:t>a</a:t>
            </a:r>
            <a:r>
              <a:rPr sz="3000" spc="-10" dirty="0">
                <a:solidFill>
                  <a:srgbClr val="FFFF00"/>
                </a:solidFill>
                <a:latin typeface="Carlito"/>
                <a:cs typeface="Carlito"/>
              </a:rPr>
              <a:t>t</a:t>
            </a:r>
            <a:r>
              <a:rPr sz="3000" dirty="0">
                <a:solidFill>
                  <a:srgbClr val="FFFF00"/>
                </a:solidFill>
                <a:latin typeface="Carlito"/>
                <a:cs typeface="Carlito"/>
              </a:rPr>
              <a:t>ion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3000" spc="-6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oces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s	of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2024" y="2707385"/>
            <a:ext cx="343090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54990" algn="l"/>
                <a:tab pos="1932305" algn="l"/>
                <a:tab pos="2050414" algn="l"/>
                <a:tab pos="2644775" algn="l"/>
              </a:tabLst>
            </a:pPr>
            <a:r>
              <a:rPr sz="3000" spc="-35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timu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ting	the	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body 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o	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3000" spc="-6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od</a:t>
            </a:r>
            <a:r>
              <a:rPr sz="3000" spc="5" dirty="0">
                <a:solidFill>
                  <a:srgbClr val="FFFFFF"/>
                </a:solidFill>
                <a:latin typeface="Carlito"/>
                <a:cs typeface="Carlito"/>
              </a:rPr>
              <a:t>u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ce		a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ti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b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ody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2024" y="4078681"/>
            <a:ext cx="158115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responses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2024" y="3621785"/>
            <a:ext cx="343344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926465" algn="l"/>
                <a:tab pos="2119630" algn="l"/>
              </a:tabLst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and	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oth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r	immune</a:t>
            </a:r>
            <a:endParaRPr sz="3000">
              <a:latin typeface="Carlito"/>
              <a:cs typeface="Carlito"/>
            </a:endParaRPr>
          </a:p>
          <a:p>
            <a:pPr marR="5715" algn="r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</a:t>
            </a:r>
            <a:r>
              <a:rPr sz="3000" spc="-5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3000" spc="5" dirty="0">
                <a:solidFill>
                  <a:srgbClr val="FFFFFF"/>
                </a:solidFill>
                <a:latin typeface="Carlito"/>
                <a:cs typeface="Carlito"/>
              </a:rPr>
              <a:t>u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gh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2024" y="4536440"/>
            <a:ext cx="3431540" cy="148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594610" algn="l"/>
                <a:tab pos="3235960" algn="l"/>
              </a:tabLst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admin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3000" spc="-35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3000" spc="-5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tion	of	a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vaccine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or</a:t>
            </a:r>
            <a:r>
              <a:rPr sz="3000" spc="-30" dirty="0">
                <a:solidFill>
                  <a:srgbClr val="FFFFFF"/>
                </a:solidFill>
                <a:latin typeface="Carlito"/>
                <a:cs typeface="Carlito"/>
              </a:rPr>
              <a:t> toxoid.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0" y="1487424"/>
            <a:ext cx="4572000" cy="5065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665209" y="6571642"/>
            <a:ext cx="1562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40" dirty="0">
                <a:solidFill>
                  <a:srgbClr val="D5EBFF"/>
                </a:solidFill>
                <a:latin typeface="Arial"/>
                <a:cs typeface="Arial"/>
              </a:rPr>
              <a:t>4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92604"/>
            <a:ext cx="7534275" cy="3493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solidFill>
                  <a:srgbClr val="FFFF00"/>
                </a:solidFill>
                <a:latin typeface="Carlito"/>
                <a:cs typeface="Carlito"/>
              </a:rPr>
              <a:t>MEASLES IMMUNOGLOBULIN </a:t>
            </a:r>
            <a:r>
              <a:rPr sz="3000" spc="-5" dirty="0">
                <a:solidFill>
                  <a:srgbClr val="FFFF00"/>
                </a:solidFill>
                <a:latin typeface="Carlito"/>
                <a:cs typeface="Carlito"/>
              </a:rPr>
              <a:t>(HUMAN</a:t>
            </a:r>
            <a:r>
              <a:rPr sz="3000" spc="-3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00"/>
                </a:solidFill>
                <a:latin typeface="Carlito"/>
                <a:cs typeface="Carlito"/>
              </a:rPr>
              <a:t>)</a:t>
            </a:r>
            <a:endParaRPr sz="30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4100">
              <a:latin typeface="Carlito"/>
              <a:cs typeface="Carlito"/>
            </a:endParaRPr>
          </a:p>
          <a:p>
            <a:pPr marL="12700" marR="217804">
              <a:lnSpc>
                <a:spcPct val="100000"/>
              </a:lnSpc>
            </a:pPr>
            <a:r>
              <a:rPr sz="3000" dirty="0">
                <a:solidFill>
                  <a:srgbClr val="FFFF00"/>
                </a:solidFill>
                <a:latin typeface="Carlito"/>
                <a:cs typeface="Carlito"/>
              </a:rPr>
              <a:t>DOSE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-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recommended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WHO is 0.25 ml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per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kg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body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weight.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should be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given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within </a:t>
            </a:r>
            <a:r>
              <a:rPr sz="3000" spc="5" dirty="0">
                <a:solidFill>
                  <a:srgbClr val="FFFFFF"/>
                </a:solidFill>
                <a:latin typeface="Carlito"/>
                <a:cs typeface="Carlito"/>
              </a:rPr>
              <a:t>3-4 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days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30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exposure.</a:t>
            </a:r>
            <a:endParaRPr sz="30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person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passively immunized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should be given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live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measles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vaccine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8-12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weeks</a:t>
            </a:r>
            <a:r>
              <a:rPr sz="30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65" dirty="0">
                <a:solidFill>
                  <a:srgbClr val="FFFFFF"/>
                </a:solidFill>
                <a:latin typeface="Carlito"/>
                <a:cs typeface="Carlito"/>
              </a:rPr>
              <a:t>later.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65209" y="6571642"/>
            <a:ext cx="2362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45" dirty="0">
                <a:solidFill>
                  <a:srgbClr val="D5EBFF"/>
                </a:solidFill>
                <a:latin typeface="Arial"/>
                <a:cs typeface="Arial"/>
              </a:rPr>
              <a:t>40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04588"/>
            <a:ext cx="7537450" cy="386016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3000" spc="-245" dirty="0">
                <a:solidFill>
                  <a:srgbClr val="FFFF00"/>
                </a:solidFill>
                <a:latin typeface="Arial"/>
                <a:cs typeface="Arial"/>
              </a:rPr>
              <a:t>HEPATITIS </a:t>
            </a:r>
            <a:r>
              <a:rPr sz="3000" dirty="0">
                <a:solidFill>
                  <a:srgbClr val="FFFF00"/>
                </a:solidFill>
                <a:latin typeface="Carlito"/>
                <a:cs typeface="Carlito"/>
              </a:rPr>
              <a:t>B</a:t>
            </a:r>
            <a:r>
              <a:rPr sz="3000" spc="-2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FFFF00"/>
                </a:solidFill>
                <a:latin typeface="Carlito"/>
                <a:cs typeface="Carlito"/>
              </a:rPr>
              <a:t>IMMUNOGLOBIN-</a:t>
            </a:r>
            <a:endParaRPr sz="30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recommended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dose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is 0.05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0.07 ml/kg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 body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weight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;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two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doses should be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given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30 </a:t>
            </a:r>
            <a:r>
              <a:rPr sz="3000" spc="-30" dirty="0">
                <a:solidFill>
                  <a:srgbClr val="FFFFFF"/>
                </a:solidFill>
                <a:latin typeface="Carlito"/>
                <a:cs typeface="Carlito"/>
              </a:rPr>
              <a:t>days 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apart .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HBIG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provides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short-term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passive 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protection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which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lasts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approximately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3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months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.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Since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median incubation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period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is said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be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lower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than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100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days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,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two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doses of HBIG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given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one month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apart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should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suffice.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65209" y="6571642"/>
            <a:ext cx="2362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45" dirty="0">
                <a:solidFill>
                  <a:srgbClr val="D5EBFF"/>
                </a:solidFill>
                <a:latin typeface="Arial"/>
                <a:cs typeface="Arial"/>
              </a:rPr>
              <a:t>41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04588"/>
            <a:ext cx="5808345" cy="166370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3000" spc="-40" dirty="0">
                <a:solidFill>
                  <a:srgbClr val="FFFF00"/>
                </a:solidFill>
                <a:latin typeface="Carlito"/>
                <a:cs typeface="Carlito"/>
              </a:rPr>
              <a:t>TETANUS</a:t>
            </a:r>
            <a:r>
              <a:rPr sz="3000" spc="-10" dirty="0">
                <a:solidFill>
                  <a:srgbClr val="FFFF00"/>
                </a:solidFill>
                <a:latin typeface="Carlito"/>
                <a:cs typeface="Carlito"/>
              </a:rPr>
              <a:t> IMMUNOGLOBIN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Dose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250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unit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30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prophylaxis</a:t>
            </a:r>
            <a:endParaRPr sz="3000">
              <a:latin typeface="Carlito"/>
              <a:cs typeface="Carlito"/>
            </a:endParaRPr>
          </a:p>
          <a:p>
            <a:pPr marL="1728470">
              <a:lnSpc>
                <a:spcPct val="100000"/>
              </a:lnSpc>
              <a:spcBef>
                <a:spcPts val="710"/>
              </a:spcBef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3000-6000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3000" spc="-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therapeutic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83279" y="3941064"/>
            <a:ext cx="2377440" cy="2383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665209" y="6571642"/>
            <a:ext cx="2362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45" dirty="0">
                <a:solidFill>
                  <a:srgbClr val="D5EBFF"/>
                </a:solidFill>
                <a:latin typeface="Arial"/>
                <a:cs typeface="Arial"/>
              </a:rPr>
              <a:t>42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66948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79500" algn="l"/>
                <a:tab pos="1879600" algn="l"/>
                <a:tab pos="4280535" algn="l"/>
                <a:tab pos="4814570" algn="l"/>
              </a:tabLst>
            </a:pPr>
            <a:r>
              <a:rPr sz="4000" spc="-1080" dirty="0">
                <a:solidFill>
                  <a:srgbClr val="FFFF00"/>
                </a:solidFill>
              </a:rPr>
              <a:t>HO</a:t>
            </a:r>
            <a:r>
              <a:rPr sz="4000" spc="-1230" dirty="0">
                <a:solidFill>
                  <a:srgbClr val="FFFF00"/>
                </a:solidFill>
              </a:rPr>
              <a:t>W</a:t>
            </a:r>
            <a:r>
              <a:rPr sz="4000" dirty="0">
                <a:solidFill>
                  <a:srgbClr val="FFFF00"/>
                </a:solidFill>
              </a:rPr>
              <a:t>	</a:t>
            </a:r>
            <a:r>
              <a:rPr sz="4000" spc="-615" dirty="0">
                <a:solidFill>
                  <a:srgbClr val="FFFF00"/>
                </a:solidFill>
              </a:rPr>
              <a:t>T</a:t>
            </a:r>
            <a:r>
              <a:rPr sz="4000" spc="-655" dirty="0">
                <a:solidFill>
                  <a:srgbClr val="FFFF00"/>
                </a:solidFill>
              </a:rPr>
              <a:t>O</a:t>
            </a:r>
            <a:r>
              <a:rPr sz="4000" dirty="0">
                <a:solidFill>
                  <a:srgbClr val="FFFF00"/>
                </a:solidFill>
              </a:rPr>
              <a:t>	</a:t>
            </a:r>
            <a:r>
              <a:rPr sz="4000" spc="-484" dirty="0">
                <a:solidFill>
                  <a:srgbClr val="FFFF00"/>
                </a:solidFill>
              </a:rPr>
              <a:t>DESCRIB</a:t>
            </a:r>
            <a:r>
              <a:rPr sz="4000" spc="-400" dirty="0">
                <a:solidFill>
                  <a:srgbClr val="FFFF00"/>
                </a:solidFill>
              </a:rPr>
              <a:t>E</a:t>
            </a:r>
            <a:r>
              <a:rPr sz="4000" dirty="0">
                <a:solidFill>
                  <a:srgbClr val="FFFF00"/>
                </a:solidFill>
              </a:rPr>
              <a:t>	</a:t>
            </a:r>
            <a:r>
              <a:rPr sz="4000" spc="-695" dirty="0">
                <a:solidFill>
                  <a:srgbClr val="FFFF00"/>
                </a:solidFill>
              </a:rPr>
              <a:t>A</a:t>
            </a:r>
            <a:r>
              <a:rPr sz="4000" dirty="0">
                <a:solidFill>
                  <a:srgbClr val="FFFF00"/>
                </a:solidFill>
              </a:rPr>
              <a:t>	</a:t>
            </a:r>
            <a:r>
              <a:rPr sz="4000" spc="-475" dirty="0">
                <a:solidFill>
                  <a:srgbClr val="FFFF00"/>
                </a:solidFill>
              </a:rPr>
              <a:t>VACCINE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8665209" y="6571642"/>
            <a:ext cx="2286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r>
              <a:rPr sz="1200" spc="-70" dirty="0">
                <a:solidFill>
                  <a:srgbClr val="D5EBFF"/>
                </a:solidFill>
                <a:latin typeface="Arial"/>
                <a:cs typeface="Arial"/>
              </a:rPr>
              <a:t>53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6793230" cy="367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110" dirty="0">
                <a:solidFill>
                  <a:srgbClr val="FFFFFF"/>
                </a:solidFill>
                <a:latin typeface="Arial"/>
                <a:cs typeface="Arial"/>
              </a:rPr>
              <a:t>whenever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one</a:t>
            </a:r>
            <a:r>
              <a:rPr sz="30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describe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vaccine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14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30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must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20" dirty="0">
                <a:solidFill>
                  <a:srgbClr val="FFFFFF"/>
                </a:solidFill>
                <a:latin typeface="Arial"/>
                <a:cs typeface="Arial"/>
              </a:rPr>
              <a:t>be  </a:t>
            </a: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done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under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following</a:t>
            </a:r>
            <a:r>
              <a:rPr sz="30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65" dirty="0">
                <a:solidFill>
                  <a:srgbClr val="FFFFFF"/>
                </a:solidFill>
                <a:latin typeface="Arial"/>
                <a:cs typeface="Arial"/>
              </a:rPr>
              <a:t>heads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170" dirty="0">
                <a:solidFill>
                  <a:srgbClr val="FFFFFF"/>
                </a:solidFill>
                <a:latin typeface="Arial"/>
                <a:cs typeface="Arial"/>
              </a:rPr>
              <a:t>Type</a:t>
            </a:r>
            <a:endParaRPr sz="3000">
              <a:latin typeface="Arial"/>
              <a:cs typeface="Arial"/>
            </a:endParaRPr>
          </a:p>
          <a:p>
            <a:pPr marL="12700" marR="5489575">
              <a:lnSpc>
                <a:spcPct val="119300"/>
              </a:lnSpc>
              <a:spcBef>
                <a:spcPts val="10"/>
              </a:spcBef>
            </a:pP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Content 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Dose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spc="-3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40" dirty="0">
                <a:solidFill>
                  <a:srgbClr val="FFFFFF"/>
                </a:solidFill>
                <a:latin typeface="Arial"/>
                <a:cs typeface="Arial"/>
              </a:rPr>
              <a:t>administration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3000" spc="-8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spc="-6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80" dirty="0">
                <a:solidFill>
                  <a:srgbClr val="FFFFFF"/>
                </a:solidFill>
                <a:latin typeface="Arial"/>
                <a:cs typeface="Arial"/>
              </a:rPr>
              <a:t>doses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including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boosters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66948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79500" algn="l"/>
                <a:tab pos="1879600" algn="l"/>
                <a:tab pos="4280535" algn="l"/>
                <a:tab pos="4814570" algn="l"/>
              </a:tabLst>
            </a:pPr>
            <a:r>
              <a:rPr sz="4000" spc="-1080" dirty="0">
                <a:solidFill>
                  <a:srgbClr val="FFFF00"/>
                </a:solidFill>
              </a:rPr>
              <a:t>HO</a:t>
            </a:r>
            <a:r>
              <a:rPr sz="4000" spc="-1230" dirty="0">
                <a:solidFill>
                  <a:srgbClr val="FFFF00"/>
                </a:solidFill>
              </a:rPr>
              <a:t>W</a:t>
            </a:r>
            <a:r>
              <a:rPr sz="4000" dirty="0">
                <a:solidFill>
                  <a:srgbClr val="FFFF00"/>
                </a:solidFill>
              </a:rPr>
              <a:t>	</a:t>
            </a:r>
            <a:r>
              <a:rPr sz="4000" spc="-615" dirty="0">
                <a:solidFill>
                  <a:srgbClr val="FFFF00"/>
                </a:solidFill>
              </a:rPr>
              <a:t>T</a:t>
            </a:r>
            <a:r>
              <a:rPr sz="4000" spc="-655" dirty="0">
                <a:solidFill>
                  <a:srgbClr val="FFFF00"/>
                </a:solidFill>
              </a:rPr>
              <a:t>O</a:t>
            </a:r>
            <a:r>
              <a:rPr sz="4000" dirty="0">
                <a:solidFill>
                  <a:srgbClr val="FFFF00"/>
                </a:solidFill>
              </a:rPr>
              <a:t>	</a:t>
            </a:r>
            <a:r>
              <a:rPr sz="4000" spc="-484" dirty="0">
                <a:solidFill>
                  <a:srgbClr val="FFFF00"/>
                </a:solidFill>
              </a:rPr>
              <a:t>DESCRIB</a:t>
            </a:r>
            <a:r>
              <a:rPr sz="4000" spc="-400" dirty="0">
                <a:solidFill>
                  <a:srgbClr val="FFFF00"/>
                </a:solidFill>
              </a:rPr>
              <a:t>E</a:t>
            </a:r>
            <a:r>
              <a:rPr sz="4000" dirty="0">
                <a:solidFill>
                  <a:srgbClr val="FFFF00"/>
                </a:solidFill>
              </a:rPr>
              <a:t>	</a:t>
            </a:r>
            <a:r>
              <a:rPr sz="4000" spc="-695" dirty="0">
                <a:solidFill>
                  <a:srgbClr val="FFFF00"/>
                </a:solidFill>
              </a:rPr>
              <a:t>A</a:t>
            </a:r>
            <a:r>
              <a:rPr sz="4000" dirty="0">
                <a:solidFill>
                  <a:srgbClr val="FFFF00"/>
                </a:solidFill>
              </a:rPr>
              <a:t>	</a:t>
            </a:r>
            <a:r>
              <a:rPr sz="4000" spc="-475" dirty="0">
                <a:solidFill>
                  <a:srgbClr val="FFFF00"/>
                </a:solidFill>
              </a:rPr>
              <a:t>VACCINE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8665209" y="6571642"/>
            <a:ext cx="2286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r>
              <a:rPr sz="1200" spc="-70" dirty="0">
                <a:solidFill>
                  <a:srgbClr val="D5EBFF"/>
                </a:solidFill>
                <a:latin typeface="Arial"/>
                <a:cs typeface="Arial"/>
              </a:rPr>
              <a:t>54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024" y="1704588"/>
            <a:ext cx="3955415" cy="330263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3000" spc="-40" dirty="0">
                <a:solidFill>
                  <a:srgbClr val="FFFFFF"/>
                </a:solidFill>
                <a:latin typeface="Arial"/>
                <a:cs typeface="Arial"/>
              </a:rPr>
              <a:t>Diluent </a:t>
            </a:r>
            <a:r>
              <a:rPr sz="3000" spc="7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3000" spc="-43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20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endParaRPr sz="3000">
              <a:latin typeface="Arial"/>
              <a:cs typeface="Arial"/>
            </a:endParaRPr>
          </a:p>
          <a:p>
            <a:pPr marL="12700" marR="5080">
              <a:lnSpc>
                <a:spcPts val="4310"/>
              </a:lnSpc>
              <a:spcBef>
                <a:spcPts val="250"/>
              </a:spcBef>
            </a:pPr>
            <a:r>
              <a:rPr sz="3000" spc="-85" dirty="0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sz="3000" spc="-15" dirty="0">
                <a:solidFill>
                  <a:srgbClr val="FFFFFF"/>
                </a:solidFill>
                <a:latin typeface="Arial"/>
                <a:cs typeface="Arial"/>
              </a:rPr>
              <a:t>after</a:t>
            </a:r>
            <a:r>
              <a:rPr sz="3000" spc="-4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reconstitution 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Efficacy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Storage</a:t>
            </a:r>
            <a:endParaRPr sz="3000">
              <a:latin typeface="Arial"/>
              <a:cs typeface="Arial"/>
            </a:endParaRPr>
          </a:p>
          <a:p>
            <a:pPr marL="12700" marR="1202690">
              <a:lnSpc>
                <a:spcPts val="4310"/>
              </a:lnSpc>
              <a:spcBef>
                <a:spcPts val="250"/>
              </a:spcBef>
            </a:pPr>
            <a:r>
              <a:rPr sz="3000" spc="-140" dirty="0">
                <a:solidFill>
                  <a:srgbClr val="FFFFFF"/>
                </a:solidFill>
                <a:latin typeface="Arial"/>
                <a:cs typeface="Arial"/>
              </a:rPr>
              <a:t>Side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effects  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con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spc="-70" dirty="0">
                <a:solidFill>
                  <a:srgbClr val="FFFFFF"/>
                </a:solidFill>
                <a:latin typeface="Arial"/>
                <a:cs typeface="Arial"/>
              </a:rPr>
              <a:t>raindications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20444" y="2826511"/>
            <a:ext cx="4065270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30480" indent="-342900">
              <a:lnSpc>
                <a:spcPct val="100000"/>
              </a:lnSpc>
              <a:spcBef>
                <a:spcPts val="100"/>
              </a:spcBef>
              <a:buSzPct val="96666"/>
              <a:buAutoNum type="arabicParenR"/>
              <a:tabLst>
                <a:tab pos="381000" algn="l"/>
              </a:tabLst>
            </a:pP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Freezed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dried 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vaccine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contains 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live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attenuated 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virus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1000</a:t>
            </a:r>
            <a:r>
              <a:rPr sz="3000" b="1" spc="-60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000" b="1" spc="-35" dirty="0">
                <a:solidFill>
                  <a:srgbClr val="D5EBFF"/>
                </a:solidFill>
                <a:latin typeface="Arial"/>
                <a:cs typeface="Arial"/>
              </a:rPr>
              <a:t>T.C.I.D.</a:t>
            </a:r>
            <a:r>
              <a:rPr sz="3000" b="1" spc="-52" baseline="-11111" dirty="0">
                <a:solidFill>
                  <a:srgbClr val="D5EBFF"/>
                </a:solidFill>
                <a:latin typeface="Arial"/>
                <a:cs typeface="Arial"/>
              </a:rPr>
              <a:t>50</a:t>
            </a:r>
            <a:r>
              <a:rPr sz="3000" b="1" spc="-35" dirty="0">
                <a:solidFill>
                  <a:srgbClr val="D5EBFF"/>
                </a:solidFill>
                <a:latin typeface="Arial"/>
                <a:cs typeface="Arial"/>
              </a:rPr>
              <a:t>;</a:t>
            </a:r>
            <a:endParaRPr sz="3000">
              <a:latin typeface="Arial"/>
              <a:cs typeface="Arial"/>
            </a:endParaRPr>
          </a:p>
          <a:p>
            <a:pPr marL="380365">
              <a:lnSpc>
                <a:spcPct val="100000"/>
              </a:lnSpc>
            </a:pP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Stored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at</a:t>
            </a:r>
            <a:r>
              <a:rPr sz="3000" b="1" spc="-20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2-8</a:t>
            </a:r>
            <a:r>
              <a:rPr sz="3000" b="1" baseline="47222" dirty="0">
                <a:solidFill>
                  <a:srgbClr val="D5EBFF"/>
                </a:solidFill>
                <a:latin typeface="Arial"/>
                <a:cs typeface="Arial"/>
              </a:rPr>
              <a:t>o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C.</a:t>
            </a:r>
            <a:endParaRPr sz="3000">
              <a:latin typeface="Arial"/>
              <a:cs typeface="Arial"/>
            </a:endParaRPr>
          </a:p>
          <a:p>
            <a:pPr marL="38100" marR="997585">
              <a:lnSpc>
                <a:spcPct val="100000"/>
              </a:lnSpc>
              <a:buSzPct val="96666"/>
              <a:buAutoNum type="arabicParenR" startAt="2"/>
              <a:tabLst>
                <a:tab pos="381000" algn="l"/>
              </a:tabLst>
            </a:pP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Dose </a:t>
            </a:r>
            <a:r>
              <a:rPr sz="3000" dirty="0">
                <a:solidFill>
                  <a:srgbClr val="D5EBFF"/>
                </a:solidFill>
                <a:latin typeface="Wingdings"/>
                <a:cs typeface="Wingdings"/>
              </a:rPr>
              <a:t></a:t>
            </a:r>
            <a:r>
              <a:rPr sz="3000" dirty="0">
                <a:solidFill>
                  <a:srgbClr val="D5EB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0.5</a:t>
            </a:r>
            <a:r>
              <a:rPr sz="3000" b="1" spc="-35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ml</a:t>
            </a:r>
            <a:r>
              <a:rPr sz="3000" b="1" spc="-7" baseline="-15277" dirty="0">
                <a:solidFill>
                  <a:srgbClr val="D5EBFF"/>
                </a:solidFill>
                <a:latin typeface="Arial"/>
                <a:cs typeface="Arial"/>
              </a:rPr>
              <a:t>; </a:t>
            </a:r>
            <a:r>
              <a:rPr sz="2000" b="1" spc="-5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Route </a:t>
            </a:r>
            <a:r>
              <a:rPr sz="3000" dirty="0">
                <a:solidFill>
                  <a:srgbClr val="D5EBFF"/>
                </a:solidFill>
                <a:latin typeface="Wingdings"/>
                <a:cs typeface="Wingdings"/>
              </a:rPr>
              <a:t></a:t>
            </a:r>
            <a:r>
              <a:rPr sz="3000" dirty="0">
                <a:solidFill>
                  <a:srgbClr val="D5EB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Subcutaneous.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07665">
              <a:lnSpc>
                <a:spcPct val="100000"/>
              </a:lnSpc>
              <a:spcBef>
                <a:spcPts val="105"/>
              </a:spcBef>
            </a:pPr>
            <a:r>
              <a:rPr dirty="0"/>
              <a:t>MEASLES</a:t>
            </a:r>
            <a:r>
              <a:rPr spc="-85" dirty="0"/>
              <a:t> </a:t>
            </a:r>
            <a:r>
              <a:rPr spc="-45" dirty="0"/>
              <a:t>VACCINE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228600" y="304800"/>
            <a:ext cx="2705100" cy="1866900"/>
            <a:chOff x="228600" y="304800"/>
            <a:chExt cx="2705100" cy="1866900"/>
          </a:xfrm>
        </p:grpSpPr>
        <p:sp>
          <p:nvSpPr>
            <p:cNvPr id="6" name="object 6"/>
            <p:cNvSpPr/>
            <p:nvPr/>
          </p:nvSpPr>
          <p:spPr>
            <a:xfrm>
              <a:off x="304800" y="381000"/>
              <a:ext cx="2552700" cy="17145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8600" y="304799"/>
              <a:ext cx="2705100" cy="1866900"/>
            </a:xfrm>
            <a:custGeom>
              <a:avLst/>
              <a:gdLst/>
              <a:ahLst/>
              <a:cxnLst/>
              <a:rect l="l" t="t" r="r" b="b"/>
              <a:pathLst>
                <a:path w="2705100" h="1866900">
                  <a:moveTo>
                    <a:pt x="2641600" y="63500"/>
                  </a:moveTo>
                  <a:lnTo>
                    <a:pt x="2628900" y="63500"/>
                  </a:lnTo>
                  <a:lnTo>
                    <a:pt x="2628900" y="76200"/>
                  </a:lnTo>
                  <a:lnTo>
                    <a:pt x="2628900" y="1790700"/>
                  </a:lnTo>
                  <a:lnTo>
                    <a:pt x="76200" y="1790700"/>
                  </a:lnTo>
                  <a:lnTo>
                    <a:pt x="76200" y="76200"/>
                  </a:lnTo>
                  <a:lnTo>
                    <a:pt x="2628900" y="76200"/>
                  </a:lnTo>
                  <a:lnTo>
                    <a:pt x="2628900" y="63500"/>
                  </a:lnTo>
                  <a:lnTo>
                    <a:pt x="63500" y="63500"/>
                  </a:lnTo>
                  <a:lnTo>
                    <a:pt x="63500" y="76200"/>
                  </a:lnTo>
                  <a:lnTo>
                    <a:pt x="63500" y="1790700"/>
                  </a:lnTo>
                  <a:lnTo>
                    <a:pt x="63500" y="1803400"/>
                  </a:lnTo>
                  <a:lnTo>
                    <a:pt x="2641600" y="1803400"/>
                  </a:lnTo>
                  <a:lnTo>
                    <a:pt x="2641600" y="1790700"/>
                  </a:lnTo>
                  <a:lnTo>
                    <a:pt x="2641600" y="76200"/>
                  </a:lnTo>
                  <a:lnTo>
                    <a:pt x="2641600" y="63500"/>
                  </a:lnTo>
                  <a:close/>
                </a:path>
                <a:path w="2705100" h="1866900">
                  <a:moveTo>
                    <a:pt x="2679700" y="25400"/>
                  </a:moveTo>
                  <a:lnTo>
                    <a:pt x="2654300" y="25400"/>
                  </a:lnTo>
                  <a:lnTo>
                    <a:pt x="2654300" y="50800"/>
                  </a:lnTo>
                  <a:lnTo>
                    <a:pt x="2654300" y="1816100"/>
                  </a:lnTo>
                  <a:lnTo>
                    <a:pt x="50800" y="1816100"/>
                  </a:lnTo>
                  <a:lnTo>
                    <a:pt x="50800" y="50800"/>
                  </a:lnTo>
                  <a:lnTo>
                    <a:pt x="2654300" y="50800"/>
                  </a:lnTo>
                  <a:lnTo>
                    <a:pt x="2654300" y="25400"/>
                  </a:lnTo>
                  <a:lnTo>
                    <a:pt x="25400" y="25400"/>
                  </a:lnTo>
                  <a:lnTo>
                    <a:pt x="25400" y="50800"/>
                  </a:lnTo>
                  <a:lnTo>
                    <a:pt x="25400" y="1816100"/>
                  </a:lnTo>
                  <a:lnTo>
                    <a:pt x="25400" y="1841500"/>
                  </a:lnTo>
                  <a:lnTo>
                    <a:pt x="2679700" y="1841500"/>
                  </a:lnTo>
                  <a:lnTo>
                    <a:pt x="2679700" y="1816100"/>
                  </a:lnTo>
                  <a:lnTo>
                    <a:pt x="2679700" y="50800"/>
                  </a:lnTo>
                  <a:lnTo>
                    <a:pt x="2679700" y="25400"/>
                  </a:lnTo>
                  <a:close/>
                </a:path>
                <a:path w="2705100" h="1866900">
                  <a:moveTo>
                    <a:pt x="2705100" y="0"/>
                  </a:moveTo>
                  <a:lnTo>
                    <a:pt x="2692400" y="0"/>
                  </a:lnTo>
                  <a:lnTo>
                    <a:pt x="2692400" y="12700"/>
                  </a:lnTo>
                  <a:lnTo>
                    <a:pt x="2692400" y="1854200"/>
                  </a:lnTo>
                  <a:lnTo>
                    <a:pt x="12700" y="1854200"/>
                  </a:lnTo>
                  <a:lnTo>
                    <a:pt x="12700" y="12700"/>
                  </a:lnTo>
                  <a:lnTo>
                    <a:pt x="2692400" y="12700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1854200"/>
                  </a:lnTo>
                  <a:lnTo>
                    <a:pt x="0" y="1866900"/>
                  </a:lnTo>
                  <a:lnTo>
                    <a:pt x="2705100" y="1866900"/>
                  </a:lnTo>
                  <a:lnTo>
                    <a:pt x="2705100" y="1854200"/>
                  </a:lnTo>
                  <a:lnTo>
                    <a:pt x="2705100" y="12700"/>
                  </a:lnTo>
                  <a:lnTo>
                    <a:pt x="27051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5565647" y="3276600"/>
            <a:ext cx="3578351" cy="2971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665209" y="6571642"/>
            <a:ext cx="229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r>
              <a:rPr sz="1200" spc="-65" dirty="0">
                <a:solidFill>
                  <a:srgbClr val="D5EBFF"/>
                </a:solidFill>
                <a:latin typeface="Arial"/>
                <a:cs typeface="Arial"/>
              </a:rPr>
              <a:t>55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8140" y="2427554"/>
            <a:ext cx="8327390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381000" algn="l"/>
              </a:tabLst>
            </a:pPr>
            <a:r>
              <a:rPr sz="3000" b="1" spc="-15" dirty="0">
                <a:solidFill>
                  <a:srgbClr val="D5EBFF"/>
                </a:solidFill>
                <a:latin typeface="Arial"/>
                <a:cs typeface="Arial"/>
              </a:rPr>
              <a:t>Time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of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administration </a:t>
            </a:r>
            <a:r>
              <a:rPr sz="3000" dirty="0">
                <a:solidFill>
                  <a:srgbClr val="D5EBFF"/>
                </a:solidFill>
                <a:latin typeface="Wingdings"/>
                <a:cs typeface="Wingdings"/>
              </a:rPr>
              <a:t></a:t>
            </a:r>
            <a:r>
              <a:rPr sz="3000" dirty="0">
                <a:solidFill>
                  <a:srgbClr val="D5EB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9 months </a:t>
            </a:r>
            <a:r>
              <a:rPr sz="3000" b="1" spc="-10" dirty="0">
                <a:solidFill>
                  <a:srgbClr val="D5EBFF"/>
                </a:solidFill>
                <a:latin typeface="Arial"/>
                <a:cs typeface="Arial"/>
              </a:rPr>
              <a:t>in</a:t>
            </a:r>
            <a:r>
              <a:rPr sz="3000" b="1" spc="150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India.</a:t>
            </a:r>
            <a:endParaRPr sz="3000">
              <a:latin typeface="Arial"/>
              <a:cs typeface="Arial"/>
            </a:endParaRPr>
          </a:p>
          <a:p>
            <a:pPr marL="1101725" marR="2419350" indent="-546100">
              <a:lnSpc>
                <a:spcPct val="100000"/>
              </a:lnSpc>
              <a:spcBef>
                <a:spcPts val="5"/>
              </a:spcBef>
            </a:pP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According to </a:t>
            </a:r>
            <a:r>
              <a:rPr sz="3000" b="1" spc="-35" dirty="0">
                <a:solidFill>
                  <a:srgbClr val="D5EBFF"/>
                </a:solidFill>
                <a:latin typeface="Arial"/>
                <a:cs typeface="Arial"/>
              </a:rPr>
              <a:t>W.H.O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if child is 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malnourished,</a:t>
            </a:r>
            <a:endParaRPr sz="3000">
              <a:latin typeface="Arial"/>
              <a:cs typeface="Arial"/>
            </a:endParaRPr>
          </a:p>
          <a:p>
            <a:pPr marL="1420495" marR="2139315" indent="-106680">
              <a:lnSpc>
                <a:spcPct val="100000"/>
              </a:lnSpc>
            </a:pP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1</a:t>
            </a:r>
            <a:r>
              <a:rPr sz="3000" b="1" spc="-7" baseline="25000" dirty="0">
                <a:solidFill>
                  <a:srgbClr val="D5EBFF"/>
                </a:solidFill>
                <a:latin typeface="Arial"/>
                <a:cs typeface="Arial"/>
              </a:rPr>
              <a:t>st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dose </a:t>
            </a:r>
            <a:r>
              <a:rPr sz="3000" b="1" spc="-10" dirty="0">
                <a:solidFill>
                  <a:srgbClr val="D5EBFF"/>
                </a:solidFill>
                <a:latin typeface="Arial"/>
                <a:cs typeface="Arial"/>
              </a:rPr>
              <a:t>is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b/w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6-8 months; 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2</a:t>
            </a:r>
            <a:r>
              <a:rPr sz="3000" b="1" baseline="25000" dirty="0">
                <a:solidFill>
                  <a:srgbClr val="D5EBFF"/>
                </a:solidFill>
                <a:latin typeface="Arial"/>
                <a:cs typeface="Arial"/>
              </a:rPr>
              <a:t>nd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dose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after 1</a:t>
            </a:r>
            <a:r>
              <a:rPr sz="3000" b="1" spc="-305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000" b="1" spc="-35" dirty="0">
                <a:solidFill>
                  <a:srgbClr val="D5EBFF"/>
                </a:solidFill>
                <a:latin typeface="Arial"/>
                <a:cs typeface="Arial"/>
              </a:rPr>
              <a:t>year.</a:t>
            </a:r>
            <a:endParaRPr sz="3000">
              <a:latin typeface="Arial"/>
              <a:cs typeface="Arial"/>
            </a:endParaRPr>
          </a:p>
          <a:p>
            <a:pPr marL="381000" marR="280035" indent="-342900">
              <a:lnSpc>
                <a:spcPct val="100000"/>
              </a:lnSpc>
              <a:buAutoNum type="arabicPeriod" startAt="4"/>
              <a:tabLst>
                <a:tab pos="356870" algn="l"/>
              </a:tabLst>
            </a:pP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Efficacy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of </a:t>
            </a:r>
            <a:r>
              <a:rPr sz="3000" b="1" spc="-25" dirty="0">
                <a:solidFill>
                  <a:srgbClr val="D5EBFF"/>
                </a:solidFill>
                <a:latin typeface="Arial"/>
                <a:cs typeface="Arial"/>
              </a:rPr>
              <a:t>Vaccine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– </a:t>
            </a:r>
            <a:r>
              <a:rPr sz="3000" b="1" spc="-15" dirty="0">
                <a:solidFill>
                  <a:srgbClr val="D5EBFF"/>
                </a:solidFill>
                <a:latin typeface="Arial"/>
                <a:cs typeface="Arial"/>
              </a:rPr>
              <a:t>95%if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given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after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one  </a:t>
            </a:r>
            <a:r>
              <a:rPr sz="3000" b="1" spc="-40" dirty="0">
                <a:solidFill>
                  <a:srgbClr val="D5EBFF"/>
                </a:solidFill>
                <a:latin typeface="Arial"/>
                <a:cs typeface="Arial"/>
              </a:rPr>
              <a:t>year.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At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nine months</a:t>
            </a:r>
            <a:r>
              <a:rPr sz="3000" b="1" spc="-60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-85%</a:t>
            </a:r>
            <a:endParaRPr sz="30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381000" algn="l"/>
              </a:tabLst>
            </a:pP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Duration </a:t>
            </a:r>
            <a:r>
              <a:rPr sz="3000" b="1" dirty="0">
                <a:solidFill>
                  <a:srgbClr val="D5EBFF"/>
                </a:solidFill>
                <a:latin typeface="Arial"/>
                <a:cs typeface="Arial"/>
              </a:rPr>
              <a:t>of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immunity–</a:t>
            </a:r>
            <a:r>
              <a:rPr sz="3000" b="1" spc="25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D5EBFF"/>
                </a:solidFill>
                <a:latin typeface="Arial"/>
                <a:cs typeface="Arial"/>
              </a:rPr>
              <a:t>Lifelong.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07665">
              <a:lnSpc>
                <a:spcPct val="100000"/>
              </a:lnSpc>
              <a:spcBef>
                <a:spcPts val="105"/>
              </a:spcBef>
            </a:pPr>
            <a:r>
              <a:rPr dirty="0"/>
              <a:t>MEASLES</a:t>
            </a:r>
            <a:r>
              <a:rPr spc="-85" dirty="0"/>
              <a:t> </a:t>
            </a:r>
            <a:r>
              <a:rPr spc="-45" dirty="0"/>
              <a:t>VACCINE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228600" y="304800"/>
            <a:ext cx="2705100" cy="1866900"/>
            <a:chOff x="228600" y="304800"/>
            <a:chExt cx="2705100" cy="1866900"/>
          </a:xfrm>
        </p:grpSpPr>
        <p:sp>
          <p:nvSpPr>
            <p:cNvPr id="6" name="object 6"/>
            <p:cNvSpPr/>
            <p:nvPr/>
          </p:nvSpPr>
          <p:spPr>
            <a:xfrm>
              <a:off x="304800" y="381000"/>
              <a:ext cx="2552700" cy="17145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8600" y="304799"/>
              <a:ext cx="2705100" cy="1866900"/>
            </a:xfrm>
            <a:custGeom>
              <a:avLst/>
              <a:gdLst/>
              <a:ahLst/>
              <a:cxnLst/>
              <a:rect l="l" t="t" r="r" b="b"/>
              <a:pathLst>
                <a:path w="2705100" h="1866900">
                  <a:moveTo>
                    <a:pt x="2641600" y="63500"/>
                  </a:moveTo>
                  <a:lnTo>
                    <a:pt x="2628900" y="63500"/>
                  </a:lnTo>
                  <a:lnTo>
                    <a:pt x="2628900" y="76200"/>
                  </a:lnTo>
                  <a:lnTo>
                    <a:pt x="2628900" y="1790700"/>
                  </a:lnTo>
                  <a:lnTo>
                    <a:pt x="76200" y="1790700"/>
                  </a:lnTo>
                  <a:lnTo>
                    <a:pt x="76200" y="76200"/>
                  </a:lnTo>
                  <a:lnTo>
                    <a:pt x="2628900" y="76200"/>
                  </a:lnTo>
                  <a:lnTo>
                    <a:pt x="2628900" y="63500"/>
                  </a:lnTo>
                  <a:lnTo>
                    <a:pt x="63500" y="63500"/>
                  </a:lnTo>
                  <a:lnTo>
                    <a:pt x="63500" y="76200"/>
                  </a:lnTo>
                  <a:lnTo>
                    <a:pt x="63500" y="1790700"/>
                  </a:lnTo>
                  <a:lnTo>
                    <a:pt x="63500" y="1803400"/>
                  </a:lnTo>
                  <a:lnTo>
                    <a:pt x="2641600" y="1803400"/>
                  </a:lnTo>
                  <a:lnTo>
                    <a:pt x="2641600" y="1790700"/>
                  </a:lnTo>
                  <a:lnTo>
                    <a:pt x="2641600" y="76200"/>
                  </a:lnTo>
                  <a:lnTo>
                    <a:pt x="2641600" y="63500"/>
                  </a:lnTo>
                  <a:close/>
                </a:path>
                <a:path w="2705100" h="1866900">
                  <a:moveTo>
                    <a:pt x="2679700" y="25400"/>
                  </a:moveTo>
                  <a:lnTo>
                    <a:pt x="2654300" y="25400"/>
                  </a:lnTo>
                  <a:lnTo>
                    <a:pt x="2654300" y="50800"/>
                  </a:lnTo>
                  <a:lnTo>
                    <a:pt x="2654300" y="1816100"/>
                  </a:lnTo>
                  <a:lnTo>
                    <a:pt x="50800" y="1816100"/>
                  </a:lnTo>
                  <a:lnTo>
                    <a:pt x="50800" y="50800"/>
                  </a:lnTo>
                  <a:lnTo>
                    <a:pt x="2654300" y="50800"/>
                  </a:lnTo>
                  <a:lnTo>
                    <a:pt x="2654300" y="25400"/>
                  </a:lnTo>
                  <a:lnTo>
                    <a:pt x="25400" y="25400"/>
                  </a:lnTo>
                  <a:lnTo>
                    <a:pt x="25400" y="50800"/>
                  </a:lnTo>
                  <a:lnTo>
                    <a:pt x="25400" y="1816100"/>
                  </a:lnTo>
                  <a:lnTo>
                    <a:pt x="25400" y="1841500"/>
                  </a:lnTo>
                  <a:lnTo>
                    <a:pt x="2679700" y="1841500"/>
                  </a:lnTo>
                  <a:lnTo>
                    <a:pt x="2679700" y="1816100"/>
                  </a:lnTo>
                  <a:lnTo>
                    <a:pt x="2679700" y="50800"/>
                  </a:lnTo>
                  <a:lnTo>
                    <a:pt x="2679700" y="25400"/>
                  </a:lnTo>
                  <a:close/>
                </a:path>
                <a:path w="2705100" h="1866900">
                  <a:moveTo>
                    <a:pt x="2705100" y="0"/>
                  </a:moveTo>
                  <a:lnTo>
                    <a:pt x="2692400" y="0"/>
                  </a:lnTo>
                  <a:lnTo>
                    <a:pt x="2692400" y="12700"/>
                  </a:lnTo>
                  <a:lnTo>
                    <a:pt x="2692400" y="1854200"/>
                  </a:lnTo>
                  <a:lnTo>
                    <a:pt x="12700" y="1854200"/>
                  </a:lnTo>
                  <a:lnTo>
                    <a:pt x="12700" y="12700"/>
                  </a:lnTo>
                  <a:lnTo>
                    <a:pt x="2692400" y="12700"/>
                  </a:lnTo>
                  <a:lnTo>
                    <a:pt x="269240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1854200"/>
                  </a:lnTo>
                  <a:lnTo>
                    <a:pt x="0" y="1866900"/>
                  </a:lnTo>
                  <a:lnTo>
                    <a:pt x="2705100" y="1866900"/>
                  </a:lnTo>
                  <a:lnTo>
                    <a:pt x="2705100" y="1854200"/>
                  </a:lnTo>
                  <a:lnTo>
                    <a:pt x="2705100" y="12700"/>
                  </a:lnTo>
                  <a:lnTo>
                    <a:pt x="27051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665209" y="6571642"/>
            <a:ext cx="229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r>
              <a:rPr sz="1200" spc="-65" dirty="0">
                <a:solidFill>
                  <a:srgbClr val="D5EBFF"/>
                </a:solidFill>
                <a:latin typeface="Arial"/>
                <a:cs typeface="Arial"/>
              </a:rPr>
              <a:t>56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13917"/>
            <a:ext cx="40316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48840" algn="l"/>
              </a:tabLst>
            </a:pPr>
            <a:r>
              <a:rPr sz="4000" b="0" spc="-15" dirty="0">
                <a:solidFill>
                  <a:srgbClr val="C1EDFF"/>
                </a:solidFill>
                <a:latin typeface="Arial"/>
                <a:cs typeface="Arial"/>
              </a:rPr>
              <a:t>Measles	</a:t>
            </a:r>
            <a:r>
              <a:rPr sz="4000" b="0" spc="160" dirty="0">
                <a:solidFill>
                  <a:srgbClr val="C1EDFF"/>
                </a:solidFill>
                <a:latin typeface="Arial"/>
                <a:cs typeface="Arial"/>
              </a:rPr>
              <a:t>vaccine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119" y="1949323"/>
            <a:ext cx="3528060" cy="38811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93370" marR="704850" indent="-293370">
              <a:lnSpc>
                <a:spcPts val="3020"/>
              </a:lnSpc>
              <a:spcBef>
                <a:spcPts val="480"/>
              </a:spcBef>
              <a:buSzPct val="96428"/>
              <a:buAutoNum type="arabicPeriod" startAt="6"/>
              <a:tabLst>
                <a:tab pos="293370" algn="l"/>
              </a:tabLst>
            </a:pPr>
            <a:r>
              <a:rPr sz="2800" spc="45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freezed</a:t>
            </a:r>
            <a:r>
              <a:rPr sz="2800" spc="-5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dried 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vaccine</a:t>
            </a:r>
            <a:endParaRPr sz="2800">
              <a:latin typeface="Arial"/>
              <a:cs typeface="Arial"/>
            </a:endParaRPr>
          </a:p>
          <a:p>
            <a:pPr marL="259715" marR="468630" indent="-259715">
              <a:lnSpc>
                <a:spcPts val="3020"/>
              </a:lnSpc>
              <a:spcBef>
                <a:spcPts val="715"/>
              </a:spcBef>
              <a:buSzPct val="96428"/>
              <a:buAutoNum type="arabicPeriod" startAt="6"/>
              <a:tabLst>
                <a:tab pos="259715" algn="l"/>
              </a:tabLst>
            </a:pPr>
            <a:r>
              <a:rPr sz="2800" spc="-204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800" spc="6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be 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reconstituted</a:t>
            </a:r>
            <a:r>
              <a:rPr sz="2800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endParaRPr sz="2800">
              <a:latin typeface="Arial"/>
              <a:cs typeface="Arial"/>
            </a:endParaRPr>
          </a:p>
          <a:p>
            <a:pPr marL="12700" marR="5080" indent="285115">
              <a:lnSpc>
                <a:spcPts val="3720"/>
              </a:lnSpc>
              <a:spcBef>
                <a:spcPts val="145"/>
              </a:spcBef>
            </a:pP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distilled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water 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8.Reconstituted</a:t>
            </a:r>
            <a:r>
              <a:rPr sz="28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5" dirty="0">
                <a:solidFill>
                  <a:srgbClr val="FFFFFF"/>
                </a:solidFill>
                <a:latin typeface="Arial"/>
                <a:cs typeface="Arial"/>
              </a:rPr>
              <a:t>vaccine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2840"/>
              </a:lnSpc>
            </a:pP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must</a:t>
            </a:r>
            <a:r>
              <a:rPr sz="280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endParaRPr sz="2800">
              <a:latin typeface="Arial"/>
              <a:cs typeface="Arial"/>
            </a:endParaRPr>
          </a:p>
          <a:p>
            <a:pPr marL="355600" marR="1021080" indent="-128270">
              <a:lnSpc>
                <a:spcPts val="3030"/>
              </a:lnSpc>
              <a:spcBef>
                <a:spcPts val="750"/>
              </a:spcBef>
            </a:pP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sz="2800" spc="-229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early</a:t>
            </a:r>
            <a:r>
              <a:rPr sz="2800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29" dirty="0">
                <a:solidFill>
                  <a:srgbClr val="FFFFFF"/>
                </a:solidFill>
                <a:latin typeface="Arial"/>
                <a:cs typeface="Arial"/>
              </a:rPr>
              <a:t>as 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possible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181600" y="2534920"/>
            <a:ext cx="3352800" cy="3009900"/>
            <a:chOff x="5181600" y="2534920"/>
            <a:chExt cx="3352800" cy="3009900"/>
          </a:xfrm>
        </p:grpSpPr>
        <p:sp>
          <p:nvSpPr>
            <p:cNvPr id="5" name="object 5"/>
            <p:cNvSpPr/>
            <p:nvPr/>
          </p:nvSpPr>
          <p:spPr>
            <a:xfrm>
              <a:off x="5257800" y="2610612"/>
              <a:ext cx="3200400" cy="28575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81600" y="2534919"/>
              <a:ext cx="3352800" cy="3009900"/>
            </a:xfrm>
            <a:custGeom>
              <a:avLst/>
              <a:gdLst/>
              <a:ahLst/>
              <a:cxnLst/>
              <a:rect l="l" t="t" r="r" b="b"/>
              <a:pathLst>
                <a:path w="3352800" h="3009900">
                  <a:moveTo>
                    <a:pt x="3289300" y="63500"/>
                  </a:moveTo>
                  <a:lnTo>
                    <a:pt x="63500" y="63500"/>
                  </a:lnTo>
                  <a:lnTo>
                    <a:pt x="63500" y="76200"/>
                  </a:lnTo>
                  <a:lnTo>
                    <a:pt x="63500" y="2933700"/>
                  </a:lnTo>
                  <a:lnTo>
                    <a:pt x="63500" y="2946400"/>
                  </a:lnTo>
                  <a:lnTo>
                    <a:pt x="3289300" y="2946400"/>
                  </a:lnTo>
                  <a:lnTo>
                    <a:pt x="3289300" y="2933700"/>
                  </a:lnTo>
                  <a:lnTo>
                    <a:pt x="76200" y="2933700"/>
                  </a:lnTo>
                  <a:lnTo>
                    <a:pt x="76200" y="76200"/>
                  </a:lnTo>
                  <a:lnTo>
                    <a:pt x="3276600" y="76200"/>
                  </a:lnTo>
                  <a:lnTo>
                    <a:pt x="3276600" y="2933192"/>
                  </a:lnTo>
                  <a:lnTo>
                    <a:pt x="3289300" y="2933204"/>
                  </a:lnTo>
                  <a:lnTo>
                    <a:pt x="3289300" y="76200"/>
                  </a:lnTo>
                  <a:lnTo>
                    <a:pt x="3289300" y="75692"/>
                  </a:lnTo>
                  <a:lnTo>
                    <a:pt x="3289300" y="63500"/>
                  </a:lnTo>
                  <a:close/>
                </a:path>
                <a:path w="3352800" h="3009900">
                  <a:moveTo>
                    <a:pt x="3327400" y="25400"/>
                  </a:moveTo>
                  <a:lnTo>
                    <a:pt x="25400" y="25400"/>
                  </a:lnTo>
                  <a:lnTo>
                    <a:pt x="25400" y="50800"/>
                  </a:lnTo>
                  <a:lnTo>
                    <a:pt x="25400" y="2959100"/>
                  </a:lnTo>
                  <a:lnTo>
                    <a:pt x="25400" y="2984500"/>
                  </a:lnTo>
                  <a:lnTo>
                    <a:pt x="3327400" y="2984500"/>
                  </a:lnTo>
                  <a:lnTo>
                    <a:pt x="3327400" y="2959100"/>
                  </a:lnTo>
                  <a:lnTo>
                    <a:pt x="50800" y="2959100"/>
                  </a:lnTo>
                  <a:lnTo>
                    <a:pt x="50800" y="50800"/>
                  </a:lnTo>
                  <a:lnTo>
                    <a:pt x="3302000" y="50800"/>
                  </a:lnTo>
                  <a:lnTo>
                    <a:pt x="3302000" y="2958592"/>
                  </a:lnTo>
                  <a:lnTo>
                    <a:pt x="3327400" y="2958592"/>
                  </a:lnTo>
                  <a:lnTo>
                    <a:pt x="3327400" y="50800"/>
                  </a:lnTo>
                  <a:lnTo>
                    <a:pt x="3327400" y="50292"/>
                  </a:lnTo>
                  <a:lnTo>
                    <a:pt x="3327400" y="25400"/>
                  </a:lnTo>
                  <a:close/>
                </a:path>
                <a:path w="3352800" h="3009900">
                  <a:moveTo>
                    <a:pt x="335280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2997200"/>
                  </a:lnTo>
                  <a:lnTo>
                    <a:pt x="0" y="3009900"/>
                  </a:lnTo>
                  <a:lnTo>
                    <a:pt x="3352800" y="3009900"/>
                  </a:lnTo>
                  <a:lnTo>
                    <a:pt x="3352800" y="2997200"/>
                  </a:lnTo>
                  <a:lnTo>
                    <a:pt x="12700" y="2997200"/>
                  </a:lnTo>
                  <a:lnTo>
                    <a:pt x="12700" y="12700"/>
                  </a:lnTo>
                  <a:lnTo>
                    <a:pt x="3340100" y="12700"/>
                  </a:lnTo>
                  <a:lnTo>
                    <a:pt x="3340100" y="2996692"/>
                  </a:lnTo>
                  <a:lnTo>
                    <a:pt x="3352800" y="2996692"/>
                  </a:lnTo>
                  <a:lnTo>
                    <a:pt x="3352800" y="12700"/>
                  </a:lnTo>
                  <a:lnTo>
                    <a:pt x="3352800" y="12192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13917"/>
            <a:ext cx="40316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48840" algn="l"/>
              </a:tabLst>
            </a:pPr>
            <a:r>
              <a:rPr sz="4000" b="0" spc="-15" dirty="0">
                <a:solidFill>
                  <a:srgbClr val="C1EDFF"/>
                </a:solidFill>
                <a:latin typeface="Arial"/>
                <a:cs typeface="Arial"/>
              </a:rPr>
              <a:t>Measles	</a:t>
            </a:r>
            <a:r>
              <a:rPr sz="4000" b="0" spc="160" dirty="0">
                <a:solidFill>
                  <a:srgbClr val="C1EDFF"/>
                </a:solidFill>
                <a:latin typeface="Arial"/>
                <a:cs typeface="Arial"/>
              </a:rPr>
              <a:t>vaccine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991994"/>
            <a:ext cx="3253740" cy="2764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6880" marR="5080" indent="-436880">
              <a:lnSpc>
                <a:spcPct val="100000"/>
              </a:lnSpc>
              <a:spcBef>
                <a:spcPts val="95"/>
              </a:spcBef>
              <a:buSzPct val="96428"/>
              <a:buAutoNum type="arabicPeriod" startAt="9"/>
              <a:tabLst>
                <a:tab pos="436880" algn="l"/>
              </a:tabLst>
            </a:pPr>
            <a:r>
              <a:rPr sz="2800" spc="4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8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80" dirty="0">
                <a:solidFill>
                  <a:srgbClr val="FFFFFF"/>
                </a:solidFill>
                <a:latin typeface="Arial"/>
                <a:cs typeface="Arial"/>
              </a:rPr>
              <a:t>has</a:t>
            </a:r>
            <a:r>
              <a:rPr sz="28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shell</a:t>
            </a:r>
            <a:r>
              <a:rPr sz="28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life</a:t>
            </a:r>
            <a:r>
              <a:rPr sz="28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8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2 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endParaRPr sz="2800">
              <a:latin typeface="Arial"/>
              <a:cs typeface="Arial"/>
            </a:endParaRPr>
          </a:p>
          <a:p>
            <a:pPr marL="448945" marR="603250" indent="-448945">
              <a:lnSpc>
                <a:spcPct val="100000"/>
              </a:lnSpc>
              <a:spcBef>
                <a:spcPts val="705"/>
              </a:spcBef>
              <a:buSzPct val="96428"/>
              <a:buAutoNum type="arabicPeriod" startAt="9"/>
              <a:tabLst>
                <a:tab pos="448945" algn="l"/>
              </a:tabLst>
            </a:pP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Must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800" spc="-4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stored 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between</a:t>
            </a:r>
            <a:endParaRPr sz="2800">
              <a:latin typeface="Arial"/>
              <a:cs typeface="Arial"/>
            </a:endParaRPr>
          </a:p>
          <a:p>
            <a:pPr marL="622300" marR="1050925" indent="-181610">
              <a:lnSpc>
                <a:spcPct val="100000"/>
              </a:lnSpc>
              <a:spcBef>
                <a:spcPts val="700"/>
              </a:spcBef>
            </a:pP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2-8 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degree  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centirgade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410200" y="1981200"/>
            <a:ext cx="3200400" cy="3200400"/>
            <a:chOff x="5410200" y="1981200"/>
            <a:chExt cx="3200400" cy="3200400"/>
          </a:xfrm>
        </p:grpSpPr>
        <p:sp>
          <p:nvSpPr>
            <p:cNvPr id="5" name="object 5"/>
            <p:cNvSpPr/>
            <p:nvPr/>
          </p:nvSpPr>
          <p:spPr>
            <a:xfrm>
              <a:off x="5486400" y="2057400"/>
              <a:ext cx="3048000" cy="304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10200" y="1981199"/>
              <a:ext cx="3200400" cy="3200400"/>
            </a:xfrm>
            <a:custGeom>
              <a:avLst/>
              <a:gdLst/>
              <a:ahLst/>
              <a:cxnLst/>
              <a:rect l="l" t="t" r="r" b="b"/>
              <a:pathLst>
                <a:path w="3200400" h="3200400">
                  <a:moveTo>
                    <a:pt x="3136900" y="63500"/>
                  </a:moveTo>
                  <a:lnTo>
                    <a:pt x="3124200" y="63500"/>
                  </a:lnTo>
                  <a:lnTo>
                    <a:pt x="3124200" y="76200"/>
                  </a:lnTo>
                  <a:lnTo>
                    <a:pt x="3124200" y="3124200"/>
                  </a:lnTo>
                  <a:lnTo>
                    <a:pt x="76200" y="3124200"/>
                  </a:lnTo>
                  <a:lnTo>
                    <a:pt x="76200" y="76200"/>
                  </a:lnTo>
                  <a:lnTo>
                    <a:pt x="3124200" y="76200"/>
                  </a:lnTo>
                  <a:lnTo>
                    <a:pt x="3124200" y="63500"/>
                  </a:lnTo>
                  <a:lnTo>
                    <a:pt x="63500" y="63500"/>
                  </a:lnTo>
                  <a:lnTo>
                    <a:pt x="63500" y="76200"/>
                  </a:lnTo>
                  <a:lnTo>
                    <a:pt x="63500" y="3124200"/>
                  </a:lnTo>
                  <a:lnTo>
                    <a:pt x="63500" y="3136900"/>
                  </a:lnTo>
                  <a:lnTo>
                    <a:pt x="3136900" y="3136900"/>
                  </a:lnTo>
                  <a:lnTo>
                    <a:pt x="3136900" y="3124212"/>
                  </a:lnTo>
                  <a:lnTo>
                    <a:pt x="3136900" y="76200"/>
                  </a:lnTo>
                  <a:lnTo>
                    <a:pt x="3136900" y="63500"/>
                  </a:lnTo>
                  <a:close/>
                </a:path>
                <a:path w="3200400" h="3200400">
                  <a:moveTo>
                    <a:pt x="3175000" y="25400"/>
                  </a:moveTo>
                  <a:lnTo>
                    <a:pt x="3149600" y="25400"/>
                  </a:lnTo>
                  <a:lnTo>
                    <a:pt x="3149600" y="50800"/>
                  </a:lnTo>
                  <a:lnTo>
                    <a:pt x="3149600" y="3149600"/>
                  </a:lnTo>
                  <a:lnTo>
                    <a:pt x="50800" y="3149600"/>
                  </a:lnTo>
                  <a:lnTo>
                    <a:pt x="50800" y="50800"/>
                  </a:lnTo>
                  <a:lnTo>
                    <a:pt x="3149600" y="50800"/>
                  </a:lnTo>
                  <a:lnTo>
                    <a:pt x="3149600" y="25400"/>
                  </a:lnTo>
                  <a:lnTo>
                    <a:pt x="25400" y="25400"/>
                  </a:lnTo>
                  <a:lnTo>
                    <a:pt x="25400" y="50800"/>
                  </a:lnTo>
                  <a:lnTo>
                    <a:pt x="25400" y="3149600"/>
                  </a:lnTo>
                  <a:lnTo>
                    <a:pt x="25400" y="3175000"/>
                  </a:lnTo>
                  <a:lnTo>
                    <a:pt x="3175000" y="3175000"/>
                  </a:lnTo>
                  <a:lnTo>
                    <a:pt x="3175000" y="3149600"/>
                  </a:lnTo>
                  <a:lnTo>
                    <a:pt x="3175000" y="50800"/>
                  </a:lnTo>
                  <a:lnTo>
                    <a:pt x="3175000" y="25400"/>
                  </a:lnTo>
                  <a:close/>
                </a:path>
                <a:path w="3200400" h="3200400">
                  <a:moveTo>
                    <a:pt x="3200400" y="0"/>
                  </a:moveTo>
                  <a:lnTo>
                    <a:pt x="3187700" y="0"/>
                  </a:lnTo>
                  <a:lnTo>
                    <a:pt x="3187700" y="12700"/>
                  </a:lnTo>
                  <a:lnTo>
                    <a:pt x="3187700" y="3187700"/>
                  </a:lnTo>
                  <a:lnTo>
                    <a:pt x="12700" y="3187700"/>
                  </a:lnTo>
                  <a:lnTo>
                    <a:pt x="12700" y="12700"/>
                  </a:lnTo>
                  <a:lnTo>
                    <a:pt x="3187700" y="12700"/>
                  </a:lnTo>
                  <a:lnTo>
                    <a:pt x="318770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3187700"/>
                  </a:lnTo>
                  <a:lnTo>
                    <a:pt x="0" y="3200400"/>
                  </a:lnTo>
                  <a:lnTo>
                    <a:pt x="3200400" y="3200400"/>
                  </a:lnTo>
                  <a:lnTo>
                    <a:pt x="3200400" y="3187712"/>
                  </a:lnTo>
                  <a:lnTo>
                    <a:pt x="3200400" y="12700"/>
                  </a:lnTo>
                  <a:lnTo>
                    <a:pt x="32004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9740" y="2415165"/>
            <a:ext cx="6906895" cy="3049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389890" indent="-342900">
              <a:lnSpc>
                <a:spcPct val="13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D5EBFF"/>
                </a:solidFill>
                <a:latin typeface="Arial"/>
                <a:cs typeface="Arial"/>
              </a:rPr>
              <a:t>Recent </a:t>
            </a:r>
            <a:r>
              <a:rPr sz="3200" b="1" spc="-30" dirty="0">
                <a:solidFill>
                  <a:srgbClr val="D5EBFF"/>
                </a:solidFill>
                <a:latin typeface="Arial"/>
                <a:cs typeface="Arial"/>
              </a:rPr>
              <a:t>W.H.O. </a:t>
            </a:r>
            <a:r>
              <a:rPr sz="3200" b="1" spc="-5" dirty="0">
                <a:solidFill>
                  <a:srgbClr val="D5EBFF"/>
                </a:solidFill>
                <a:latin typeface="Arial"/>
                <a:cs typeface="Arial"/>
              </a:rPr>
              <a:t>recommendation</a:t>
            </a:r>
            <a:r>
              <a:rPr sz="3200" b="1" spc="-30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D5EBFF"/>
                </a:solidFill>
                <a:latin typeface="Arial"/>
                <a:cs typeface="Arial"/>
              </a:rPr>
              <a:t>–  </a:t>
            </a:r>
            <a:r>
              <a:rPr sz="3200" b="1" spc="-5" dirty="0">
                <a:solidFill>
                  <a:srgbClr val="D5EBFF"/>
                </a:solidFill>
                <a:latin typeface="Arial"/>
                <a:cs typeface="Arial"/>
              </a:rPr>
              <a:t>1st </a:t>
            </a:r>
            <a:r>
              <a:rPr sz="3200" b="1" dirty="0">
                <a:solidFill>
                  <a:srgbClr val="D5EBFF"/>
                </a:solidFill>
                <a:latin typeface="Arial"/>
                <a:cs typeface="Arial"/>
              </a:rPr>
              <a:t>dose of </a:t>
            </a:r>
            <a:r>
              <a:rPr sz="3200" b="1" spc="-5" dirty="0">
                <a:solidFill>
                  <a:srgbClr val="D5EBFF"/>
                </a:solidFill>
                <a:latin typeface="Arial"/>
                <a:cs typeface="Arial"/>
              </a:rPr>
              <a:t>measles </a:t>
            </a:r>
            <a:r>
              <a:rPr sz="3200" b="1" dirty="0">
                <a:solidFill>
                  <a:srgbClr val="D5EBFF"/>
                </a:solidFill>
                <a:latin typeface="Arial"/>
                <a:cs typeface="Arial"/>
              </a:rPr>
              <a:t>9</a:t>
            </a:r>
            <a:r>
              <a:rPr sz="3200" b="1" spc="-100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D5EBFF"/>
                </a:solidFill>
                <a:latin typeface="Arial"/>
                <a:cs typeface="Arial"/>
              </a:rPr>
              <a:t>months.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155"/>
              </a:spcBef>
            </a:pPr>
            <a:r>
              <a:rPr sz="3200" b="1" dirty="0">
                <a:solidFill>
                  <a:srgbClr val="D5EBFF"/>
                </a:solidFill>
                <a:latin typeface="Arial"/>
                <a:cs typeface="Arial"/>
              </a:rPr>
              <a:t>2nd dose of M.M.R. – 15</a:t>
            </a:r>
            <a:r>
              <a:rPr sz="3200" b="1" spc="-140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D5EBFF"/>
                </a:solidFill>
                <a:latin typeface="Arial"/>
                <a:cs typeface="Arial"/>
              </a:rPr>
              <a:t>months.</a:t>
            </a:r>
            <a:endParaRPr sz="32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1150"/>
              </a:spcBef>
            </a:pPr>
            <a:r>
              <a:rPr sz="3200" b="1" dirty="0">
                <a:solidFill>
                  <a:srgbClr val="D5EBFF"/>
                </a:solidFill>
                <a:latin typeface="Arial"/>
                <a:cs typeface="Arial"/>
              </a:rPr>
              <a:t>This </a:t>
            </a:r>
            <a:r>
              <a:rPr sz="3200" b="1" spc="-5" dirty="0">
                <a:solidFill>
                  <a:srgbClr val="D5EBFF"/>
                </a:solidFill>
                <a:latin typeface="Arial"/>
                <a:cs typeface="Arial"/>
              </a:rPr>
              <a:t>vaccine </a:t>
            </a:r>
            <a:r>
              <a:rPr sz="3200" b="1" dirty="0">
                <a:solidFill>
                  <a:srgbClr val="D5EBFF"/>
                </a:solidFill>
                <a:latin typeface="Arial"/>
                <a:cs typeface="Arial"/>
              </a:rPr>
              <a:t>may </a:t>
            </a:r>
            <a:r>
              <a:rPr sz="3200" b="1" spc="-5" dirty="0">
                <a:solidFill>
                  <a:srgbClr val="D5EBFF"/>
                </a:solidFill>
                <a:latin typeface="Arial"/>
                <a:cs typeface="Arial"/>
              </a:rPr>
              <a:t>also </a:t>
            </a:r>
            <a:r>
              <a:rPr sz="3200" b="1" dirty="0">
                <a:solidFill>
                  <a:srgbClr val="D5EBFF"/>
                </a:solidFill>
                <a:latin typeface="Arial"/>
                <a:cs typeface="Arial"/>
              </a:rPr>
              <a:t>be given</a:t>
            </a:r>
            <a:r>
              <a:rPr sz="3200" b="1" spc="-150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D5EBFF"/>
                </a:solidFill>
                <a:latin typeface="Arial"/>
                <a:cs typeface="Arial"/>
              </a:rPr>
              <a:t>to  contacting</a:t>
            </a:r>
            <a:r>
              <a:rPr sz="3200" b="1" spc="-55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D5EBFF"/>
                </a:solidFill>
                <a:latin typeface="Arial"/>
                <a:cs typeface="Arial"/>
              </a:rPr>
              <a:t>person.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07665">
              <a:lnSpc>
                <a:spcPct val="100000"/>
              </a:lnSpc>
              <a:spcBef>
                <a:spcPts val="105"/>
              </a:spcBef>
            </a:pPr>
            <a:r>
              <a:rPr dirty="0"/>
              <a:t>MEASLES</a:t>
            </a:r>
            <a:r>
              <a:rPr spc="-85" dirty="0"/>
              <a:t> </a:t>
            </a:r>
            <a:r>
              <a:rPr spc="-45" dirty="0"/>
              <a:t>VACCINE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304800" y="269240"/>
            <a:ext cx="2438400" cy="1864360"/>
            <a:chOff x="304800" y="269240"/>
            <a:chExt cx="2438400" cy="1864360"/>
          </a:xfrm>
        </p:grpSpPr>
        <p:sp>
          <p:nvSpPr>
            <p:cNvPr id="6" name="object 6"/>
            <p:cNvSpPr/>
            <p:nvPr/>
          </p:nvSpPr>
          <p:spPr>
            <a:xfrm>
              <a:off x="381000" y="345947"/>
              <a:ext cx="2286000" cy="17114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4800" y="269239"/>
              <a:ext cx="2438400" cy="1864360"/>
            </a:xfrm>
            <a:custGeom>
              <a:avLst/>
              <a:gdLst/>
              <a:ahLst/>
              <a:cxnLst/>
              <a:rect l="l" t="t" r="r" b="b"/>
              <a:pathLst>
                <a:path w="2438400" h="1864360">
                  <a:moveTo>
                    <a:pt x="2374900" y="63500"/>
                  </a:moveTo>
                  <a:lnTo>
                    <a:pt x="63500" y="63500"/>
                  </a:lnTo>
                  <a:lnTo>
                    <a:pt x="63500" y="76200"/>
                  </a:lnTo>
                  <a:lnTo>
                    <a:pt x="63500" y="1788160"/>
                  </a:lnTo>
                  <a:lnTo>
                    <a:pt x="63500" y="1800860"/>
                  </a:lnTo>
                  <a:lnTo>
                    <a:pt x="2374900" y="1800860"/>
                  </a:lnTo>
                  <a:lnTo>
                    <a:pt x="2374900" y="1788160"/>
                  </a:lnTo>
                  <a:lnTo>
                    <a:pt x="2374900" y="76708"/>
                  </a:lnTo>
                  <a:lnTo>
                    <a:pt x="2362200" y="76708"/>
                  </a:lnTo>
                  <a:lnTo>
                    <a:pt x="2362200" y="1788160"/>
                  </a:lnTo>
                  <a:lnTo>
                    <a:pt x="76200" y="1788160"/>
                  </a:lnTo>
                  <a:lnTo>
                    <a:pt x="76200" y="76200"/>
                  </a:lnTo>
                  <a:lnTo>
                    <a:pt x="2374900" y="76200"/>
                  </a:lnTo>
                  <a:lnTo>
                    <a:pt x="2374900" y="63500"/>
                  </a:lnTo>
                  <a:close/>
                </a:path>
                <a:path w="2438400" h="1864360">
                  <a:moveTo>
                    <a:pt x="2413000" y="25400"/>
                  </a:moveTo>
                  <a:lnTo>
                    <a:pt x="25400" y="25400"/>
                  </a:lnTo>
                  <a:lnTo>
                    <a:pt x="25400" y="50800"/>
                  </a:lnTo>
                  <a:lnTo>
                    <a:pt x="25400" y="1813560"/>
                  </a:lnTo>
                  <a:lnTo>
                    <a:pt x="25400" y="1838960"/>
                  </a:lnTo>
                  <a:lnTo>
                    <a:pt x="2413000" y="1838960"/>
                  </a:lnTo>
                  <a:lnTo>
                    <a:pt x="2413000" y="1813560"/>
                  </a:lnTo>
                  <a:lnTo>
                    <a:pt x="2413000" y="51308"/>
                  </a:lnTo>
                  <a:lnTo>
                    <a:pt x="2387600" y="51308"/>
                  </a:lnTo>
                  <a:lnTo>
                    <a:pt x="2387600" y="1813560"/>
                  </a:lnTo>
                  <a:lnTo>
                    <a:pt x="50800" y="1813560"/>
                  </a:lnTo>
                  <a:lnTo>
                    <a:pt x="50800" y="50800"/>
                  </a:lnTo>
                  <a:lnTo>
                    <a:pt x="2413000" y="50800"/>
                  </a:lnTo>
                  <a:lnTo>
                    <a:pt x="2413000" y="25400"/>
                  </a:lnTo>
                  <a:close/>
                </a:path>
                <a:path w="2438400" h="1864360">
                  <a:moveTo>
                    <a:pt x="243840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1851660"/>
                  </a:lnTo>
                  <a:lnTo>
                    <a:pt x="0" y="1864360"/>
                  </a:lnTo>
                  <a:lnTo>
                    <a:pt x="2438400" y="1864360"/>
                  </a:lnTo>
                  <a:lnTo>
                    <a:pt x="2438400" y="1851660"/>
                  </a:lnTo>
                  <a:lnTo>
                    <a:pt x="2438400" y="13208"/>
                  </a:lnTo>
                  <a:lnTo>
                    <a:pt x="2425700" y="13208"/>
                  </a:lnTo>
                  <a:lnTo>
                    <a:pt x="2425700" y="1851660"/>
                  </a:lnTo>
                  <a:lnTo>
                    <a:pt x="12700" y="1851660"/>
                  </a:lnTo>
                  <a:lnTo>
                    <a:pt x="12700" y="12700"/>
                  </a:lnTo>
                  <a:lnTo>
                    <a:pt x="2438400" y="12700"/>
                  </a:lnTo>
                  <a:lnTo>
                    <a:pt x="24384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690609" y="6532574"/>
            <a:ext cx="179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65" dirty="0">
                <a:solidFill>
                  <a:srgbClr val="D5EBFF"/>
                </a:solidFill>
                <a:latin typeface="Arial"/>
                <a:cs typeface="Arial"/>
              </a:rPr>
              <a:t>59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313131"/>
            <a:ext cx="3766820" cy="3227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15" dirty="0">
                <a:solidFill>
                  <a:srgbClr val="FFFF00"/>
                </a:solidFill>
                <a:latin typeface="Carlito"/>
                <a:cs typeface="Carlito"/>
              </a:rPr>
              <a:t>Passive </a:t>
            </a:r>
            <a:r>
              <a:rPr sz="3000" spc="-10" dirty="0">
                <a:solidFill>
                  <a:srgbClr val="FFFF00"/>
                </a:solidFill>
                <a:latin typeface="Carlito"/>
                <a:cs typeface="Carlito"/>
              </a:rPr>
              <a:t>immunization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is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provision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temporary 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immunity by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administration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preformed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antibodies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derived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humans or 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animals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91000" y="152400"/>
            <a:ext cx="4952999" cy="609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665209" y="6571642"/>
            <a:ext cx="1562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spc="-40" dirty="0">
                <a:solidFill>
                  <a:srgbClr val="D5EBFF"/>
                </a:solidFill>
                <a:latin typeface="Arial"/>
                <a:cs typeface="Arial"/>
              </a:rPr>
              <a:t>5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4540" y="613917"/>
            <a:ext cx="64350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51579" algn="l"/>
                <a:tab pos="4552950" algn="l"/>
              </a:tabLst>
            </a:pPr>
            <a:r>
              <a:rPr sz="4000" b="0" spc="175" dirty="0">
                <a:solidFill>
                  <a:srgbClr val="C1EDFF"/>
                </a:solidFill>
                <a:latin typeface="Arial"/>
                <a:cs typeface="Arial"/>
              </a:rPr>
              <a:t>Complications	</a:t>
            </a:r>
            <a:r>
              <a:rPr sz="4000" b="0" spc="480" dirty="0">
                <a:solidFill>
                  <a:srgbClr val="C1EDFF"/>
                </a:solidFill>
                <a:latin typeface="Arial"/>
                <a:cs typeface="Arial"/>
              </a:rPr>
              <a:t>of	</a:t>
            </a:r>
            <a:r>
              <a:rPr sz="4000" b="0" spc="160" dirty="0">
                <a:solidFill>
                  <a:srgbClr val="C1EDFF"/>
                </a:solidFill>
                <a:latin typeface="Arial"/>
                <a:cs typeface="Arial"/>
              </a:rPr>
              <a:t>vaccine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1901469"/>
            <a:ext cx="2664460" cy="208915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805"/>
              </a:spcBef>
              <a:buClr>
                <a:srgbClr val="D5EBFF"/>
              </a:buClr>
              <a:buSzPct val="94642"/>
              <a:buAutoNum type="arabicPeriod"/>
              <a:tabLst>
                <a:tab pos="622300" algn="l"/>
                <a:tab pos="622935" algn="l"/>
              </a:tabLst>
            </a:pPr>
            <a:r>
              <a:rPr sz="2800" spc="-155" dirty="0">
                <a:solidFill>
                  <a:srgbClr val="FFFFFF"/>
                </a:solidFill>
                <a:latin typeface="Arial"/>
                <a:cs typeface="Arial"/>
              </a:rPr>
              <a:t>Fever</a:t>
            </a:r>
            <a:endParaRPr sz="28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4642"/>
              <a:buAutoNum type="arabicPeriod"/>
              <a:tabLst>
                <a:tab pos="622300" algn="l"/>
                <a:tab pos="622935" algn="l"/>
              </a:tabLst>
            </a:pPr>
            <a:r>
              <a:rPr sz="2800" spc="-225" dirty="0">
                <a:solidFill>
                  <a:srgbClr val="FFFFFF"/>
                </a:solidFill>
                <a:latin typeface="Arial"/>
                <a:cs typeface="Arial"/>
              </a:rPr>
              <a:t>Rash</a:t>
            </a:r>
            <a:endParaRPr sz="28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4642"/>
              <a:buAutoNum type="arabicPeriod"/>
              <a:tabLst>
                <a:tab pos="622300" algn="l"/>
                <a:tab pos="622935" algn="l"/>
              </a:tabLst>
            </a:pP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Rarely</a:t>
            </a:r>
            <a:r>
              <a:rPr sz="2800" spc="-3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45" dirty="0">
                <a:solidFill>
                  <a:srgbClr val="FFFFFF"/>
                </a:solidFill>
                <a:latin typeface="Arial"/>
                <a:cs typeface="Arial"/>
              </a:rPr>
              <a:t>S.S.P.E</a:t>
            </a:r>
            <a:endParaRPr sz="28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4642"/>
              <a:buAutoNum type="arabicPeriod"/>
              <a:tabLst>
                <a:tab pos="622300" algn="l"/>
                <a:tab pos="622935" algn="l"/>
              </a:tabLst>
            </a:pPr>
            <a:r>
              <a:rPr sz="2800" spc="-225" dirty="0">
                <a:solidFill>
                  <a:srgbClr val="FFFFFF"/>
                </a:solidFill>
                <a:latin typeface="Arial"/>
                <a:cs typeface="Arial"/>
              </a:rPr>
              <a:t>T.S.S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181600" y="2133600"/>
            <a:ext cx="3200400" cy="2590800"/>
            <a:chOff x="5181600" y="2133600"/>
            <a:chExt cx="3200400" cy="2590800"/>
          </a:xfrm>
        </p:grpSpPr>
        <p:sp>
          <p:nvSpPr>
            <p:cNvPr id="7" name="object 7"/>
            <p:cNvSpPr/>
            <p:nvPr/>
          </p:nvSpPr>
          <p:spPr>
            <a:xfrm>
              <a:off x="5257800" y="2209800"/>
              <a:ext cx="3048000" cy="2438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181600" y="2133599"/>
              <a:ext cx="3200400" cy="2590800"/>
            </a:xfrm>
            <a:custGeom>
              <a:avLst/>
              <a:gdLst/>
              <a:ahLst/>
              <a:cxnLst/>
              <a:rect l="l" t="t" r="r" b="b"/>
              <a:pathLst>
                <a:path w="3200400" h="2590800">
                  <a:moveTo>
                    <a:pt x="3136900" y="63500"/>
                  </a:moveTo>
                  <a:lnTo>
                    <a:pt x="3124200" y="63500"/>
                  </a:lnTo>
                  <a:lnTo>
                    <a:pt x="3124200" y="76200"/>
                  </a:lnTo>
                  <a:lnTo>
                    <a:pt x="3124200" y="2514600"/>
                  </a:lnTo>
                  <a:lnTo>
                    <a:pt x="76200" y="2514600"/>
                  </a:lnTo>
                  <a:lnTo>
                    <a:pt x="76200" y="76200"/>
                  </a:lnTo>
                  <a:lnTo>
                    <a:pt x="3124200" y="76200"/>
                  </a:lnTo>
                  <a:lnTo>
                    <a:pt x="3124200" y="63500"/>
                  </a:lnTo>
                  <a:lnTo>
                    <a:pt x="63500" y="63500"/>
                  </a:lnTo>
                  <a:lnTo>
                    <a:pt x="63500" y="76200"/>
                  </a:lnTo>
                  <a:lnTo>
                    <a:pt x="63500" y="2514600"/>
                  </a:lnTo>
                  <a:lnTo>
                    <a:pt x="63500" y="2527300"/>
                  </a:lnTo>
                  <a:lnTo>
                    <a:pt x="3136900" y="2527300"/>
                  </a:lnTo>
                  <a:lnTo>
                    <a:pt x="3136900" y="2514600"/>
                  </a:lnTo>
                  <a:lnTo>
                    <a:pt x="3136900" y="76200"/>
                  </a:lnTo>
                  <a:lnTo>
                    <a:pt x="3136900" y="63500"/>
                  </a:lnTo>
                  <a:close/>
                </a:path>
                <a:path w="3200400" h="2590800">
                  <a:moveTo>
                    <a:pt x="3175000" y="25400"/>
                  </a:moveTo>
                  <a:lnTo>
                    <a:pt x="3149600" y="25400"/>
                  </a:lnTo>
                  <a:lnTo>
                    <a:pt x="3149600" y="50800"/>
                  </a:lnTo>
                  <a:lnTo>
                    <a:pt x="3149600" y="2540000"/>
                  </a:lnTo>
                  <a:lnTo>
                    <a:pt x="50800" y="2540000"/>
                  </a:lnTo>
                  <a:lnTo>
                    <a:pt x="50800" y="50800"/>
                  </a:lnTo>
                  <a:lnTo>
                    <a:pt x="3149600" y="50800"/>
                  </a:lnTo>
                  <a:lnTo>
                    <a:pt x="3149600" y="25400"/>
                  </a:lnTo>
                  <a:lnTo>
                    <a:pt x="25400" y="25400"/>
                  </a:lnTo>
                  <a:lnTo>
                    <a:pt x="25400" y="50800"/>
                  </a:lnTo>
                  <a:lnTo>
                    <a:pt x="25400" y="2540000"/>
                  </a:lnTo>
                  <a:lnTo>
                    <a:pt x="25400" y="2565400"/>
                  </a:lnTo>
                  <a:lnTo>
                    <a:pt x="3175000" y="2565400"/>
                  </a:lnTo>
                  <a:lnTo>
                    <a:pt x="3175000" y="2540000"/>
                  </a:lnTo>
                  <a:lnTo>
                    <a:pt x="3175000" y="50800"/>
                  </a:lnTo>
                  <a:lnTo>
                    <a:pt x="3175000" y="25400"/>
                  </a:lnTo>
                  <a:close/>
                </a:path>
                <a:path w="3200400" h="2590800">
                  <a:moveTo>
                    <a:pt x="3200400" y="0"/>
                  </a:moveTo>
                  <a:lnTo>
                    <a:pt x="3187700" y="0"/>
                  </a:lnTo>
                  <a:lnTo>
                    <a:pt x="3187700" y="12700"/>
                  </a:lnTo>
                  <a:lnTo>
                    <a:pt x="3187700" y="2578100"/>
                  </a:lnTo>
                  <a:lnTo>
                    <a:pt x="12700" y="2578100"/>
                  </a:lnTo>
                  <a:lnTo>
                    <a:pt x="12700" y="12700"/>
                  </a:lnTo>
                  <a:lnTo>
                    <a:pt x="3187700" y="12700"/>
                  </a:lnTo>
                  <a:lnTo>
                    <a:pt x="318770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2578100"/>
                  </a:lnTo>
                  <a:lnTo>
                    <a:pt x="0" y="2590800"/>
                  </a:lnTo>
                  <a:lnTo>
                    <a:pt x="3200400" y="2590800"/>
                  </a:lnTo>
                  <a:lnTo>
                    <a:pt x="3200400" y="2578100"/>
                  </a:lnTo>
                  <a:lnTo>
                    <a:pt x="3200400" y="12700"/>
                  </a:lnTo>
                  <a:lnTo>
                    <a:pt x="32004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58976" rIns="0" bIns="0" rtlCol="0">
            <a:spAutoFit/>
          </a:bodyPr>
          <a:lstStyle/>
          <a:p>
            <a:pPr marL="59182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1.Impaired </a:t>
            </a:r>
            <a:r>
              <a:rPr spc="-5" dirty="0"/>
              <a:t>cell-mediated</a:t>
            </a:r>
            <a:r>
              <a:rPr spc="-60" dirty="0"/>
              <a:t> </a:t>
            </a:r>
            <a:r>
              <a:rPr spc="-30" dirty="0"/>
              <a:t>immunity.  </a:t>
            </a:r>
            <a:r>
              <a:rPr dirty="0"/>
              <a:t>2.Convulsions.</a:t>
            </a:r>
          </a:p>
          <a:p>
            <a:pPr marL="591820" marR="2637155">
              <a:lnSpc>
                <a:spcPct val="100000"/>
              </a:lnSpc>
            </a:pPr>
            <a:r>
              <a:rPr dirty="0"/>
              <a:t>3.Patient on</a:t>
            </a:r>
            <a:r>
              <a:rPr spc="-80" dirty="0"/>
              <a:t> </a:t>
            </a:r>
            <a:r>
              <a:rPr spc="-5" dirty="0"/>
              <a:t>steroids.  </a:t>
            </a:r>
            <a:r>
              <a:rPr spc="-20" dirty="0"/>
              <a:t>4.Pregnancy.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42082" y="697737"/>
            <a:ext cx="570039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3189">
              <a:lnSpc>
                <a:spcPct val="100000"/>
              </a:lnSpc>
              <a:spcBef>
                <a:spcPts val="95"/>
              </a:spcBef>
            </a:pPr>
            <a:r>
              <a:rPr sz="4000" spc="-25" dirty="0"/>
              <a:t>CONTRAINDICATIONS  </a:t>
            </a:r>
            <a:r>
              <a:rPr sz="4000" spc="-45" dirty="0"/>
              <a:t>TO </a:t>
            </a:r>
            <a:r>
              <a:rPr sz="4000" spc="-10" dirty="0"/>
              <a:t>MEASLES</a:t>
            </a:r>
            <a:r>
              <a:rPr sz="4000" spc="5" dirty="0"/>
              <a:t> </a:t>
            </a:r>
            <a:r>
              <a:rPr sz="4000" spc="-50" dirty="0"/>
              <a:t>VACCINE</a:t>
            </a:r>
            <a:endParaRPr sz="4000"/>
          </a:p>
        </p:txBody>
      </p:sp>
      <p:sp>
        <p:nvSpPr>
          <p:cNvPr id="5" name="object 5"/>
          <p:cNvSpPr/>
          <p:nvPr/>
        </p:nvSpPr>
        <p:spPr>
          <a:xfrm>
            <a:off x="306464" y="241324"/>
            <a:ext cx="2345176" cy="22112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665209" y="6571642"/>
            <a:ext cx="2266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r>
              <a:rPr sz="1200" spc="-50" dirty="0">
                <a:solidFill>
                  <a:srgbClr val="D5EBFF"/>
                </a:solidFill>
                <a:latin typeface="Arial"/>
                <a:cs typeface="Arial"/>
              </a:rPr>
              <a:t>61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69644" y="2863342"/>
            <a:ext cx="523811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5"/>
              </a:spcBef>
              <a:buSzPct val="96875"/>
              <a:buAutoNum type="arabicPeriod" startAt="5"/>
              <a:tabLst>
                <a:tab pos="355600" algn="l"/>
              </a:tabLst>
            </a:pPr>
            <a:r>
              <a:rPr sz="3200" b="1" dirty="0">
                <a:solidFill>
                  <a:srgbClr val="D5EBFF"/>
                </a:solidFill>
                <a:latin typeface="Arial"/>
                <a:cs typeface="Arial"/>
              </a:rPr>
              <a:t>Active</a:t>
            </a:r>
            <a:r>
              <a:rPr sz="3200" b="1" spc="-25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200" b="1" spc="-90" dirty="0">
                <a:solidFill>
                  <a:srgbClr val="D5EBFF"/>
                </a:solidFill>
                <a:latin typeface="Arial"/>
                <a:cs typeface="Arial"/>
              </a:rPr>
              <a:t>T.B.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SzPct val="96875"/>
              <a:buAutoNum type="arabicPeriod" startAt="5"/>
              <a:tabLst>
                <a:tab pos="355600" algn="l"/>
              </a:tabLst>
            </a:pPr>
            <a:r>
              <a:rPr sz="3200" b="1" dirty="0">
                <a:solidFill>
                  <a:srgbClr val="D5EBFF"/>
                </a:solidFill>
                <a:latin typeface="Arial"/>
                <a:cs typeface="Arial"/>
              </a:rPr>
              <a:t>Acute infectious</a:t>
            </a:r>
            <a:r>
              <a:rPr sz="3200" b="1" spc="-140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D5EBFF"/>
                </a:solidFill>
                <a:latin typeface="Arial"/>
                <a:cs typeface="Arial"/>
              </a:rPr>
              <a:t>disease.  </a:t>
            </a:r>
            <a:r>
              <a:rPr sz="3200" b="1" dirty="0">
                <a:solidFill>
                  <a:srgbClr val="D5EBFF"/>
                </a:solidFill>
                <a:latin typeface="Arial"/>
                <a:cs typeface="Arial"/>
              </a:rPr>
              <a:t>7.Generalized</a:t>
            </a:r>
            <a:r>
              <a:rPr sz="3200" b="1" spc="-50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3200" b="1" spc="-35" dirty="0">
                <a:solidFill>
                  <a:srgbClr val="D5EBFF"/>
                </a:solidFill>
                <a:latin typeface="Arial"/>
                <a:cs typeface="Arial"/>
              </a:rPr>
              <a:t>allergy.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42082" y="697737"/>
            <a:ext cx="570039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3189">
              <a:lnSpc>
                <a:spcPct val="100000"/>
              </a:lnSpc>
              <a:spcBef>
                <a:spcPts val="95"/>
              </a:spcBef>
            </a:pPr>
            <a:r>
              <a:rPr sz="4000" spc="-25" dirty="0"/>
              <a:t>CONTRAINDICATIONS  </a:t>
            </a:r>
            <a:r>
              <a:rPr sz="4000" spc="-45" dirty="0"/>
              <a:t>TO </a:t>
            </a:r>
            <a:r>
              <a:rPr sz="4000" spc="-10" dirty="0"/>
              <a:t>MEASLES</a:t>
            </a:r>
            <a:r>
              <a:rPr sz="4000" spc="5" dirty="0"/>
              <a:t> </a:t>
            </a:r>
            <a:r>
              <a:rPr sz="4000" spc="-50" dirty="0"/>
              <a:t>VACCINE</a:t>
            </a:r>
            <a:endParaRPr sz="4000"/>
          </a:p>
        </p:txBody>
      </p:sp>
      <p:sp>
        <p:nvSpPr>
          <p:cNvPr id="5" name="object 5"/>
          <p:cNvSpPr/>
          <p:nvPr/>
        </p:nvSpPr>
        <p:spPr>
          <a:xfrm>
            <a:off x="306464" y="241324"/>
            <a:ext cx="2345176" cy="22112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665209" y="6571642"/>
            <a:ext cx="2266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r>
              <a:rPr sz="1200" spc="-50" dirty="0">
                <a:solidFill>
                  <a:srgbClr val="D5EBFF"/>
                </a:solidFill>
                <a:latin typeface="Arial"/>
                <a:cs typeface="Arial"/>
              </a:rPr>
              <a:t>62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2"/>
            <a:ext cx="65824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70" dirty="0">
                <a:solidFill>
                  <a:srgbClr val="FFFF00"/>
                </a:solidFill>
                <a:latin typeface="Carlito"/>
                <a:cs typeface="Carlito"/>
              </a:rPr>
              <a:t>How</a:t>
            </a:r>
            <a:r>
              <a:rPr sz="3600" b="0" spc="-229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600" b="0" spc="-70" dirty="0">
                <a:solidFill>
                  <a:srgbClr val="FFFF00"/>
                </a:solidFill>
                <a:latin typeface="Carlito"/>
                <a:cs typeface="Carlito"/>
              </a:rPr>
              <a:t>to</a:t>
            </a:r>
            <a:r>
              <a:rPr sz="3600" b="0" spc="-22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600" b="0" spc="-100" dirty="0">
                <a:solidFill>
                  <a:srgbClr val="FFFF00"/>
                </a:solidFill>
                <a:latin typeface="Carlito"/>
                <a:cs typeface="Carlito"/>
              </a:rPr>
              <a:t>calculate</a:t>
            </a:r>
            <a:r>
              <a:rPr sz="3600" b="0" spc="-26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600" b="0" spc="-90" dirty="0">
                <a:solidFill>
                  <a:srgbClr val="FFFF00"/>
                </a:solidFill>
                <a:latin typeface="Carlito"/>
                <a:cs typeface="Carlito"/>
              </a:rPr>
              <a:t>vaccine</a:t>
            </a:r>
            <a:r>
              <a:rPr sz="3600" b="0" spc="-254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600" b="0" spc="-105" dirty="0">
                <a:solidFill>
                  <a:srgbClr val="FFFF00"/>
                </a:solidFill>
                <a:latin typeface="Carlito"/>
                <a:cs typeface="Carlito"/>
              </a:rPr>
              <a:t>requirement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65209" y="6571642"/>
            <a:ext cx="2349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r>
              <a:rPr sz="1200" spc="-40" dirty="0">
                <a:solidFill>
                  <a:srgbClr val="D5EBFF"/>
                </a:solidFill>
                <a:latin typeface="Arial"/>
                <a:cs typeface="Arial"/>
              </a:rPr>
              <a:t>63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6641465" cy="2490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16255">
              <a:lnSpc>
                <a:spcPct val="100000"/>
              </a:lnSpc>
              <a:spcBef>
                <a:spcPts val="100"/>
              </a:spcBef>
            </a:pP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There are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two </a:t>
            </a:r>
            <a:r>
              <a:rPr sz="3000" spc="-35" dirty="0">
                <a:solidFill>
                  <a:srgbClr val="FFFFFF"/>
                </a:solidFill>
                <a:latin typeface="Carlito"/>
                <a:cs typeface="Carlito"/>
              </a:rPr>
              <a:t>ways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 calculate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vaccine 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requirement-</a:t>
            </a:r>
            <a:endParaRPr sz="30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  <a:buAutoNum type="arabicPlain"/>
              <a:tabLst>
                <a:tab pos="407670" algn="l"/>
              </a:tabLst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based on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real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number of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beneficiaries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in 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community.</a:t>
            </a:r>
            <a:endParaRPr sz="3000">
              <a:latin typeface="Carlito"/>
              <a:cs typeface="Carlito"/>
            </a:endParaRPr>
          </a:p>
          <a:p>
            <a:pPr marL="323215" indent="-311150">
              <a:lnSpc>
                <a:spcPct val="100000"/>
              </a:lnSpc>
              <a:spcBef>
                <a:spcPts val="705"/>
              </a:spcBef>
              <a:buAutoNum type="arabicPlain"/>
              <a:tabLst>
                <a:tab pos="323850" algn="l"/>
                <a:tab pos="4373880" algn="l"/>
              </a:tabLst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based on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, Birth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 Rate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and	IMR.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04588"/>
            <a:ext cx="7207884" cy="358140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3000" spc="-5" dirty="0">
                <a:solidFill>
                  <a:srgbClr val="FFFF00"/>
                </a:solidFill>
                <a:latin typeface="Carlito"/>
                <a:cs typeface="Carlito"/>
              </a:rPr>
              <a:t>Method 1-</a:t>
            </a:r>
            <a:endParaRPr sz="30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  <a:buAutoNum type="alphaUcParenR"/>
              <a:tabLst>
                <a:tab pos="436245" algn="l"/>
              </a:tabLst>
            </a:pP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count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total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number of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beneficiaries, </a:t>
            </a:r>
            <a:r>
              <a:rPr sz="3000" spc="-30" dirty="0">
                <a:solidFill>
                  <a:srgbClr val="FFFFFF"/>
                </a:solidFill>
                <a:latin typeface="Carlito"/>
                <a:cs typeface="Carlito"/>
              </a:rPr>
              <a:t>like 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infant,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pregnant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mother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etc.</a:t>
            </a:r>
            <a:endParaRPr sz="3000">
              <a:latin typeface="Carlito"/>
              <a:cs typeface="Carlito"/>
            </a:endParaRPr>
          </a:p>
          <a:p>
            <a:pPr marL="12700" marR="692150">
              <a:lnSpc>
                <a:spcPct val="100000"/>
              </a:lnSpc>
              <a:spcBef>
                <a:spcPts val="710"/>
              </a:spcBef>
              <a:buAutoNum type="alphaUcParenR"/>
              <a:tabLst>
                <a:tab pos="422909" algn="l"/>
              </a:tabLst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multiply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with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total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number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dose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vaccine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be</a:t>
            </a:r>
            <a:r>
              <a:rPr sz="3000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given.</a:t>
            </a:r>
            <a:endParaRPr sz="3000">
              <a:latin typeface="Carlito"/>
              <a:cs typeface="Carlito"/>
            </a:endParaRPr>
          </a:p>
          <a:p>
            <a:pPr marL="12700" marR="808990">
              <a:lnSpc>
                <a:spcPct val="100000"/>
              </a:lnSpc>
              <a:spcBef>
                <a:spcPts val="695"/>
              </a:spcBef>
              <a:buAutoNum type="alphaUcParenR"/>
              <a:tabLst>
                <a:tab pos="417195" algn="l"/>
              </a:tabLst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now multiply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with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wastage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factor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for  different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vaccines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65209" y="6571642"/>
            <a:ext cx="2349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r>
              <a:rPr sz="1200" spc="-40" dirty="0">
                <a:solidFill>
                  <a:srgbClr val="D5EBFF"/>
                </a:solidFill>
                <a:latin typeface="Arial"/>
                <a:cs typeface="Arial"/>
              </a:rPr>
              <a:t>64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92604"/>
            <a:ext cx="7234555" cy="2578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145" dirty="0">
                <a:solidFill>
                  <a:srgbClr val="FFFF00"/>
                </a:solidFill>
                <a:latin typeface="Arial"/>
                <a:cs typeface="Arial"/>
              </a:rPr>
              <a:t>Eg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if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there are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100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infant.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Number of doses</a:t>
            </a:r>
            <a:r>
              <a:rPr sz="3000" spc="-10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BCG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require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will</a:t>
            </a:r>
            <a:r>
              <a:rPr sz="30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be</a:t>
            </a:r>
            <a:endParaRPr sz="3000">
              <a:latin typeface="Carlito"/>
              <a:cs typeface="Carlito"/>
            </a:endParaRPr>
          </a:p>
          <a:p>
            <a:pPr marL="184785">
              <a:lnSpc>
                <a:spcPct val="100000"/>
              </a:lnSpc>
              <a:spcBef>
                <a:spcPts val="700"/>
              </a:spcBef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100× 1 × 1.33= 133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doses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Since vial of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BCG come in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doses of</a:t>
            </a:r>
            <a:r>
              <a:rPr sz="30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10.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So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needed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vial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will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be=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133/10= 13.3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i.e.</a:t>
            </a:r>
            <a:r>
              <a:rPr sz="30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14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65209" y="6571642"/>
            <a:ext cx="2349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r>
              <a:rPr sz="1200" spc="-40" dirty="0">
                <a:solidFill>
                  <a:srgbClr val="D5EBFF"/>
                </a:solidFill>
                <a:latin typeface="Arial"/>
                <a:cs typeface="Arial"/>
              </a:rPr>
              <a:t>65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03985"/>
            <a:ext cx="7384415" cy="440118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800" spc="-5" dirty="0">
                <a:solidFill>
                  <a:srgbClr val="FFFF00"/>
                </a:solidFill>
                <a:latin typeface="Carlito"/>
                <a:cs typeface="Carlito"/>
              </a:rPr>
              <a:t>Method 2-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if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we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know the Birth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Rate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&amp;</a:t>
            </a:r>
            <a:r>
              <a:rPr sz="2800" spc="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IMR.</a:t>
            </a:r>
            <a:endParaRPr sz="2800">
              <a:latin typeface="Carlito"/>
              <a:cs typeface="Carlito"/>
            </a:endParaRPr>
          </a:p>
          <a:p>
            <a:pPr marL="12700" marR="337820">
              <a:lnSpc>
                <a:spcPct val="100000"/>
              </a:lnSpc>
              <a:spcBef>
                <a:spcPts val="705"/>
              </a:spcBef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Example-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if birth </a:t>
            </a:r>
            <a:r>
              <a:rPr sz="2800" spc="-30" dirty="0">
                <a:solidFill>
                  <a:srgbClr val="FFFFFF"/>
                </a:solidFill>
                <a:latin typeface="Carlito"/>
                <a:cs typeface="Carlito"/>
              </a:rPr>
              <a:t>rate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is 22/1000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population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&amp;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calculation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required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sub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centre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which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cater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5000</a:t>
            </a:r>
            <a:r>
              <a:rPr sz="28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population.</a:t>
            </a:r>
            <a:endParaRPr sz="2800">
              <a:latin typeface="Carlito"/>
              <a:cs typeface="Carlito"/>
            </a:endParaRPr>
          </a:p>
          <a:p>
            <a:pPr marL="741045">
              <a:lnSpc>
                <a:spcPct val="100000"/>
              </a:lnSpc>
              <a:spcBef>
                <a:spcPts val="700"/>
              </a:spcBef>
            </a:pP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total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number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pregnant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women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=</a:t>
            </a:r>
            <a:r>
              <a:rPr sz="2800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22×5</a:t>
            </a:r>
            <a:endParaRPr sz="2800">
              <a:latin typeface="Carlito"/>
              <a:cs typeface="Carlito"/>
            </a:endParaRPr>
          </a:p>
          <a:p>
            <a:pPr marL="6409690">
              <a:lnSpc>
                <a:spcPct val="100000"/>
              </a:lnSpc>
              <a:spcBef>
                <a:spcPts val="700"/>
              </a:spcBef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=110</a:t>
            </a:r>
            <a:endParaRPr sz="2800">
              <a:latin typeface="Carlito"/>
              <a:cs typeface="Carlito"/>
            </a:endParaRPr>
          </a:p>
          <a:p>
            <a:pPr marL="12700" marR="5080" indent="728345">
              <a:lnSpc>
                <a:spcPct val="100000"/>
              </a:lnSpc>
              <a:spcBef>
                <a:spcPts val="705"/>
              </a:spcBef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10%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wastage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factor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will be added </a:t>
            </a:r>
            <a:r>
              <a:rPr sz="2800" spc="-25" dirty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abortion  so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total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number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pregnant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lady will</a:t>
            </a:r>
            <a:r>
              <a:rPr sz="2800" spc="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be-</a:t>
            </a:r>
            <a:endParaRPr sz="2800">
              <a:latin typeface="Carlito"/>
              <a:cs typeface="Carlito"/>
            </a:endParaRPr>
          </a:p>
          <a:p>
            <a:pPr marL="4627880">
              <a:lnSpc>
                <a:spcPct val="100000"/>
              </a:lnSpc>
              <a:spcBef>
                <a:spcPts val="700"/>
              </a:spcBef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= 110+</a:t>
            </a:r>
            <a:r>
              <a:rPr sz="28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11=121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65209" y="6571642"/>
            <a:ext cx="2349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r>
              <a:rPr sz="1200" spc="-40" dirty="0">
                <a:solidFill>
                  <a:srgbClr val="D5EBFF"/>
                </a:solidFill>
                <a:latin typeface="Arial"/>
                <a:cs typeface="Arial"/>
              </a:rPr>
              <a:t>66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92604"/>
            <a:ext cx="7009765" cy="4217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275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Now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infant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we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will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have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consider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BR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as 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live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birth. So number of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infant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=</a:t>
            </a:r>
            <a:r>
              <a:rPr sz="30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110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Since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IMR = 34 /1000 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live</a:t>
            </a:r>
            <a:r>
              <a:rPr sz="3000" spc="-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birth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  <a:tabLst>
                <a:tab pos="2968625" algn="l"/>
              </a:tabLst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So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total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 infant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will	</a:t>
            </a:r>
            <a:r>
              <a:rPr sz="3000" spc="-10" dirty="0">
                <a:solidFill>
                  <a:srgbClr val="FFFFFF"/>
                </a:solidFill>
                <a:latin typeface="Carlito"/>
                <a:cs typeface="Carlito"/>
              </a:rPr>
              <a:t>be=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110-4=</a:t>
            </a:r>
            <a:r>
              <a:rPr sz="30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106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If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we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want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 calculate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dose of 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penta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=</a:t>
            </a:r>
            <a:endParaRPr sz="3000">
              <a:latin typeface="Carlito"/>
              <a:cs typeface="Carlito"/>
            </a:endParaRPr>
          </a:p>
          <a:p>
            <a:pPr marL="2414270">
              <a:lnSpc>
                <a:spcPct val="100000"/>
              </a:lnSpc>
              <a:spcBef>
                <a:spcPts val="700"/>
              </a:spcBef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=</a:t>
            </a:r>
            <a:r>
              <a:rPr sz="30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Carlito"/>
                <a:cs typeface="Carlito"/>
              </a:rPr>
              <a:t>106×3×1.18(wf)</a:t>
            </a:r>
            <a:endParaRPr sz="3000">
              <a:latin typeface="Carlito"/>
              <a:cs typeface="Carlito"/>
            </a:endParaRPr>
          </a:p>
          <a:p>
            <a:pPr marL="2498090">
              <a:lnSpc>
                <a:spcPct val="100000"/>
              </a:lnSpc>
              <a:spcBef>
                <a:spcPts val="710"/>
              </a:spcBef>
            </a:pP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=376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So </a:t>
            </a:r>
            <a:r>
              <a:rPr sz="3000" spc="-15" dirty="0">
                <a:solidFill>
                  <a:srgbClr val="FFFFFF"/>
                </a:solidFill>
                <a:latin typeface="Carlito"/>
                <a:cs typeface="Carlito"/>
              </a:rPr>
              <a:t>total 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number of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vial </a:t>
            </a:r>
            <a:r>
              <a:rPr sz="3000" spc="-25" dirty="0">
                <a:solidFill>
                  <a:srgbClr val="FFFFFF"/>
                </a:solidFill>
                <a:latin typeface="Carlito"/>
                <a:cs typeface="Carlito"/>
              </a:rPr>
              <a:t>for Penta-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376/10=</a:t>
            </a:r>
            <a:r>
              <a:rPr sz="30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000" dirty="0">
                <a:solidFill>
                  <a:srgbClr val="FFFFFF"/>
                </a:solidFill>
                <a:latin typeface="Carlito"/>
                <a:cs typeface="Carlito"/>
              </a:rPr>
              <a:t>38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65209" y="6571642"/>
            <a:ext cx="2349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r>
              <a:rPr sz="1200" spc="-40" dirty="0">
                <a:solidFill>
                  <a:srgbClr val="D5EBFF"/>
                </a:solidFill>
                <a:latin typeface="Arial"/>
                <a:cs typeface="Arial"/>
              </a:rPr>
              <a:t>67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40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05126" y="6557456"/>
            <a:ext cx="67564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400" b="1" spc="-55" dirty="0">
                <a:solidFill>
                  <a:srgbClr val="D5EBFF"/>
                </a:solidFill>
                <a:latin typeface="Arial"/>
                <a:cs typeface="Arial"/>
              </a:rPr>
              <a:t>DR.</a:t>
            </a:r>
            <a:r>
              <a:rPr sz="1400" b="1" spc="-210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1400" b="1" spc="-85" dirty="0">
                <a:solidFill>
                  <a:srgbClr val="D5EBFF"/>
                </a:solidFill>
                <a:latin typeface="Arial"/>
                <a:cs typeface="Arial"/>
              </a:rPr>
              <a:t>HAR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9755" y="6557456"/>
            <a:ext cx="282511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  <a:tabLst>
                <a:tab pos="1529080" algn="l"/>
              </a:tabLst>
            </a:pPr>
            <a:r>
              <a:rPr sz="1400" b="1" spc="-15" dirty="0">
                <a:solidFill>
                  <a:srgbClr val="D5EBFF"/>
                </a:solidFill>
                <a:latin typeface="Arial"/>
                <a:cs typeface="Arial"/>
              </a:rPr>
              <a:t>I</a:t>
            </a:r>
            <a:r>
              <a:rPr sz="1400" b="1" spc="-105" dirty="0">
                <a:solidFill>
                  <a:srgbClr val="D5EBFF"/>
                </a:solidFill>
                <a:latin typeface="Arial"/>
                <a:cs typeface="Arial"/>
              </a:rPr>
              <a:t>V</a:t>
            </a:r>
            <a:r>
              <a:rPr sz="1400" b="1" spc="-75" dirty="0">
                <a:solidFill>
                  <a:srgbClr val="D5EBFF"/>
                </a:solidFill>
                <a:latin typeface="Arial"/>
                <a:cs typeface="Arial"/>
              </a:rPr>
              <a:t>AN</a:t>
            </a:r>
            <a:r>
              <a:rPr sz="1400" b="1" spc="-65" dirty="0">
                <a:solidFill>
                  <a:srgbClr val="D5EBFF"/>
                </a:solidFill>
                <a:latin typeface="Arial"/>
                <a:cs typeface="Arial"/>
              </a:rPr>
              <a:t>S</a:t>
            </a:r>
            <a:r>
              <a:rPr sz="1400" b="1" spc="-35" dirty="0">
                <a:solidFill>
                  <a:srgbClr val="D5EBFF"/>
                </a:solidFill>
                <a:latin typeface="Arial"/>
                <a:cs typeface="Arial"/>
              </a:rPr>
              <a:t>H</a:t>
            </a:r>
            <a:r>
              <a:rPr sz="1400" b="1" spc="-185" dirty="0">
                <a:solidFill>
                  <a:srgbClr val="D5EBFF"/>
                </a:solidFill>
                <a:latin typeface="Arial"/>
                <a:cs typeface="Arial"/>
              </a:rPr>
              <a:t> </a:t>
            </a:r>
            <a:r>
              <a:rPr sz="1400" b="1" spc="-105" dirty="0">
                <a:solidFill>
                  <a:srgbClr val="D5EBFF"/>
                </a:solidFill>
                <a:latin typeface="Arial"/>
                <a:cs typeface="Arial"/>
              </a:rPr>
              <a:t>CHOP</a:t>
            </a:r>
            <a:r>
              <a:rPr sz="1400" b="1" spc="-110" dirty="0">
                <a:solidFill>
                  <a:srgbClr val="D5EBFF"/>
                </a:solidFill>
                <a:latin typeface="Arial"/>
                <a:cs typeface="Arial"/>
              </a:rPr>
              <a:t>R</a:t>
            </a:r>
            <a:r>
              <a:rPr sz="1400" b="1" spc="-90" dirty="0">
                <a:solidFill>
                  <a:srgbClr val="D5EBFF"/>
                </a:solidFill>
                <a:latin typeface="Arial"/>
                <a:cs typeface="Arial"/>
              </a:rPr>
              <a:t>A</a:t>
            </a:r>
            <a:r>
              <a:rPr sz="1400" b="1" dirty="0">
                <a:solidFill>
                  <a:srgbClr val="D5EBFF"/>
                </a:solidFill>
                <a:latin typeface="Arial"/>
                <a:cs typeface="Arial"/>
              </a:rPr>
              <a:t>	</a:t>
            </a:r>
            <a:r>
              <a:rPr sz="1400" b="1" spc="-55" dirty="0">
                <a:solidFill>
                  <a:srgbClr val="D5EBFF"/>
                </a:solidFill>
                <a:latin typeface="Arial"/>
                <a:cs typeface="Arial"/>
              </a:rPr>
              <a:t>(h</a:t>
            </a:r>
            <a:r>
              <a:rPr sz="1400" b="1" spc="-75" dirty="0">
                <a:solidFill>
                  <a:srgbClr val="D5EBFF"/>
                </a:solidFill>
                <a:latin typeface="Arial"/>
                <a:cs typeface="Arial"/>
              </a:rPr>
              <a:t>a</a:t>
            </a:r>
            <a:r>
              <a:rPr sz="1400" b="1" spc="-80" dirty="0">
                <a:solidFill>
                  <a:srgbClr val="D5EBFF"/>
                </a:solidFill>
                <a:latin typeface="Arial"/>
                <a:cs typeface="Arial"/>
              </a:rPr>
              <a:t>richo</a:t>
            </a:r>
            <a:r>
              <a:rPr sz="1400" b="1" spc="-105" dirty="0">
                <a:solidFill>
                  <a:srgbClr val="D5EBFF"/>
                </a:solidFill>
                <a:latin typeface="Arial"/>
                <a:cs typeface="Arial"/>
              </a:rPr>
              <a:t>p</a:t>
            </a:r>
            <a:r>
              <a:rPr sz="1400" b="1" spc="-40" dirty="0">
                <a:solidFill>
                  <a:srgbClr val="D5EBFF"/>
                </a:solidFill>
                <a:latin typeface="Arial"/>
                <a:cs typeface="Arial"/>
              </a:rPr>
              <a:t>@gmai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04437" y="6557456"/>
            <a:ext cx="47815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400" b="1" spc="-50" dirty="0">
                <a:solidFill>
                  <a:srgbClr val="D5EBFF"/>
                </a:solidFill>
                <a:latin typeface="Arial"/>
                <a:cs typeface="Arial"/>
              </a:rPr>
              <a:t>l.</a:t>
            </a:r>
            <a:r>
              <a:rPr sz="1400" b="1" spc="-90" dirty="0">
                <a:solidFill>
                  <a:srgbClr val="D5EBFF"/>
                </a:solidFill>
                <a:latin typeface="Arial"/>
                <a:cs typeface="Arial"/>
              </a:rPr>
              <a:t>c</a:t>
            </a:r>
            <a:r>
              <a:rPr sz="1400" b="1" spc="-55" dirty="0">
                <a:solidFill>
                  <a:srgbClr val="D5EBFF"/>
                </a:solidFill>
                <a:latin typeface="Arial"/>
                <a:cs typeface="Arial"/>
              </a:rPr>
              <a:t>o</a:t>
            </a:r>
            <a:r>
              <a:rPr sz="1400" b="1" spc="-105" dirty="0">
                <a:solidFill>
                  <a:srgbClr val="D5EBFF"/>
                </a:solidFill>
                <a:latin typeface="Arial"/>
                <a:cs typeface="Arial"/>
              </a:rPr>
              <a:t>m</a:t>
            </a:r>
            <a:r>
              <a:rPr sz="1400" b="1" spc="-40" dirty="0">
                <a:solidFill>
                  <a:srgbClr val="D5EB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64158" y="121666"/>
            <a:ext cx="5793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50" dirty="0">
                <a:solidFill>
                  <a:srgbClr val="FFFF00"/>
                </a:solidFill>
              </a:rPr>
              <a:t>WASTAGE </a:t>
            </a:r>
            <a:r>
              <a:rPr sz="2800" spc="-160" dirty="0">
                <a:solidFill>
                  <a:srgbClr val="FFFF00"/>
                </a:solidFill>
              </a:rPr>
              <a:t>MULTIPLICATION</a:t>
            </a:r>
            <a:r>
              <a:rPr sz="2800" spc="-95" dirty="0">
                <a:solidFill>
                  <a:srgbClr val="FFFF00"/>
                </a:solidFill>
              </a:rPr>
              <a:t> </a:t>
            </a:r>
            <a:r>
              <a:rPr sz="2800" spc="-270" dirty="0">
                <a:solidFill>
                  <a:srgbClr val="FFFF00"/>
                </a:solidFill>
              </a:rPr>
              <a:t>FACTOR</a:t>
            </a:r>
            <a:endParaRPr sz="2800"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458043"/>
              </p:ext>
            </p:extLst>
          </p:nvPr>
        </p:nvGraphicFramePr>
        <p:xfrm>
          <a:off x="298450" y="511619"/>
          <a:ext cx="8382000" cy="63357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NO. </a:t>
                      </a:r>
                      <a:r>
                        <a:rPr sz="2000" b="1" spc="-1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b="1" spc="-36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4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DOSES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8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WMF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spc="-1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HEP</a:t>
                      </a:r>
                      <a:r>
                        <a:rPr sz="2000" b="1" spc="-1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spc="-8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1.11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spc="-2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BCG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10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9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DPT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8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1.11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000" b="1" spc="-10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OPV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000" b="1" spc="-1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3+2</a:t>
                      </a:r>
                      <a:r>
                        <a:rPr sz="2000" b="1" spc="-1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5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BOOSTER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000" b="1" spc="-8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1.11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ROTA</a:t>
                      </a:r>
                      <a:r>
                        <a:rPr sz="2000" b="1" spc="-31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9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VIRUS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9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1.33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10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6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IPV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8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1.11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295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PENTAVALENT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8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1.11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MR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9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1.33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10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PCV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8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1.11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98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8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TT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8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1.11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501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26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JE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9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1.33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8302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SYRINGES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5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2000" b="1" spc="-17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sz="2000" b="1" spc="-19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REQUIREMENT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8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1.11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67627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8690609" y="6532574"/>
            <a:ext cx="1828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5" dirty="0">
                <a:solidFill>
                  <a:srgbClr val="D5EBFF"/>
                </a:solidFill>
                <a:latin typeface="Arial"/>
                <a:cs typeface="Arial"/>
              </a:rPr>
              <a:t>68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0875" y="516381"/>
            <a:ext cx="8255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15" dirty="0">
                <a:solidFill>
                  <a:srgbClr val="FFFF00"/>
                </a:solidFill>
              </a:rPr>
              <a:t>MCQ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6031230" cy="312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85" dirty="0">
                <a:solidFill>
                  <a:srgbClr val="FFFFFF"/>
                </a:solidFill>
                <a:latin typeface="Arial"/>
                <a:cs typeface="Arial"/>
              </a:rPr>
              <a:t>Q.</a:t>
            </a:r>
            <a:r>
              <a:rPr sz="300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85" dirty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25" dirty="0">
                <a:solidFill>
                  <a:srgbClr val="FFFFFF"/>
                </a:solidFill>
                <a:latin typeface="Arial"/>
                <a:cs typeface="Arial"/>
              </a:rPr>
              <a:t>Name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vaccine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sz="30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was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first 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discovered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000" spc="-4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world</a:t>
            </a:r>
            <a:endParaRPr sz="30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spc="-185" dirty="0">
                <a:solidFill>
                  <a:srgbClr val="FFFFFF"/>
                </a:solidFill>
                <a:latin typeface="Arial"/>
                <a:cs typeface="Arial"/>
              </a:rPr>
              <a:t>Rabies</a:t>
            </a:r>
            <a:endParaRPr sz="30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05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Plaque</a:t>
            </a:r>
            <a:endParaRPr sz="30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spc="-105" dirty="0">
                <a:solidFill>
                  <a:srgbClr val="FFFFFF"/>
                </a:solidFill>
                <a:latin typeface="Arial"/>
                <a:cs typeface="Arial"/>
              </a:rPr>
              <a:t>Small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pox</a:t>
            </a:r>
            <a:endParaRPr sz="30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Chicken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pox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65209" y="6553741"/>
            <a:ext cx="23495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69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18923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60" dirty="0">
                <a:solidFill>
                  <a:srgbClr val="FFFF00"/>
                </a:solidFill>
                <a:latin typeface="Arial"/>
                <a:cs typeface="Arial"/>
              </a:rPr>
              <a:t>Vaccine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4519" y="1608785"/>
            <a:ext cx="3966210" cy="194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519555" algn="l"/>
                <a:tab pos="3184525" algn="l"/>
              </a:tabLst>
            </a:pPr>
            <a:r>
              <a:rPr sz="3000" spc="-3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erm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deri</a:t>
            </a: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from 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“vaccae=cow”.</a:t>
            </a:r>
            <a:endParaRPr sz="3000">
              <a:latin typeface="Arial"/>
              <a:cs typeface="Arial"/>
            </a:endParaRPr>
          </a:p>
          <a:p>
            <a:pPr marL="12700" marR="7620">
              <a:lnSpc>
                <a:spcPct val="100000"/>
              </a:lnSpc>
              <a:spcBef>
                <a:spcPts val="700"/>
              </a:spcBef>
              <a:tabLst>
                <a:tab pos="637540" algn="l"/>
                <a:tab pos="3039745" algn="l"/>
              </a:tabLst>
            </a:pPr>
            <a:r>
              <a:rPr sz="3000" spc="-210" dirty="0">
                <a:solidFill>
                  <a:srgbClr val="FFFFFF"/>
                </a:solidFill>
                <a:latin typeface="Arial"/>
                <a:cs typeface="Arial"/>
              </a:rPr>
              <a:t>So	</a:t>
            </a:r>
            <a:r>
              <a:rPr sz="3000" spc="-50" dirty="0">
                <a:solidFill>
                  <a:srgbClr val="FFFFFF"/>
                </a:solidFill>
                <a:latin typeface="Arial"/>
                <a:cs typeface="Arial"/>
              </a:rPr>
              <a:t>immuni</a:t>
            </a:r>
            <a:r>
              <a:rPr sz="3000" spc="-4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3000" spc="-25" dirty="0">
                <a:solidFill>
                  <a:srgbClr val="FFFFFF"/>
                </a:solidFill>
                <a:latin typeface="Arial"/>
                <a:cs typeface="Arial"/>
              </a:rPr>
              <a:t>ation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3000" spc="-155" dirty="0">
                <a:solidFill>
                  <a:srgbClr val="FFFFFF"/>
                </a:solidFill>
                <a:latin typeface="Arial"/>
                <a:cs typeface="Arial"/>
              </a:rPr>
              <a:t>ag</a:t>
            </a:r>
            <a:r>
              <a:rPr sz="3000" spc="-16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spc="45" dirty="0">
                <a:solidFill>
                  <a:srgbClr val="FFFFFF"/>
                </a:solidFill>
                <a:latin typeface="Arial"/>
                <a:cs typeface="Arial"/>
              </a:rPr>
              <a:t>nt 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known </a:t>
            </a:r>
            <a:r>
              <a:rPr sz="3000" spc="-25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3000" spc="-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vaccine.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4519" y="3616832"/>
            <a:ext cx="177292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517015" algn="l"/>
              </a:tabLst>
            </a:pPr>
            <a:r>
              <a:rPr sz="3000" spc="-204" dirty="0">
                <a:solidFill>
                  <a:srgbClr val="FFFFFF"/>
                </a:solidFill>
                <a:latin typeface="Arial"/>
                <a:cs typeface="Arial"/>
              </a:rPr>
              <a:t>Va</a:t>
            </a:r>
            <a:r>
              <a:rPr sz="3000" spc="-2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000" spc="-75" dirty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r>
              <a:rPr sz="3000" spc="-1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spc="-1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biological 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designed  </a:t>
            </a: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specific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79294" y="3616832"/>
            <a:ext cx="209359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0855" marR="8255" indent="-329565">
              <a:lnSpc>
                <a:spcPct val="100000"/>
              </a:lnSpc>
              <a:spcBef>
                <a:spcPts val="100"/>
              </a:spcBef>
              <a:tabLst>
                <a:tab pos="626745" algn="l"/>
              </a:tabLst>
            </a:pPr>
            <a:r>
              <a:rPr sz="3000" spc="-200" dirty="0">
                <a:solidFill>
                  <a:srgbClr val="FFFFFF"/>
                </a:solidFill>
                <a:latin typeface="Arial"/>
                <a:cs typeface="Arial"/>
              </a:rPr>
              <a:t>a		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spc="-75" dirty="0">
                <a:solidFill>
                  <a:srgbClr val="FFFFFF"/>
                </a:solidFill>
                <a:latin typeface="Arial"/>
                <a:cs typeface="Arial"/>
              </a:rPr>
              <a:t>muno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-  </a:t>
            </a:r>
            <a:r>
              <a:rPr sz="3000" spc="-125" dirty="0">
                <a:solidFill>
                  <a:srgbClr val="FFFFFF"/>
                </a:solidFill>
                <a:latin typeface="Arial"/>
                <a:cs typeface="Arial"/>
              </a:rPr>
              <a:t>substa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spc="-190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endParaRPr sz="3000">
              <a:latin typeface="Arial"/>
              <a:cs typeface="Arial"/>
            </a:endParaRPr>
          </a:p>
          <a:p>
            <a:pPr marL="431800" marR="5080" indent="-419100">
              <a:lnSpc>
                <a:spcPct val="100000"/>
              </a:lnSpc>
              <a:tabLst>
                <a:tab pos="788670" algn="l"/>
              </a:tabLst>
            </a:pPr>
            <a:r>
              <a:rPr sz="3000" spc="65" dirty="0">
                <a:solidFill>
                  <a:srgbClr val="FFFFFF"/>
                </a:solidFill>
                <a:latin typeface="Arial"/>
                <a:cs typeface="Arial"/>
              </a:rPr>
              <a:t>to		</a:t>
            </a: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spc="-110" dirty="0">
                <a:solidFill>
                  <a:srgbClr val="FFFFFF"/>
                </a:solidFill>
                <a:latin typeface="Arial"/>
                <a:cs typeface="Arial"/>
              </a:rPr>
              <a:t>oduce 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protection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4519" y="5445963"/>
            <a:ext cx="37172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against </a:t>
            </a:r>
            <a:r>
              <a:rPr sz="3000" spc="-2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given</a:t>
            </a:r>
            <a:r>
              <a:rPr sz="3000" spc="-4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55" dirty="0">
                <a:solidFill>
                  <a:srgbClr val="FFFFFF"/>
                </a:solidFill>
                <a:latin typeface="Arial"/>
                <a:cs typeface="Arial"/>
              </a:rPr>
              <a:t>disease.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37403" y="1103375"/>
            <a:ext cx="3745992" cy="57546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6</a:t>
            </a:fld>
            <a:endParaRPr spc="-13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4175" y="516381"/>
            <a:ext cx="8255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15" dirty="0">
                <a:solidFill>
                  <a:srgbClr val="FFFF00"/>
                </a:solidFill>
              </a:rPr>
              <a:t>MCQ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6604634" cy="312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spc="-70" dirty="0">
                <a:solidFill>
                  <a:srgbClr val="FFFFFF"/>
                </a:solidFill>
                <a:latin typeface="Arial"/>
                <a:cs typeface="Arial"/>
              </a:rPr>
              <a:t>Q.2.in</a:t>
            </a:r>
            <a:r>
              <a:rPr sz="300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70" dirty="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sz="30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small</a:t>
            </a:r>
            <a:r>
              <a:rPr sz="30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95" dirty="0">
                <a:solidFill>
                  <a:srgbClr val="FFFFFF"/>
                </a:solidFill>
                <a:latin typeface="Arial"/>
                <a:cs typeface="Arial"/>
              </a:rPr>
              <a:t>pox</a:t>
            </a:r>
            <a:r>
              <a:rPr sz="30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vaccine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was 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discovered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527685" algn="l"/>
              </a:tabLst>
            </a:pPr>
            <a:r>
              <a:rPr sz="2850" spc="-175" dirty="0">
                <a:solidFill>
                  <a:srgbClr val="D5EBFF"/>
                </a:solidFill>
                <a:latin typeface="Arial"/>
                <a:cs typeface="Arial"/>
              </a:rPr>
              <a:t>1.	</a:t>
            </a:r>
            <a:r>
              <a:rPr sz="3000" spc="-250" dirty="0">
                <a:solidFill>
                  <a:srgbClr val="FFFFFF"/>
                </a:solidFill>
                <a:latin typeface="Arial"/>
                <a:cs typeface="Arial"/>
              </a:rPr>
              <a:t>1798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  <a:tabLst>
                <a:tab pos="527685" algn="l"/>
              </a:tabLst>
            </a:pPr>
            <a:r>
              <a:rPr sz="2850" spc="-90" dirty="0">
                <a:solidFill>
                  <a:srgbClr val="D5EBFF"/>
                </a:solidFill>
                <a:latin typeface="Arial"/>
                <a:cs typeface="Arial"/>
              </a:rPr>
              <a:t>2.	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1898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527685" algn="l"/>
              </a:tabLst>
            </a:pPr>
            <a:r>
              <a:rPr sz="2850" spc="-165" dirty="0">
                <a:solidFill>
                  <a:srgbClr val="D5EBFF"/>
                </a:solidFill>
                <a:latin typeface="Arial"/>
                <a:cs typeface="Arial"/>
              </a:rPr>
              <a:t>3.	</a:t>
            </a:r>
            <a:r>
              <a:rPr sz="3000" spc="-165" dirty="0">
                <a:solidFill>
                  <a:srgbClr val="FFFFFF"/>
                </a:solidFill>
                <a:latin typeface="Arial"/>
                <a:cs typeface="Arial"/>
              </a:rPr>
              <a:t>1998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527685" algn="l"/>
              </a:tabLst>
            </a:pPr>
            <a:r>
              <a:rPr sz="2850" spc="-75" dirty="0">
                <a:solidFill>
                  <a:srgbClr val="D5EBFF"/>
                </a:solidFill>
                <a:latin typeface="Arial"/>
                <a:cs typeface="Arial"/>
              </a:rPr>
              <a:t>4.	</a:t>
            </a:r>
            <a:r>
              <a:rPr sz="3000" spc="-185" dirty="0">
                <a:solidFill>
                  <a:srgbClr val="FFFFFF"/>
                </a:solidFill>
                <a:latin typeface="Arial"/>
                <a:cs typeface="Arial"/>
              </a:rPr>
              <a:t>1800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65209" y="6553741"/>
            <a:ext cx="23495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70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0875" y="516381"/>
            <a:ext cx="8255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15" dirty="0">
                <a:solidFill>
                  <a:srgbClr val="FFFF00"/>
                </a:solidFill>
              </a:rPr>
              <a:t>MCQ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62024" y="1704588"/>
            <a:ext cx="7041515" cy="3302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300"/>
              </a:lnSpc>
              <a:spcBef>
                <a:spcPts val="95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spc="-160" dirty="0">
                <a:solidFill>
                  <a:srgbClr val="FFFFFF"/>
                </a:solidFill>
                <a:latin typeface="Arial"/>
                <a:cs typeface="Arial"/>
              </a:rPr>
              <a:t>Q.3</a:t>
            </a:r>
            <a:r>
              <a:rPr sz="3000" spc="-4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75" dirty="0">
                <a:solidFill>
                  <a:srgbClr val="FFFFFF"/>
                </a:solidFill>
                <a:latin typeface="Arial"/>
                <a:cs typeface="Arial"/>
              </a:rPr>
              <a:t>While</a:t>
            </a:r>
            <a:r>
              <a:rPr sz="30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75" dirty="0">
                <a:solidFill>
                  <a:srgbClr val="FFFFFF"/>
                </a:solidFill>
                <a:latin typeface="Arial"/>
                <a:cs typeface="Arial"/>
              </a:rPr>
              <a:t>calculating</a:t>
            </a:r>
            <a:r>
              <a:rPr sz="30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vaccine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requirement, 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wastage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Arial"/>
                <a:cs typeface="Arial"/>
              </a:rPr>
              <a:t>multiplication</a:t>
            </a:r>
            <a:r>
              <a:rPr sz="30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Arial"/>
                <a:cs typeface="Arial"/>
              </a:rPr>
              <a:t>factor</a:t>
            </a:r>
            <a:r>
              <a:rPr sz="30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  <a:tabLst>
                <a:tab pos="527685" algn="l"/>
              </a:tabLst>
            </a:pPr>
            <a:r>
              <a:rPr sz="2850" spc="-175" dirty="0">
                <a:solidFill>
                  <a:srgbClr val="D5EBFF"/>
                </a:solidFill>
                <a:latin typeface="Arial"/>
                <a:cs typeface="Arial"/>
              </a:rPr>
              <a:t>1.	</a:t>
            </a:r>
            <a:r>
              <a:rPr sz="3000" spc="-32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527685" algn="l"/>
              </a:tabLst>
            </a:pPr>
            <a:r>
              <a:rPr sz="2850" spc="-90" dirty="0">
                <a:solidFill>
                  <a:srgbClr val="D5EBFF"/>
                </a:solidFill>
                <a:latin typeface="Arial"/>
                <a:cs typeface="Arial"/>
              </a:rPr>
              <a:t>2.	</a:t>
            </a:r>
            <a:r>
              <a:rPr sz="3000" spc="-254" dirty="0">
                <a:solidFill>
                  <a:srgbClr val="FFFFFF"/>
                </a:solidFill>
                <a:latin typeface="Arial"/>
                <a:cs typeface="Arial"/>
              </a:rPr>
              <a:t>1.33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527685" algn="l"/>
              </a:tabLst>
            </a:pPr>
            <a:r>
              <a:rPr sz="2850" spc="-165" dirty="0">
                <a:solidFill>
                  <a:srgbClr val="D5EBFF"/>
                </a:solidFill>
                <a:latin typeface="Arial"/>
                <a:cs typeface="Arial"/>
              </a:rPr>
              <a:t>3.	</a:t>
            </a:r>
            <a:r>
              <a:rPr sz="3000" spc="-204" dirty="0">
                <a:solidFill>
                  <a:srgbClr val="FFFFFF"/>
                </a:solidFill>
                <a:latin typeface="Arial"/>
                <a:cs typeface="Arial"/>
              </a:rPr>
              <a:t>1.5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527685" algn="l"/>
              </a:tabLst>
            </a:pPr>
            <a:r>
              <a:rPr sz="2850" spc="-75" dirty="0">
                <a:solidFill>
                  <a:srgbClr val="D5EBFF"/>
                </a:solidFill>
                <a:latin typeface="Arial"/>
                <a:cs typeface="Arial"/>
              </a:rPr>
              <a:t>4.	</a:t>
            </a:r>
            <a:r>
              <a:rPr sz="3000" spc="-19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Arial"/>
                <a:cs typeface="Arial"/>
              </a:rPr>
              <a:t>different</a:t>
            </a:r>
            <a:r>
              <a:rPr sz="30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30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different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60" dirty="0">
                <a:solidFill>
                  <a:srgbClr val="FFFFFF"/>
                </a:solidFill>
                <a:latin typeface="Arial"/>
                <a:cs typeface="Arial"/>
              </a:rPr>
              <a:t>vaccines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65209" y="6553741"/>
            <a:ext cx="23495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71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46884"/>
            <a:ext cx="7007859" cy="37191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indent="137160">
              <a:lnSpc>
                <a:spcPct val="90000"/>
              </a:lnSpc>
              <a:spcBef>
                <a:spcPts val="459"/>
              </a:spcBef>
            </a:pP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Q.4</a:t>
            </a:r>
            <a:r>
              <a:rPr sz="30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30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80" dirty="0">
                <a:solidFill>
                  <a:srgbClr val="FFFFFF"/>
                </a:solidFill>
                <a:latin typeface="Arial"/>
                <a:cs typeface="Arial"/>
              </a:rPr>
              <a:t>number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pregnant</a:t>
            </a:r>
            <a:r>
              <a:rPr sz="300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80" dirty="0">
                <a:solidFill>
                  <a:srgbClr val="FFFFFF"/>
                </a:solidFill>
                <a:latin typeface="Arial"/>
                <a:cs typeface="Arial"/>
              </a:rPr>
              <a:t>women</a:t>
            </a:r>
            <a:r>
              <a:rPr sz="30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3000" spc="-75" dirty="0">
                <a:solidFill>
                  <a:srgbClr val="FFFFFF"/>
                </a:solidFill>
                <a:latin typeface="Arial"/>
                <a:cs typeface="Arial"/>
              </a:rPr>
              <a:t>calculation 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vaccine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requirement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sz="3000" spc="-55" dirty="0">
                <a:solidFill>
                  <a:srgbClr val="FFFFFF"/>
                </a:solidFill>
                <a:latin typeface="Arial"/>
                <a:cs typeface="Arial"/>
              </a:rPr>
              <a:t>enumration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000" spc="-50" dirty="0">
                <a:solidFill>
                  <a:srgbClr val="FFFFFF"/>
                </a:solidFill>
                <a:latin typeface="Arial"/>
                <a:cs typeface="Arial"/>
              </a:rPr>
              <a:t>found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out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3000" spc="-110" dirty="0">
                <a:solidFill>
                  <a:srgbClr val="FFFFFF"/>
                </a:solidFill>
                <a:latin typeface="Arial"/>
                <a:cs typeface="Arial"/>
              </a:rPr>
              <a:t>using </a:t>
            </a:r>
            <a:r>
              <a:rPr sz="3000" spc="-20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mutiplication </a:t>
            </a:r>
            <a:r>
              <a:rPr sz="3000" spc="-25" dirty="0">
                <a:solidFill>
                  <a:srgbClr val="FFFFFF"/>
                </a:solidFill>
                <a:latin typeface="Arial"/>
                <a:cs typeface="Arial"/>
              </a:rPr>
              <a:t>factor</a:t>
            </a:r>
            <a:r>
              <a:rPr sz="3000" spc="-4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527685" algn="l"/>
              </a:tabLst>
            </a:pPr>
            <a:r>
              <a:rPr sz="2850" spc="-175" dirty="0">
                <a:solidFill>
                  <a:srgbClr val="D5EBFF"/>
                </a:solidFill>
                <a:latin typeface="Arial"/>
                <a:cs typeface="Arial"/>
              </a:rPr>
              <a:t>1.	</a:t>
            </a:r>
            <a:r>
              <a:rPr sz="3000" spc="-254" dirty="0">
                <a:solidFill>
                  <a:srgbClr val="FFFFFF"/>
                </a:solidFill>
                <a:latin typeface="Arial"/>
                <a:cs typeface="Arial"/>
              </a:rPr>
              <a:t>1.33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  <a:tabLst>
                <a:tab pos="527685" algn="l"/>
              </a:tabLst>
            </a:pPr>
            <a:r>
              <a:rPr sz="2850" spc="-90" dirty="0">
                <a:solidFill>
                  <a:srgbClr val="D5EBFF"/>
                </a:solidFill>
                <a:latin typeface="Arial"/>
                <a:cs typeface="Arial"/>
              </a:rPr>
              <a:t>2.	</a:t>
            </a:r>
            <a:r>
              <a:rPr sz="3000" spc="-204" dirty="0">
                <a:solidFill>
                  <a:srgbClr val="FFFFFF"/>
                </a:solidFill>
                <a:latin typeface="Arial"/>
                <a:cs typeface="Arial"/>
              </a:rPr>
              <a:t>1.5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527685" algn="l"/>
              </a:tabLst>
            </a:pPr>
            <a:r>
              <a:rPr sz="2850" spc="-165" dirty="0">
                <a:solidFill>
                  <a:srgbClr val="D5EBFF"/>
                </a:solidFill>
                <a:latin typeface="Arial"/>
                <a:cs typeface="Arial"/>
              </a:rPr>
              <a:t>3.	</a:t>
            </a:r>
            <a:r>
              <a:rPr sz="3000" spc="-14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527685" algn="l"/>
              </a:tabLst>
            </a:pPr>
            <a:r>
              <a:rPr sz="2850" spc="-75" dirty="0">
                <a:solidFill>
                  <a:srgbClr val="D5EBFF"/>
                </a:solidFill>
                <a:latin typeface="Arial"/>
                <a:cs typeface="Arial"/>
              </a:rPr>
              <a:t>4.	</a:t>
            </a:r>
            <a:r>
              <a:rPr sz="3000" spc="-165" dirty="0">
                <a:solidFill>
                  <a:srgbClr val="FFFFFF"/>
                </a:solidFill>
                <a:latin typeface="Arial"/>
                <a:cs typeface="Arial"/>
              </a:rPr>
              <a:t>0.1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65209" y="6553741"/>
            <a:ext cx="23495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72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4175" y="516381"/>
            <a:ext cx="8255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15" dirty="0">
                <a:solidFill>
                  <a:srgbClr val="FFFF00"/>
                </a:solidFill>
              </a:rPr>
              <a:t>MCQ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62024" y="1792604"/>
            <a:ext cx="5974080" cy="312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q.5</a:t>
            </a:r>
            <a:r>
              <a:rPr sz="30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0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dose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immunoglobulin</a:t>
            </a:r>
            <a:r>
              <a:rPr sz="30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prevention 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spc="-4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65" dirty="0">
                <a:solidFill>
                  <a:srgbClr val="FFFFFF"/>
                </a:solidFill>
                <a:latin typeface="Arial"/>
                <a:cs typeface="Arial"/>
              </a:rPr>
              <a:t>measles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endParaRPr sz="30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spc="-32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ml/kg</a:t>
            </a:r>
            <a:endParaRPr sz="30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05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1.5ml/kg</a:t>
            </a:r>
            <a:endParaRPr sz="30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5000"/>
              <a:buAutoNum type="arabicPeriod"/>
              <a:tabLst>
                <a:tab pos="527685" algn="l"/>
                <a:tab pos="528320" algn="l"/>
              </a:tabLst>
            </a:pPr>
            <a:r>
              <a:rPr sz="3000" spc="-75" dirty="0">
                <a:solidFill>
                  <a:srgbClr val="FFFFFF"/>
                </a:solidFill>
                <a:latin typeface="Arial"/>
                <a:cs typeface="Arial"/>
              </a:rPr>
              <a:t>0.5ml/kg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527685" algn="l"/>
              </a:tabLst>
            </a:pPr>
            <a:r>
              <a:rPr sz="2850" spc="-75" dirty="0">
                <a:solidFill>
                  <a:srgbClr val="D5EBFF"/>
                </a:solidFill>
                <a:latin typeface="Arial"/>
                <a:cs typeface="Arial"/>
              </a:rPr>
              <a:t>4.	</a:t>
            </a: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0.25ml/kg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65209" y="6553741"/>
            <a:ext cx="23495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73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571500"/>
            <a:ext cx="7924800" cy="5676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665209" y="6553741"/>
            <a:ext cx="23495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74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381"/>
            <a:ext cx="40265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46200" algn="l"/>
                <a:tab pos="2146300" algn="l"/>
              </a:tabLst>
            </a:pPr>
            <a:r>
              <a:rPr sz="4000" spc="-240" dirty="0">
                <a:solidFill>
                  <a:srgbClr val="FFFF00"/>
                </a:solidFill>
              </a:rPr>
              <a:t>Typ</a:t>
            </a:r>
            <a:r>
              <a:rPr sz="4000" spc="-135" dirty="0">
                <a:solidFill>
                  <a:srgbClr val="FFFF00"/>
                </a:solidFill>
              </a:rPr>
              <a:t>e</a:t>
            </a:r>
            <a:r>
              <a:rPr sz="4000" dirty="0">
                <a:solidFill>
                  <a:srgbClr val="FFFF00"/>
                </a:solidFill>
              </a:rPr>
              <a:t>	</a:t>
            </a:r>
            <a:r>
              <a:rPr sz="4000" spc="300" dirty="0">
                <a:solidFill>
                  <a:srgbClr val="FFFF00"/>
                </a:solidFill>
              </a:rPr>
              <a:t>o</a:t>
            </a:r>
            <a:r>
              <a:rPr sz="4000" spc="215" dirty="0">
                <a:solidFill>
                  <a:srgbClr val="FFFF00"/>
                </a:solidFill>
              </a:rPr>
              <a:t>f</a:t>
            </a:r>
            <a:r>
              <a:rPr sz="4000" dirty="0">
                <a:solidFill>
                  <a:srgbClr val="FFFF00"/>
                </a:solidFill>
              </a:rPr>
              <a:t>	vaccine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286373" y="4360296"/>
            <a:ext cx="18986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30"/>
              </a:lnSpc>
            </a:pPr>
            <a:r>
              <a:rPr sz="3000" spc="-1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2984" y="1704212"/>
            <a:ext cx="5198745" cy="45300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9720" indent="-273050">
              <a:lnSpc>
                <a:spcPct val="100000"/>
              </a:lnSpc>
              <a:spcBef>
                <a:spcPts val="434"/>
              </a:spcBef>
              <a:buSzPct val="96666"/>
              <a:buAutoNum type="arabicPeriod"/>
              <a:tabLst>
                <a:tab pos="300355" algn="l"/>
              </a:tabLst>
            </a:pP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Live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vaccine.</a:t>
            </a:r>
            <a:endParaRPr sz="3000">
              <a:latin typeface="Arial"/>
              <a:cs typeface="Arial"/>
            </a:endParaRPr>
          </a:p>
          <a:p>
            <a:pPr marL="27305" marR="433070">
              <a:lnSpc>
                <a:spcPts val="3950"/>
              </a:lnSpc>
              <a:spcBef>
                <a:spcPts val="175"/>
              </a:spcBef>
              <a:buSzPct val="96666"/>
              <a:buAutoNum type="arabicPeriod"/>
              <a:tabLst>
                <a:tab pos="324485" algn="l"/>
              </a:tabLst>
            </a:pP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Inactivated 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or killed</a:t>
            </a:r>
            <a:r>
              <a:rPr sz="3000" spc="-6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vaccine.  </a:t>
            </a:r>
            <a:r>
              <a:rPr sz="3000" spc="-220" dirty="0">
                <a:solidFill>
                  <a:srgbClr val="FFFFFF"/>
                </a:solidFill>
                <a:latin typeface="Arial"/>
                <a:cs typeface="Arial"/>
              </a:rPr>
              <a:t>3.SUB </a:t>
            </a:r>
            <a:r>
              <a:rPr sz="3000" spc="-125" dirty="0">
                <a:solidFill>
                  <a:srgbClr val="FFFFFF"/>
                </a:solidFill>
                <a:latin typeface="Arial"/>
                <a:cs typeface="Arial"/>
              </a:rPr>
              <a:t>UNIT</a:t>
            </a:r>
            <a:r>
              <a:rPr sz="3000" spc="-5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75" dirty="0">
                <a:solidFill>
                  <a:srgbClr val="FFFFFF"/>
                </a:solidFill>
                <a:latin typeface="Arial"/>
                <a:cs typeface="Arial"/>
              </a:rPr>
              <a:t>VACCINES</a:t>
            </a:r>
            <a:endParaRPr sz="3000">
              <a:latin typeface="Arial"/>
              <a:cs typeface="Arial"/>
            </a:endParaRPr>
          </a:p>
          <a:p>
            <a:pPr marL="478790" lvl="1" indent="-392430">
              <a:lnSpc>
                <a:spcPct val="100000"/>
              </a:lnSpc>
              <a:spcBef>
                <a:spcPts val="150"/>
              </a:spcBef>
              <a:buAutoNum type="alphaUcPeriod"/>
              <a:tabLst>
                <a:tab pos="479425" algn="l"/>
              </a:tabLst>
            </a:pPr>
            <a:r>
              <a:rPr sz="3000" spc="-140" dirty="0">
                <a:solidFill>
                  <a:srgbClr val="FFFFFF"/>
                </a:solidFill>
                <a:latin typeface="Arial"/>
                <a:cs typeface="Arial"/>
              </a:rPr>
              <a:t>Toxoids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 marL="431165" lvl="1" indent="-328295">
              <a:lnSpc>
                <a:spcPct val="100000"/>
              </a:lnSpc>
              <a:spcBef>
                <a:spcPts val="335"/>
              </a:spcBef>
              <a:buAutoNum type="alphaUcPeriod"/>
              <a:tabLst>
                <a:tab pos="431800" algn="l"/>
              </a:tabLst>
            </a:pP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Protein</a:t>
            </a:r>
            <a:r>
              <a:rPr sz="30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vaccine</a:t>
            </a:r>
            <a:endParaRPr sz="3000">
              <a:latin typeface="Arial"/>
              <a:cs typeface="Arial"/>
            </a:endParaRPr>
          </a:p>
          <a:p>
            <a:pPr marL="27305" marR="5080" indent="-15240">
              <a:lnSpc>
                <a:spcPct val="109500"/>
              </a:lnSpc>
              <a:spcBef>
                <a:spcPts val="5"/>
              </a:spcBef>
            </a:pPr>
            <a:r>
              <a:rPr sz="3000" spc="-200" dirty="0">
                <a:solidFill>
                  <a:srgbClr val="FFFFFF"/>
                </a:solidFill>
                <a:latin typeface="Arial"/>
                <a:cs typeface="Arial"/>
              </a:rPr>
              <a:t>C.RECOMBINANT </a:t>
            </a:r>
            <a:r>
              <a:rPr sz="3000" spc="-25" dirty="0">
                <a:solidFill>
                  <a:srgbClr val="FFFFFF"/>
                </a:solidFill>
                <a:latin typeface="Arial"/>
                <a:cs typeface="Arial"/>
              </a:rPr>
              <a:t>protein</a:t>
            </a:r>
            <a:r>
              <a:rPr sz="3000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40" dirty="0">
                <a:solidFill>
                  <a:srgbClr val="FFFFFF"/>
                </a:solidFill>
                <a:latin typeface="Arial"/>
                <a:cs typeface="Arial"/>
              </a:rPr>
              <a:t>vaccin  D.Polysaccharide-based</a:t>
            </a:r>
            <a:r>
              <a:rPr sz="30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60" dirty="0">
                <a:solidFill>
                  <a:srgbClr val="FFFFFF"/>
                </a:solidFill>
                <a:latin typeface="Arial"/>
                <a:cs typeface="Arial"/>
              </a:rPr>
              <a:t>vaccines  </a:t>
            </a:r>
            <a:r>
              <a:rPr sz="3000" spc="-114" dirty="0">
                <a:solidFill>
                  <a:srgbClr val="FFFFFF"/>
                </a:solidFill>
                <a:latin typeface="Arial"/>
                <a:cs typeface="Arial"/>
              </a:rPr>
              <a:t>E.Conjugated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vaccine  </a:t>
            </a:r>
            <a:r>
              <a:rPr sz="3000" spc="-70" dirty="0">
                <a:solidFill>
                  <a:srgbClr val="FFFFFF"/>
                </a:solidFill>
                <a:latin typeface="Arial"/>
                <a:cs typeface="Arial"/>
              </a:rPr>
              <a:t>4.Combination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24600" y="1426464"/>
            <a:ext cx="2514600" cy="4745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7</a:t>
            </a:fld>
            <a:endParaRPr spc="-13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4" y="1704588"/>
            <a:ext cx="5901690" cy="458470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90"/>
              </a:spcBef>
            </a:pPr>
            <a:r>
              <a:rPr sz="3000" spc="-185" dirty="0">
                <a:solidFill>
                  <a:srgbClr val="FFFF00"/>
                </a:solidFill>
                <a:latin typeface="Arial"/>
                <a:cs typeface="Arial"/>
              </a:rPr>
              <a:t>LIVE</a:t>
            </a:r>
            <a:r>
              <a:rPr sz="3000" spc="-4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spc="-229" dirty="0">
                <a:solidFill>
                  <a:srgbClr val="FFFF00"/>
                </a:solidFill>
                <a:latin typeface="Arial"/>
                <a:cs typeface="Arial"/>
              </a:rPr>
              <a:t>VACCINE-</a:t>
            </a:r>
            <a:endParaRPr sz="3000">
              <a:latin typeface="Arial"/>
              <a:cs typeface="Arial"/>
            </a:endParaRPr>
          </a:p>
          <a:p>
            <a:pPr marL="12700" marR="1466215" algn="just">
              <a:lnSpc>
                <a:spcPct val="100000"/>
              </a:lnSpc>
              <a:spcBef>
                <a:spcPts val="700"/>
              </a:spcBef>
            </a:pP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Antigen</a:t>
            </a:r>
            <a:r>
              <a:rPr sz="300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45" dirty="0">
                <a:solidFill>
                  <a:srgbClr val="FFFFFF"/>
                </a:solidFill>
                <a:latin typeface="Arial"/>
                <a:cs typeface="Arial"/>
              </a:rPr>
              <a:t>vaccine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live</a:t>
            </a:r>
            <a:r>
              <a:rPr sz="30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but  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attenuated.</a:t>
            </a:r>
            <a:endParaRPr sz="30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710"/>
              </a:spcBef>
            </a:pPr>
            <a:r>
              <a:rPr sz="3000" spc="-155" dirty="0">
                <a:solidFill>
                  <a:srgbClr val="FFFFFF"/>
                </a:solidFill>
                <a:latin typeface="Arial"/>
                <a:cs typeface="Arial"/>
              </a:rPr>
              <a:t>Since</a:t>
            </a:r>
            <a:r>
              <a:rPr sz="30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antigen</a:t>
            </a:r>
            <a:r>
              <a:rPr sz="30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2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300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live,they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multiply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body </a:t>
            </a:r>
            <a:r>
              <a:rPr sz="3000" spc="-15" dirty="0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sz="3000" spc="-40" dirty="0">
                <a:solidFill>
                  <a:srgbClr val="FFFFFF"/>
                </a:solidFill>
                <a:latin typeface="Arial"/>
                <a:cs typeface="Arial"/>
              </a:rPr>
              <a:t>administration</a:t>
            </a:r>
            <a:r>
              <a:rPr sz="3000" spc="-6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85" dirty="0">
                <a:solidFill>
                  <a:srgbClr val="FFFFFF"/>
                </a:solidFill>
                <a:latin typeface="Arial"/>
                <a:cs typeface="Arial"/>
              </a:rPr>
              <a:t>so </a:t>
            </a:r>
            <a:r>
              <a:rPr sz="3000" spc="-75" dirty="0">
                <a:solidFill>
                  <a:srgbClr val="FFFFFF"/>
                </a:solidFill>
                <a:latin typeface="Arial"/>
                <a:cs typeface="Arial"/>
              </a:rPr>
              <a:t>stimulus 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more.</a:t>
            </a:r>
            <a:endParaRPr sz="3000">
              <a:latin typeface="Arial"/>
              <a:cs typeface="Arial"/>
            </a:endParaRPr>
          </a:p>
          <a:p>
            <a:pPr marL="12700" marR="1059180" algn="just">
              <a:lnSpc>
                <a:spcPct val="109700"/>
              </a:lnSpc>
              <a:spcBef>
                <a:spcPts val="345"/>
              </a:spcBef>
            </a:pPr>
            <a:r>
              <a:rPr sz="3000" spc="-110" dirty="0">
                <a:solidFill>
                  <a:srgbClr val="FFFFFF"/>
                </a:solidFill>
                <a:latin typeface="Arial"/>
                <a:cs typeface="Arial"/>
              </a:rPr>
              <a:t>Generally </a:t>
            </a: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given 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single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dose.  </a:t>
            </a:r>
            <a:r>
              <a:rPr sz="3000" spc="-170" dirty="0">
                <a:solidFill>
                  <a:srgbClr val="FFFFFF"/>
                </a:solidFill>
                <a:latin typeface="Arial"/>
                <a:cs typeface="Arial"/>
              </a:rPr>
              <a:t>E.g.-BCG,</a:t>
            </a:r>
            <a:r>
              <a:rPr sz="3000" spc="-4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75" dirty="0">
                <a:solidFill>
                  <a:srgbClr val="FFFFFF"/>
                </a:solidFill>
                <a:latin typeface="Arial"/>
                <a:cs typeface="Arial"/>
              </a:rPr>
              <a:t>OPV,MMR,</a:t>
            </a:r>
            <a:r>
              <a:rPr sz="3000" spc="-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210" dirty="0">
                <a:solidFill>
                  <a:srgbClr val="FFFFFF"/>
                </a:solidFill>
                <a:latin typeface="Arial"/>
                <a:cs typeface="Arial"/>
              </a:rPr>
              <a:t>YELLOW  </a:t>
            </a:r>
            <a:r>
              <a:rPr sz="3000" spc="-320" dirty="0">
                <a:solidFill>
                  <a:srgbClr val="FFFFFF"/>
                </a:solidFill>
                <a:latin typeface="Arial"/>
                <a:cs typeface="Arial"/>
              </a:rPr>
              <a:t>FEVER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4200" y="1783079"/>
            <a:ext cx="2209799" cy="4084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8</a:t>
            </a:fld>
            <a:endParaRPr spc="-13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24600" y="1426464"/>
            <a:ext cx="2819400" cy="4593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62024" y="1704212"/>
            <a:ext cx="4872355" cy="45847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3000" spc="-170" dirty="0">
                <a:solidFill>
                  <a:srgbClr val="FFFF00"/>
                </a:solidFill>
                <a:latin typeface="Arial"/>
                <a:cs typeface="Arial"/>
              </a:rPr>
              <a:t>KILLED</a:t>
            </a:r>
            <a:r>
              <a:rPr sz="3000" spc="-4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spc="-229" dirty="0">
                <a:solidFill>
                  <a:srgbClr val="FFFF00"/>
                </a:solidFill>
                <a:latin typeface="Arial"/>
                <a:cs typeface="Arial"/>
              </a:rPr>
              <a:t>VACCINE-</a:t>
            </a:r>
            <a:endParaRPr sz="3000">
              <a:latin typeface="Arial"/>
              <a:cs typeface="Arial"/>
            </a:endParaRPr>
          </a:p>
          <a:p>
            <a:pPr marL="12700" marR="480695">
              <a:lnSpc>
                <a:spcPts val="3240"/>
              </a:lnSpc>
              <a:spcBef>
                <a:spcPts val="745"/>
              </a:spcBef>
            </a:pP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Organism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3000" spc="-55" dirty="0">
                <a:solidFill>
                  <a:srgbClr val="FFFFFF"/>
                </a:solidFill>
                <a:latin typeface="Arial"/>
                <a:cs typeface="Arial"/>
              </a:rPr>
              <a:t>inactivated</a:t>
            </a:r>
            <a:r>
              <a:rPr sz="3000" spc="-4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40" dirty="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killed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70" dirty="0">
                <a:solidFill>
                  <a:srgbClr val="FFFFFF"/>
                </a:solidFill>
                <a:latin typeface="Arial"/>
                <a:cs typeface="Arial"/>
              </a:rPr>
              <a:t>heat</a:t>
            </a:r>
            <a:r>
              <a:rPr sz="30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chemical.</a:t>
            </a:r>
            <a:endParaRPr sz="3000">
              <a:latin typeface="Arial"/>
              <a:cs typeface="Arial"/>
            </a:endParaRPr>
          </a:p>
          <a:p>
            <a:pPr marL="12700" marR="711200">
              <a:lnSpc>
                <a:spcPts val="3240"/>
              </a:lnSpc>
              <a:spcBef>
                <a:spcPts val="710"/>
              </a:spcBef>
            </a:pP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3000" spc="-12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3000" spc="-90" dirty="0">
                <a:solidFill>
                  <a:srgbClr val="FFFFFF"/>
                </a:solidFill>
                <a:latin typeface="Arial"/>
                <a:cs typeface="Arial"/>
              </a:rPr>
              <a:t>given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3000" spc="-6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Arial"/>
                <a:cs typeface="Arial"/>
              </a:rPr>
              <a:t>multiple  </a:t>
            </a:r>
            <a:r>
              <a:rPr sz="3000" spc="-155" dirty="0">
                <a:solidFill>
                  <a:srgbClr val="FFFFFF"/>
                </a:solidFill>
                <a:latin typeface="Arial"/>
                <a:cs typeface="Arial"/>
              </a:rPr>
              <a:t>doses.</a:t>
            </a:r>
            <a:endParaRPr sz="3000">
              <a:latin typeface="Arial"/>
              <a:cs typeface="Arial"/>
            </a:endParaRPr>
          </a:p>
          <a:p>
            <a:pPr marL="12700" marR="58419">
              <a:lnSpc>
                <a:spcPts val="3240"/>
              </a:lnSpc>
              <a:spcBef>
                <a:spcPts val="695"/>
              </a:spcBef>
            </a:pPr>
            <a:r>
              <a:rPr sz="3000" spc="-25" dirty="0">
                <a:solidFill>
                  <a:srgbClr val="FFFFFF"/>
                </a:solidFill>
                <a:latin typeface="Arial"/>
                <a:cs typeface="Arial"/>
              </a:rPr>
              <a:t>Immunity</a:t>
            </a:r>
            <a:r>
              <a:rPr sz="300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last</a:t>
            </a:r>
            <a:r>
              <a:rPr sz="30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shorter</a:t>
            </a:r>
            <a:r>
              <a:rPr sz="300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40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3000" spc="-2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live  </a:t>
            </a:r>
            <a:r>
              <a:rPr sz="3000" spc="-130" dirty="0">
                <a:solidFill>
                  <a:srgbClr val="FFFFFF"/>
                </a:solidFill>
                <a:latin typeface="Arial"/>
                <a:cs typeface="Arial"/>
              </a:rPr>
              <a:t>vaccine.</a:t>
            </a:r>
            <a:endParaRPr sz="300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  <a:spcBef>
                <a:spcPts val="650"/>
              </a:spcBef>
            </a:pPr>
            <a:r>
              <a:rPr sz="3000" spc="-180" dirty="0">
                <a:solidFill>
                  <a:srgbClr val="FFFFFF"/>
                </a:solidFill>
                <a:latin typeface="Arial"/>
                <a:cs typeface="Arial"/>
              </a:rPr>
              <a:t>E.g.-JE 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VACCINE, </a:t>
            </a:r>
            <a:r>
              <a:rPr sz="3000" spc="-200" dirty="0">
                <a:solidFill>
                  <a:srgbClr val="FFFFFF"/>
                </a:solidFill>
                <a:latin typeface="Arial"/>
                <a:cs typeface="Arial"/>
              </a:rPr>
              <a:t>ANTIRABIES  </a:t>
            </a:r>
            <a:r>
              <a:rPr sz="3000" spc="-235" dirty="0">
                <a:solidFill>
                  <a:srgbClr val="FFFFFF"/>
                </a:solidFill>
                <a:latin typeface="Arial"/>
                <a:cs typeface="Arial"/>
              </a:rPr>
              <a:t>VACCINE, </a:t>
            </a: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INFLUENZA</a:t>
            </a:r>
            <a:r>
              <a:rPr sz="3000" spc="-3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70" dirty="0">
                <a:solidFill>
                  <a:srgbClr val="FFFFFF"/>
                </a:solidFill>
                <a:latin typeface="Arial"/>
                <a:cs typeface="Arial"/>
              </a:rPr>
              <a:t>KILLED  </a:t>
            </a:r>
            <a:r>
              <a:rPr sz="3000" spc="-265" dirty="0">
                <a:solidFill>
                  <a:srgbClr val="FFFFFF"/>
                </a:solidFill>
                <a:latin typeface="Arial"/>
                <a:cs typeface="Arial"/>
              </a:rPr>
              <a:t>VACCINE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pc="-130" dirty="0"/>
              <a:t>9</a:t>
            </a:fld>
            <a:endParaRPr spc="-13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2343</Words>
  <Application>Microsoft Office PowerPoint</Application>
  <PresentationFormat>On-screen Show (4:3)</PresentationFormat>
  <Paragraphs>441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1" baseType="lpstr">
      <vt:lpstr>Arial</vt:lpstr>
      <vt:lpstr>Calibri</vt:lpstr>
      <vt:lpstr>Carlito</vt:lpstr>
      <vt:lpstr>Courier New</vt:lpstr>
      <vt:lpstr>Times New Roman</vt:lpstr>
      <vt:lpstr>Wingdings</vt:lpstr>
      <vt:lpstr>Office Theme</vt:lpstr>
      <vt:lpstr>IMMUNIZATION</vt:lpstr>
      <vt:lpstr>OBJECTIVES</vt:lpstr>
      <vt:lpstr>IMMUNISATION</vt:lpstr>
      <vt:lpstr>PowerPoint Presentation</vt:lpstr>
      <vt:lpstr>PowerPoint Presentation</vt:lpstr>
      <vt:lpstr>Vaccine</vt:lpstr>
      <vt:lpstr>Type of vaccine</vt:lpstr>
      <vt:lpstr>PowerPoint Presentation</vt:lpstr>
      <vt:lpstr>PowerPoint Presentation</vt:lpstr>
      <vt:lpstr>PowerPoint Presentation</vt:lpstr>
      <vt:lpstr>Protein vaccine</vt:lpstr>
      <vt:lpstr>RECOMBINANT PROTEIN VACCINE</vt:lpstr>
      <vt:lpstr>POLYSACCHARIDE-BASED VACCINES</vt:lpstr>
      <vt:lpstr>CONJUGATED VACCINE</vt:lpstr>
      <vt:lpstr>PowerPoint Presentation</vt:lpstr>
      <vt:lpstr>Milstone in vaccination</vt:lpstr>
      <vt:lpstr>Milstone in vaccination</vt:lpstr>
      <vt:lpstr>Milstone in vaccination</vt:lpstr>
      <vt:lpstr>Milstone in vaccination</vt:lpstr>
      <vt:lpstr>Milstone in vaccination</vt:lpstr>
      <vt:lpstr>Milstone in vaccination</vt:lpstr>
      <vt:lpstr>Milstone in vaccination</vt:lpstr>
      <vt:lpstr>PowerPoint Presentation</vt:lpstr>
      <vt:lpstr>Expanded Program on  Immunisation</vt:lpstr>
      <vt:lpstr>Universal Immunisation  Programme</vt:lpstr>
      <vt:lpstr>PowerPoint Presentation</vt:lpstr>
      <vt:lpstr>PowerPoint Presentation</vt:lpstr>
      <vt:lpstr>PowerPoint Presentation</vt:lpstr>
      <vt:lpstr>NATIONAL IMMUNISATION SCHEDULE</vt:lpstr>
      <vt:lpstr>PowerPoint Presentation</vt:lpstr>
      <vt:lpstr>IAP SCHEDULE</vt:lpstr>
      <vt:lpstr>Passive immunization in VPD</vt:lpstr>
      <vt:lpstr>Passive immunization in VPD</vt:lpstr>
      <vt:lpstr>PowerPoint Presentation</vt:lpstr>
      <vt:lpstr>PowerPoint Presentation</vt:lpstr>
      <vt:lpstr>Passive Immunisation –  Immunoglobulins</vt:lpstr>
      <vt:lpstr>Dosage of antitoxin (equine)</vt:lpstr>
      <vt:lpstr>Dosage of antitoxin (equine)</vt:lpstr>
      <vt:lpstr>Antitoxin Treatment – human</vt:lpstr>
      <vt:lpstr>PowerPoint Presentation</vt:lpstr>
      <vt:lpstr>PowerPoint Presentation</vt:lpstr>
      <vt:lpstr>PowerPoint Presentation</vt:lpstr>
      <vt:lpstr>HOW TO DESCRIBE A VACCINE</vt:lpstr>
      <vt:lpstr>HOW TO DESCRIBE A VACCINE</vt:lpstr>
      <vt:lpstr>MEASLES VACCINE</vt:lpstr>
      <vt:lpstr>MEASLES VACCINE</vt:lpstr>
      <vt:lpstr>Measles vaccine</vt:lpstr>
      <vt:lpstr>Measles vaccine</vt:lpstr>
      <vt:lpstr>MEASLES VACCINE</vt:lpstr>
      <vt:lpstr>Complications of vaccine</vt:lpstr>
      <vt:lpstr>CONTRAINDICATIONS  TO MEASLES VACCINE</vt:lpstr>
      <vt:lpstr>CONTRAINDICATIONS  TO MEASLES VACCINE</vt:lpstr>
      <vt:lpstr>How to calculate vaccine requirement</vt:lpstr>
      <vt:lpstr>PowerPoint Presentation</vt:lpstr>
      <vt:lpstr>PowerPoint Presentation</vt:lpstr>
      <vt:lpstr>PowerPoint Presentation</vt:lpstr>
      <vt:lpstr>PowerPoint Presentation</vt:lpstr>
      <vt:lpstr>WASTAGE MULTIPLICATION FACTOR</vt:lpstr>
      <vt:lpstr>MCQ</vt:lpstr>
      <vt:lpstr>MCQ</vt:lpstr>
      <vt:lpstr>MCQ</vt:lpstr>
      <vt:lpstr>PowerPoint Presentation</vt:lpstr>
      <vt:lpstr>MCQ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IMMUNIZATION</dc:title>
  <dc:creator>Tintu</dc:creator>
  <cp:lastModifiedBy>akhiledwin90@gmail.com</cp:lastModifiedBy>
  <cp:revision>4</cp:revision>
  <dcterms:created xsi:type="dcterms:W3CDTF">2020-05-07T14:21:08Z</dcterms:created>
  <dcterms:modified xsi:type="dcterms:W3CDTF">2020-06-05T12:03:51Z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2020-05-07T00:00:00Z</vt:filetime>
  </property>
</Properties>
</file>