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dirty="0"/>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dirty="0"/>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dirty="0"/>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dirty="0"/>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dirty="0"/>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dirty="0"/>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8176-5A56-7F4D-9EE5-9A7E6F06AC4F}"/>
              </a:ext>
            </a:extLst>
          </p:cNvPr>
          <p:cNvSpPr>
            <a:spLocks noGrp="1"/>
          </p:cNvSpPr>
          <p:nvPr>
            <p:ph type="title"/>
          </p:nvPr>
        </p:nvSpPr>
        <p:spPr>
          <a:xfrm>
            <a:off x="1451579" y="1017983"/>
            <a:ext cx="9603275" cy="4947047"/>
          </a:xfrm>
        </p:spPr>
        <p:txBody>
          <a:bodyPr/>
          <a:lstStyle/>
          <a:p>
            <a:pPr algn="ctr"/>
            <a:r>
              <a:rPr lang="en-IN" i="1" u="sng"/>
              <a:t>Community</a:t>
            </a:r>
            <a:r>
              <a:rPr lang="en-IN"/>
              <a:t> </a:t>
            </a:r>
            <a:r>
              <a:rPr lang="en-IN" i="1" u="sng"/>
              <a:t>health</a:t>
            </a:r>
            <a:r>
              <a:rPr lang="en-IN"/>
              <a:t> </a:t>
            </a:r>
            <a:r>
              <a:rPr lang="en-IN" i="1" u="sng"/>
              <a:t>nursing</a:t>
            </a:r>
            <a:endParaRPr lang="en-US" i="1" u="sng"/>
          </a:p>
        </p:txBody>
      </p:sp>
      <p:sp>
        <p:nvSpPr>
          <p:cNvPr id="3" name="Subtitle 2">
            <a:extLst>
              <a:ext uri="{FF2B5EF4-FFF2-40B4-BE49-F238E27FC236}">
                <a16:creationId xmlns:a16="http://schemas.microsoft.com/office/drawing/2014/main" id="{1EC7BB78-DC3B-C74F-8EA7-E5C3A7FC8E69}"/>
              </a:ext>
            </a:extLst>
          </p:cNvPr>
          <p:cNvSpPr>
            <a:spLocks noGrp="1"/>
          </p:cNvSpPr>
          <p:nvPr>
            <p:ph idx="1"/>
          </p:nvPr>
        </p:nvSpPr>
        <p:spPr/>
        <p:txBody>
          <a:bodyPr anchor="b"/>
          <a:lstStyle/>
          <a:p>
            <a:pPr algn="ctr"/>
            <a:r>
              <a:rPr lang="en-IN"/>
              <a:t>Chapter -7</a:t>
            </a:r>
          </a:p>
          <a:p>
            <a:pPr marL="0" indent="0" algn="ctr">
              <a:buNone/>
            </a:pPr>
            <a:r>
              <a:rPr lang="en-IN"/>
              <a:t>POPULATION AND ITS CONTROL</a:t>
            </a:r>
          </a:p>
          <a:p>
            <a:pPr marL="0" indent="0" algn="ctr">
              <a:buNone/>
            </a:pPr>
            <a:r>
              <a:rPr lang="en-IN"/>
              <a:t>Hemin johnson</a:t>
            </a:r>
          </a:p>
          <a:p>
            <a:pPr marL="0" indent="0" algn="ctr">
              <a:buNone/>
            </a:pPr>
            <a:r>
              <a:rPr lang="en-IN"/>
              <a:t>Bangalore group of institutions</a:t>
            </a:r>
          </a:p>
          <a:p>
            <a:pPr marL="0" indent="0" algn="ctr">
              <a:buNone/>
            </a:pPr>
            <a:endParaRPr lang="en-IN"/>
          </a:p>
          <a:p>
            <a:pPr marL="0" indent="0" algn="ctr">
              <a:buNone/>
            </a:pPr>
            <a:endParaRPr lang="en-IN"/>
          </a:p>
          <a:p>
            <a:pPr marL="0" indent="0" algn="ctr">
              <a:buNone/>
            </a:pPr>
            <a:endParaRPr lang="en-US"/>
          </a:p>
        </p:txBody>
      </p:sp>
    </p:spTree>
    <p:extLst>
      <p:ext uri="{BB962C8B-B14F-4D97-AF65-F5344CB8AC3E}">
        <p14:creationId xmlns:p14="http://schemas.microsoft.com/office/powerpoint/2010/main" val="2009837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554A3C-B64A-804A-B4C6-24CD80BF71B8}"/>
              </a:ext>
            </a:extLst>
          </p:cNvPr>
          <p:cNvSpPr>
            <a:spLocks noGrp="1"/>
          </p:cNvSpPr>
          <p:nvPr>
            <p:ph idx="1"/>
          </p:nvPr>
        </p:nvSpPr>
        <p:spPr/>
        <p:txBody>
          <a:bodyPr/>
          <a:lstStyle/>
          <a:p>
            <a:r>
              <a:rPr lang="en-IN"/>
              <a:t> Socio economic : large family size result in migration of rural people to urban areas</a:t>
            </a:r>
          </a:p>
          <a:p>
            <a:pPr marL="0" indent="0">
              <a:buNone/>
            </a:pPr>
            <a:r>
              <a:rPr lang="en-IN"/>
              <a:t>In search For employment, resulting in urban slums. </a:t>
            </a:r>
          </a:p>
          <a:p>
            <a:r>
              <a:rPr lang="en-IN"/>
              <a:t> Larger family size : has shown higher morbidity and mortality rate among mother and children. </a:t>
            </a:r>
          </a:p>
          <a:p>
            <a:r>
              <a:rPr lang="en-IN"/>
              <a:t> Education : it is hard for the large family to give proper education to the children. </a:t>
            </a:r>
          </a:p>
          <a:p>
            <a:pPr marL="0" indent="0">
              <a:buNone/>
            </a:pPr>
            <a:endParaRPr lang="en-IN"/>
          </a:p>
          <a:p>
            <a:endParaRPr lang="en-US"/>
          </a:p>
        </p:txBody>
      </p:sp>
    </p:spTree>
    <p:extLst>
      <p:ext uri="{BB962C8B-B14F-4D97-AF65-F5344CB8AC3E}">
        <p14:creationId xmlns:p14="http://schemas.microsoft.com/office/powerpoint/2010/main" val="3935869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04D2-7C45-B440-8F29-232B2C58F00D}"/>
              </a:ext>
            </a:extLst>
          </p:cNvPr>
          <p:cNvSpPr>
            <a:spLocks noGrp="1"/>
          </p:cNvSpPr>
          <p:nvPr>
            <p:ph type="title"/>
          </p:nvPr>
        </p:nvSpPr>
        <p:spPr>
          <a:xfrm>
            <a:off x="1942712" y="966497"/>
            <a:ext cx="9603275" cy="1049235"/>
          </a:xfrm>
        </p:spPr>
        <p:txBody>
          <a:bodyPr/>
          <a:lstStyle/>
          <a:p>
            <a:r>
              <a:rPr lang="en-IN"/>
              <a:t>   </a:t>
            </a:r>
            <a:r>
              <a:rPr lang="en-IN" i="1" u="sng"/>
              <a:t>Eligible</a:t>
            </a:r>
            <a:r>
              <a:rPr lang="en-IN"/>
              <a:t>  </a:t>
            </a:r>
            <a:r>
              <a:rPr lang="en-IN" i="1" u="sng"/>
              <a:t>couple</a:t>
            </a:r>
            <a:r>
              <a:rPr lang="en-IN"/>
              <a:t>  </a:t>
            </a:r>
            <a:r>
              <a:rPr lang="en-IN" i="1" u="sng"/>
              <a:t>and</a:t>
            </a:r>
            <a:r>
              <a:rPr lang="en-IN"/>
              <a:t>  </a:t>
            </a:r>
            <a:r>
              <a:rPr lang="en-IN" i="1" u="sng"/>
              <a:t>target</a:t>
            </a:r>
            <a:r>
              <a:rPr lang="en-IN"/>
              <a:t>  </a:t>
            </a:r>
            <a:r>
              <a:rPr lang="en-IN" i="1" u="sng"/>
              <a:t>couple</a:t>
            </a:r>
            <a:r>
              <a:rPr lang="en-IN"/>
              <a:t> </a:t>
            </a:r>
            <a:endParaRPr lang="en-US"/>
          </a:p>
        </p:txBody>
      </p:sp>
      <p:sp>
        <p:nvSpPr>
          <p:cNvPr id="3" name="Content Placeholder 2">
            <a:extLst>
              <a:ext uri="{FF2B5EF4-FFF2-40B4-BE49-F238E27FC236}">
                <a16:creationId xmlns:a16="http://schemas.microsoft.com/office/drawing/2014/main" id="{FF328B91-F907-7944-8226-E50F2902595E}"/>
              </a:ext>
            </a:extLst>
          </p:cNvPr>
          <p:cNvSpPr>
            <a:spLocks noGrp="1"/>
          </p:cNvSpPr>
          <p:nvPr>
            <p:ph idx="1"/>
          </p:nvPr>
        </p:nvSpPr>
        <p:spPr>
          <a:xfrm>
            <a:off x="1451579" y="2015732"/>
            <a:ext cx="9603275" cy="3450614"/>
          </a:xfrm>
        </p:spPr>
        <p:txBody>
          <a:bodyPr>
            <a:normAutofit fontScale="92500" lnSpcReduction="10000"/>
          </a:bodyPr>
          <a:lstStyle/>
          <a:p>
            <a:r>
              <a:rPr lang="en-IN"/>
              <a:t> Eligible couple refers to – newly married couple, where women is in reproductive age group (15-45 years). </a:t>
            </a:r>
          </a:p>
          <a:p>
            <a:r>
              <a:rPr lang="en-IN"/>
              <a:t> Target couples – the couples who Are  having 2-3 living children. </a:t>
            </a:r>
          </a:p>
          <a:p>
            <a:r>
              <a:rPr lang="en-IN"/>
              <a:t> Health education to eligible couples should be given about using contraceptive methods. </a:t>
            </a:r>
          </a:p>
          <a:p>
            <a:r>
              <a:rPr lang="en-IN"/>
              <a:t>  Tell the eligible couples about  the advantages of  contraceptive methods :</a:t>
            </a:r>
          </a:p>
          <a:p>
            <a:pPr marL="0" indent="0">
              <a:buNone/>
            </a:pPr>
            <a:r>
              <a:rPr lang="en-IN"/>
              <a:t>       *it prevents STD’S (sexually transmitted diseases) </a:t>
            </a:r>
          </a:p>
          <a:p>
            <a:pPr marL="0" indent="0">
              <a:buNone/>
            </a:pPr>
            <a:r>
              <a:rPr lang="en-IN"/>
              <a:t>        * it prevents AID’s </a:t>
            </a:r>
          </a:p>
          <a:p>
            <a:pPr marL="0" indent="0">
              <a:buNone/>
            </a:pPr>
            <a:r>
              <a:rPr lang="en-IN"/>
              <a:t>        * it prevents unwanted pregnancies. </a:t>
            </a:r>
            <a:endParaRPr lang="en-US"/>
          </a:p>
        </p:txBody>
      </p:sp>
    </p:spTree>
    <p:extLst>
      <p:ext uri="{BB962C8B-B14F-4D97-AF65-F5344CB8AC3E}">
        <p14:creationId xmlns:p14="http://schemas.microsoft.com/office/powerpoint/2010/main" val="2674125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60345-87A9-B644-AD0D-0F7B1E286CAB}"/>
              </a:ext>
            </a:extLst>
          </p:cNvPr>
          <p:cNvSpPr>
            <a:spLocks noGrp="1"/>
          </p:cNvSpPr>
          <p:nvPr>
            <p:ph type="title"/>
          </p:nvPr>
        </p:nvSpPr>
        <p:spPr/>
        <p:txBody>
          <a:bodyPr/>
          <a:lstStyle/>
          <a:p>
            <a:pPr algn="ctr"/>
            <a:r>
              <a:rPr lang="en-IN" i="1" u="sng"/>
              <a:t>Introduction</a:t>
            </a:r>
            <a:endParaRPr lang="en-US" i="1" u="sng"/>
          </a:p>
        </p:txBody>
      </p:sp>
      <p:sp>
        <p:nvSpPr>
          <p:cNvPr id="3" name="Content Placeholder 2">
            <a:extLst>
              <a:ext uri="{FF2B5EF4-FFF2-40B4-BE49-F238E27FC236}">
                <a16:creationId xmlns:a16="http://schemas.microsoft.com/office/drawing/2014/main" id="{9603DEE4-5B93-EB47-90C9-DDCCA1E64D94}"/>
              </a:ext>
            </a:extLst>
          </p:cNvPr>
          <p:cNvSpPr>
            <a:spLocks noGrp="1"/>
          </p:cNvSpPr>
          <p:nvPr>
            <p:ph idx="1"/>
          </p:nvPr>
        </p:nvSpPr>
        <p:spPr/>
        <p:txBody>
          <a:bodyPr/>
          <a:lstStyle/>
          <a:p>
            <a:pPr marL="0" indent="0">
              <a:buNone/>
            </a:pPr>
            <a:r>
              <a:rPr lang="en-IN"/>
              <a:t> Population is the increase in birth rates and decrease in death rates. </a:t>
            </a:r>
          </a:p>
          <a:p>
            <a:pPr marL="0" indent="0">
              <a:buNone/>
            </a:pPr>
            <a:r>
              <a:rPr lang="en-IN"/>
              <a:t>The growth in human population around the world affects all people through</a:t>
            </a:r>
          </a:p>
          <a:p>
            <a:pPr marL="0" indent="0">
              <a:buNone/>
            </a:pPr>
            <a:r>
              <a:rPr lang="en-IN"/>
              <a:t>Its impact on the economy and environment. The current rate of population growth</a:t>
            </a:r>
          </a:p>
          <a:p>
            <a:pPr marL="0" indent="0">
              <a:buNone/>
            </a:pPr>
            <a:r>
              <a:rPr lang="en-IN"/>
              <a:t>Is now a significant  burden to human well being. Understanding the factors which </a:t>
            </a:r>
          </a:p>
          <a:p>
            <a:pPr marL="0" indent="0">
              <a:buNone/>
            </a:pPr>
            <a:r>
              <a:rPr lang="en-IN"/>
              <a:t>Affect population growth patterns can help us to plan for the future.. </a:t>
            </a:r>
          </a:p>
          <a:p>
            <a:pPr marL="0" indent="0">
              <a:buNone/>
            </a:pPr>
            <a:endParaRPr lang="en-IN"/>
          </a:p>
          <a:p>
            <a:pPr marL="0" indent="0">
              <a:buNone/>
            </a:pPr>
            <a:endParaRPr lang="en-US"/>
          </a:p>
        </p:txBody>
      </p:sp>
    </p:spTree>
    <p:extLst>
      <p:ext uri="{BB962C8B-B14F-4D97-AF65-F5344CB8AC3E}">
        <p14:creationId xmlns:p14="http://schemas.microsoft.com/office/powerpoint/2010/main" val="4067383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A77C6-3DC7-2E4E-B700-43FEF9788126}"/>
              </a:ext>
            </a:extLst>
          </p:cNvPr>
          <p:cNvSpPr>
            <a:spLocks noGrp="1"/>
          </p:cNvSpPr>
          <p:nvPr>
            <p:ph type="title"/>
          </p:nvPr>
        </p:nvSpPr>
        <p:spPr/>
        <p:txBody>
          <a:bodyPr/>
          <a:lstStyle/>
          <a:p>
            <a:pPr algn="ctr"/>
            <a:r>
              <a:rPr lang="en-IN" i="1" u="sng"/>
              <a:t>Population</a:t>
            </a:r>
            <a:r>
              <a:rPr lang="en-IN"/>
              <a:t> </a:t>
            </a:r>
            <a:r>
              <a:rPr lang="en-IN" i="1" u="sng"/>
              <a:t>Explosion</a:t>
            </a:r>
            <a:endParaRPr lang="en-US" i="1" u="sng"/>
          </a:p>
        </p:txBody>
      </p:sp>
      <p:sp>
        <p:nvSpPr>
          <p:cNvPr id="3" name="Content Placeholder 2">
            <a:extLst>
              <a:ext uri="{FF2B5EF4-FFF2-40B4-BE49-F238E27FC236}">
                <a16:creationId xmlns:a16="http://schemas.microsoft.com/office/drawing/2014/main" id="{FA06B8F3-17F6-6042-84A7-0B4365C31E5B}"/>
              </a:ext>
            </a:extLst>
          </p:cNvPr>
          <p:cNvSpPr>
            <a:spLocks noGrp="1"/>
          </p:cNvSpPr>
          <p:nvPr>
            <p:ph idx="1"/>
          </p:nvPr>
        </p:nvSpPr>
        <p:spPr>
          <a:xfrm>
            <a:off x="2107406" y="2221115"/>
            <a:ext cx="8500963" cy="3450613"/>
          </a:xfrm>
        </p:spPr>
        <p:txBody>
          <a:bodyPr>
            <a:normAutofit lnSpcReduction="10000"/>
          </a:bodyPr>
          <a:lstStyle/>
          <a:p>
            <a:r>
              <a:rPr lang="en-IN"/>
              <a:t> The population is the biggest problem facing in the country. High birth </a:t>
            </a:r>
          </a:p>
          <a:p>
            <a:pPr marL="0" indent="0">
              <a:buNone/>
            </a:pPr>
            <a:r>
              <a:rPr lang="en-IN"/>
              <a:t>Rate with declining death rates leads to population explosion. </a:t>
            </a:r>
          </a:p>
          <a:p>
            <a:r>
              <a:rPr lang="en-IN"/>
              <a:t> Population explosion means very rapid and unprecedented growth of population. </a:t>
            </a:r>
          </a:p>
          <a:p>
            <a:r>
              <a:rPr lang="en-IN"/>
              <a:t> The problem of over population has become a world phenomenon today. </a:t>
            </a:r>
          </a:p>
          <a:p>
            <a:r>
              <a:rPr lang="en-IN"/>
              <a:t> Most of the developing countries of the world are experiencing this problem. </a:t>
            </a:r>
          </a:p>
          <a:p>
            <a:r>
              <a:rPr lang="en-IN"/>
              <a:t> There has been a steady fall  in death rate, whereas the birth rate has not shown any marked decline, thereby it producing explosion. </a:t>
            </a:r>
            <a:endParaRPr lang="en-US"/>
          </a:p>
        </p:txBody>
      </p:sp>
    </p:spTree>
    <p:extLst>
      <p:ext uri="{BB962C8B-B14F-4D97-AF65-F5344CB8AC3E}">
        <p14:creationId xmlns:p14="http://schemas.microsoft.com/office/powerpoint/2010/main" val="2962915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BD002-6320-EC44-987B-AF29D32DCC81}"/>
              </a:ext>
            </a:extLst>
          </p:cNvPr>
          <p:cNvSpPr>
            <a:spLocks noGrp="1"/>
          </p:cNvSpPr>
          <p:nvPr>
            <p:ph type="title"/>
          </p:nvPr>
        </p:nvSpPr>
        <p:spPr/>
        <p:txBody>
          <a:bodyPr/>
          <a:lstStyle/>
          <a:p>
            <a:r>
              <a:rPr lang="en-IN"/>
              <a:t>Causes / reasons of population explosion</a:t>
            </a:r>
            <a:endParaRPr lang="en-US"/>
          </a:p>
        </p:txBody>
      </p:sp>
      <p:sp>
        <p:nvSpPr>
          <p:cNvPr id="3" name="Content Placeholder 2">
            <a:extLst>
              <a:ext uri="{FF2B5EF4-FFF2-40B4-BE49-F238E27FC236}">
                <a16:creationId xmlns:a16="http://schemas.microsoft.com/office/drawing/2014/main" id="{922075FF-23B4-7441-8279-F6D5FFA29FCB}"/>
              </a:ext>
            </a:extLst>
          </p:cNvPr>
          <p:cNvSpPr>
            <a:spLocks noGrp="1"/>
          </p:cNvSpPr>
          <p:nvPr>
            <p:ph idx="1"/>
          </p:nvPr>
        </p:nvSpPr>
        <p:spPr/>
        <p:txBody>
          <a:bodyPr>
            <a:normAutofit fontScale="92500" lnSpcReduction="20000"/>
          </a:bodyPr>
          <a:lstStyle/>
          <a:p>
            <a:pPr marL="0" indent="0">
              <a:buNone/>
            </a:pPr>
            <a:r>
              <a:rPr lang="en-IN"/>
              <a:t> The main reasons for population explosion and fast  increase rate are, </a:t>
            </a:r>
          </a:p>
          <a:p>
            <a:r>
              <a:rPr lang="en-IN"/>
              <a:t> Early marriages</a:t>
            </a:r>
          </a:p>
          <a:p>
            <a:r>
              <a:rPr lang="en-IN"/>
              <a:t> Religious beliefs</a:t>
            </a:r>
          </a:p>
          <a:p>
            <a:r>
              <a:rPr lang="en-IN"/>
              <a:t> Poverty</a:t>
            </a:r>
          </a:p>
          <a:p>
            <a:r>
              <a:rPr lang="en-IN"/>
              <a:t> Rural- urban migration</a:t>
            </a:r>
          </a:p>
          <a:p>
            <a:r>
              <a:rPr lang="en-IN"/>
              <a:t> High birth rate</a:t>
            </a:r>
          </a:p>
          <a:p>
            <a:r>
              <a:rPr lang="en-IN"/>
              <a:t> Declining death rate</a:t>
            </a:r>
          </a:p>
          <a:p>
            <a:r>
              <a:rPr lang="en-IN"/>
              <a:t> Illiteracy and ignorance. </a:t>
            </a:r>
            <a:endParaRPr lang="en-US"/>
          </a:p>
        </p:txBody>
      </p:sp>
    </p:spTree>
    <p:extLst>
      <p:ext uri="{BB962C8B-B14F-4D97-AF65-F5344CB8AC3E}">
        <p14:creationId xmlns:p14="http://schemas.microsoft.com/office/powerpoint/2010/main" val="426412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706BF-0D77-F744-9C67-02775AFA8747}"/>
              </a:ext>
            </a:extLst>
          </p:cNvPr>
          <p:cNvSpPr>
            <a:spLocks noGrp="1"/>
          </p:cNvSpPr>
          <p:nvPr>
            <p:ph type="title"/>
          </p:nvPr>
        </p:nvSpPr>
        <p:spPr/>
        <p:txBody>
          <a:bodyPr/>
          <a:lstStyle/>
          <a:p>
            <a:r>
              <a:rPr lang="en-IN"/>
              <a:t>Impact on population explosion (effects) </a:t>
            </a:r>
            <a:br>
              <a:rPr lang="en-IN"/>
            </a:br>
            <a:endParaRPr lang="en-US"/>
          </a:p>
        </p:txBody>
      </p:sp>
      <p:sp>
        <p:nvSpPr>
          <p:cNvPr id="3" name="Content Placeholder 2">
            <a:extLst>
              <a:ext uri="{FF2B5EF4-FFF2-40B4-BE49-F238E27FC236}">
                <a16:creationId xmlns:a16="http://schemas.microsoft.com/office/drawing/2014/main" id="{D2B1ACD4-11DC-EA4B-AC1C-72F668ADB35A}"/>
              </a:ext>
            </a:extLst>
          </p:cNvPr>
          <p:cNvSpPr>
            <a:spLocks noGrp="1"/>
          </p:cNvSpPr>
          <p:nvPr>
            <p:ph idx="1"/>
          </p:nvPr>
        </p:nvSpPr>
        <p:spPr/>
        <p:txBody>
          <a:bodyPr>
            <a:normAutofit fontScale="92500" lnSpcReduction="10000"/>
          </a:bodyPr>
          <a:lstStyle/>
          <a:p>
            <a:r>
              <a:rPr lang="en-IN"/>
              <a:t> Effect on economy  - the growth rate absorbs the national income and lowers the standards of living. When the growth rate is high, there is a high percentage of infants, children, and adolescents in the society. </a:t>
            </a:r>
          </a:p>
          <a:p>
            <a:r>
              <a:rPr lang="en-IN"/>
              <a:t> Unemployment  - employment is needed for all people. When  the population is increased, unemployment also increase.</a:t>
            </a:r>
          </a:p>
          <a:p>
            <a:r>
              <a:rPr lang="en-IN"/>
              <a:t> Poverty  - it is a condition of insufficient .  The person cannot live a life upto standards because of increased population. </a:t>
            </a:r>
          </a:p>
          <a:p>
            <a:r>
              <a:rPr lang="en-IN"/>
              <a:t> Housing problem – it is one of the basic need. It affects health, character of individuals houselessness become service problem. </a:t>
            </a:r>
          </a:p>
          <a:p>
            <a:endParaRPr lang="en-IN"/>
          </a:p>
          <a:p>
            <a:endParaRPr lang="en-IN"/>
          </a:p>
          <a:p>
            <a:endParaRPr lang="en-IN"/>
          </a:p>
          <a:p>
            <a:endParaRPr lang="en-US"/>
          </a:p>
        </p:txBody>
      </p:sp>
    </p:spTree>
    <p:extLst>
      <p:ext uri="{BB962C8B-B14F-4D97-AF65-F5344CB8AC3E}">
        <p14:creationId xmlns:p14="http://schemas.microsoft.com/office/powerpoint/2010/main" val="1792405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5A0D5-649A-214D-890E-E99041E97DF2}"/>
              </a:ext>
            </a:extLst>
          </p:cNvPr>
          <p:cNvSpPr>
            <a:spLocks noGrp="1"/>
          </p:cNvSpPr>
          <p:nvPr>
            <p:ph type="title"/>
          </p:nvPr>
        </p:nvSpPr>
        <p:spPr>
          <a:xfrm>
            <a:off x="281790" y="-5276598"/>
            <a:ext cx="9603275" cy="1049235"/>
          </a:xfrm>
        </p:spPr>
        <p:txBody>
          <a:bodyPr/>
          <a:lstStyle/>
          <a:p>
            <a:endParaRPr lang="en-US"/>
          </a:p>
        </p:txBody>
      </p:sp>
      <p:sp>
        <p:nvSpPr>
          <p:cNvPr id="3" name="Content Placeholder 2">
            <a:extLst>
              <a:ext uri="{FF2B5EF4-FFF2-40B4-BE49-F238E27FC236}">
                <a16:creationId xmlns:a16="http://schemas.microsoft.com/office/drawing/2014/main" id="{7584B2E7-DA7C-E548-B266-C791DDAE4EB7}"/>
              </a:ext>
            </a:extLst>
          </p:cNvPr>
          <p:cNvSpPr>
            <a:spLocks noGrp="1"/>
          </p:cNvSpPr>
          <p:nvPr>
            <p:ph idx="1"/>
          </p:nvPr>
        </p:nvSpPr>
        <p:spPr/>
        <p:txBody>
          <a:bodyPr>
            <a:normAutofit fontScale="92500"/>
          </a:bodyPr>
          <a:lstStyle/>
          <a:p>
            <a:r>
              <a:rPr lang="en-IN"/>
              <a:t> Food problem – when the population is increased the same time food production must be  increased. But lack of food production leads to food problem. </a:t>
            </a:r>
          </a:p>
          <a:p>
            <a:r>
              <a:rPr lang="en-IN"/>
              <a:t> High illiteracy – increase number of population will increase the number of school going children. The need for school will increase the lack of school leads to illiteracy. </a:t>
            </a:r>
          </a:p>
          <a:p>
            <a:r>
              <a:rPr lang="en-IN"/>
              <a:t> Effect on family – family income in India is low that if number of people in a family increases, the parents will not able  to cope with the additional  demands. Eg: clothing, education. </a:t>
            </a:r>
          </a:p>
          <a:p>
            <a:r>
              <a:rPr lang="en-IN"/>
              <a:t>Effect on mother. </a:t>
            </a:r>
          </a:p>
          <a:p>
            <a:r>
              <a:rPr lang="en-IN"/>
              <a:t>Health problem. </a:t>
            </a:r>
          </a:p>
          <a:p>
            <a:endParaRPr lang="en-IN"/>
          </a:p>
          <a:p>
            <a:endParaRPr lang="en-IN"/>
          </a:p>
          <a:p>
            <a:endParaRPr lang="en-US"/>
          </a:p>
        </p:txBody>
      </p:sp>
    </p:spTree>
    <p:extLst>
      <p:ext uri="{BB962C8B-B14F-4D97-AF65-F5344CB8AC3E}">
        <p14:creationId xmlns:p14="http://schemas.microsoft.com/office/powerpoint/2010/main" val="33634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E0EFA-540F-CD44-BA3F-22E721DB66AE}"/>
              </a:ext>
            </a:extLst>
          </p:cNvPr>
          <p:cNvSpPr>
            <a:spLocks noGrp="1"/>
          </p:cNvSpPr>
          <p:nvPr>
            <p:ph type="title"/>
          </p:nvPr>
        </p:nvSpPr>
        <p:spPr>
          <a:xfrm>
            <a:off x="1290845" y="0"/>
            <a:ext cx="9603275" cy="1049235"/>
          </a:xfrm>
        </p:spPr>
        <p:txBody>
          <a:bodyPr/>
          <a:lstStyle/>
          <a:p>
            <a:pPr algn="ctr"/>
            <a:r>
              <a:rPr lang="en-IN" i="1" u="sng"/>
              <a:t>Population</a:t>
            </a:r>
            <a:r>
              <a:rPr lang="en-IN"/>
              <a:t> </a:t>
            </a:r>
            <a:r>
              <a:rPr lang="en-IN" i="1" u="sng"/>
              <a:t>control</a:t>
            </a:r>
            <a:endParaRPr lang="en-US" i="1" u="sng"/>
          </a:p>
        </p:txBody>
      </p:sp>
      <p:sp>
        <p:nvSpPr>
          <p:cNvPr id="3" name="Content Placeholder 2">
            <a:extLst>
              <a:ext uri="{FF2B5EF4-FFF2-40B4-BE49-F238E27FC236}">
                <a16:creationId xmlns:a16="http://schemas.microsoft.com/office/drawing/2014/main" id="{16B2EC55-C338-134D-81C6-378616F29933}"/>
              </a:ext>
            </a:extLst>
          </p:cNvPr>
          <p:cNvSpPr>
            <a:spLocks noGrp="1"/>
          </p:cNvSpPr>
          <p:nvPr>
            <p:ph idx="1"/>
          </p:nvPr>
        </p:nvSpPr>
        <p:spPr>
          <a:xfrm>
            <a:off x="2000250" y="1750219"/>
            <a:ext cx="8893870" cy="4304108"/>
          </a:xfrm>
        </p:spPr>
        <p:txBody>
          <a:bodyPr>
            <a:normAutofit/>
          </a:bodyPr>
          <a:lstStyle/>
          <a:p>
            <a:pPr marL="0" indent="0">
              <a:buNone/>
            </a:pPr>
            <a:r>
              <a:rPr lang="en-IN" sz="1800"/>
              <a:t>Control of population is a matter of urgency, not only for sociology economic </a:t>
            </a:r>
          </a:p>
          <a:p>
            <a:pPr marL="0" indent="0">
              <a:buNone/>
            </a:pPr>
            <a:r>
              <a:rPr lang="en-IN" sz="1800"/>
              <a:t>Development but also to improve the standard of living. </a:t>
            </a:r>
          </a:p>
          <a:p>
            <a:pPr marL="0" indent="0">
              <a:buNone/>
            </a:pPr>
            <a:r>
              <a:rPr lang="en-IN" sz="1800"/>
              <a:t>    </a:t>
            </a:r>
            <a:r>
              <a:rPr lang="en-IN" sz="1800" u="sng"/>
              <a:t>Measures</a:t>
            </a:r>
            <a:r>
              <a:rPr lang="en-IN" sz="1800"/>
              <a:t> </a:t>
            </a:r>
            <a:r>
              <a:rPr lang="en-IN" sz="1800" u="sng"/>
              <a:t>to</a:t>
            </a:r>
            <a:r>
              <a:rPr lang="en-IN" sz="1800"/>
              <a:t> </a:t>
            </a:r>
            <a:r>
              <a:rPr lang="en-IN" sz="1800" u="sng"/>
              <a:t>control</a:t>
            </a:r>
            <a:r>
              <a:rPr lang="en-IN" sz="1800"/>
              <a:t> </a:t>
            </a:r>
            <a:r>
              <a:rPr lang="en-IN" sz="1800" u="sng"/>
              <a:t>population</a:t>
            </a:r>
          </a:p>
          <a:p>
            <a:r>
              <a:rPr lang="en-IN" sz="1800"/>
              <a:t> Increase the age of marriage</a:t>
            </a:r>
          </a:p>
          <a:p>
            <a:r>
              <a:rPr lang="en-IN" sz="1800"/>
              <a:t> Spread importance of education especially women’s education. </a:t>
            </a:r>
          </a:p>
          <a:p>
            <a:r>
              <a:rPr lang="en-IN" sz="1800"/>
              <a:t> Implement programs for motivating and encouraging population control. </a:t>
            </a:r>
          </a:p>
          <a:p>
            <a:r>
              <a:rPr lang="en-IN" sz="1800"/>
              <a:t> Improving social Security programs. </a:t>
            </a:r>
          </a:p>
          <a:p>
            <a:r>
              <a:rPr lang="en-IN" sz="1800"/>
              <a:t> Implement family welfare programs. </a:t>
            </a:r>
          </a:p>
          <a:p>
            <a:r>
              <a:rPr lang="en-IN" sz="1800"/>
              <a:t> Improvement in the status of woman. </a:t>
            </a:r>
            <a:endParaRPr lang="en-US" sz="1800"/>
          </a:p>
        </p:txBody>
      </p:sp>
    </p:spTree>
    <p:extLst>
      <p:ext uri="{BB962C8B-B14F-4D97-AF65-F5344CB8AC3E}">
        <p14:creationId xmlns:p14="http://schemas.microsoft.com/office/powerpoint/2010/main" val="145908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377F8-2508-3D4C-BB1F-E7ECA9CE550F}"/>
              </a:ext>
            </a:extLst>
          </p:cNvPr>
          <p:cNvSpPr>
            <a:spLocks noGrp="1"/>
          </p:cNvSpPr>
          <p:nvPr>
            <p:ph type="title"/>
          </p:nvPr>
        </p:nvSpPr>
        <p:spPr>
          <a:xfrm>
            <a:off x="1451579" y="785813"/>
            <a:ext cx="9603275" cy="1067942"/>
          </a:xfrm>
        </p:spPr>
        <p:txBody>
          <a:bodyPr/>
          <a:lstStyle/>
          <a:p>
            <a:pPr algn="ctr"/>
            <a:r>
              <a:rPr lang="en-IN" i="1" u="sng"/>
              <a:t>Promotion</a:t>
            </a:r>
            <a:r>
              <a:rPr lang="en-IN"/>
              <a:t> </a:t>
            </a:r>
            <a:r>
              <a:rPr lang="en-IN" i="1" u="sng"/>
              <a:t>of</a:t>
            </a:r>
            <a:r>
              <a:rPr lang="en-IN"/>
              <a:t> </a:t>
            </a:r>
            <a:r>
              <a:rPr lang="en-IN" i="1" u="sng"/>
              <a:t>small</a:t>
            </a:r>
            <a:r>
              <a:rPr lang="en-IN"/>
              <a:t> </a:t>
            </a:r>
            <a:r>
              <a:rPr lang="en-IN" i="1" u="sng"/>
              <a:t>family</a:t>
            </a:r>
            <a:r>
              <a:rPr lang="en-IN"/>
              <a:t> </a:t>
            </a:r>
            <a:r>
              <a:rPr lang="en-IN" i="1" u="sng"/>
              <a:t>norms</a:t>
            </a:r>
            <a:endParaRPr lang="en-US" i="1" u="sng"/>
          </a:p>
        </p:txBody>
      </p:sp>
      <p:sp>
        <p:nvSpPr>
          <p:cNvPr id="3" name="Content Placeholder 2">
            <a:extLst>
              <a:ext uri="{FF2B5EF4-FFF2-40B4-BE49-F238E27FC236}">
                <a16:creationId xmlns:a16="http://schemas.microsoft.com/office/drawing/2014/main" id="{E8342BD1-0ED8-7F40-B485-530D7E053B1B}"/>
              </a:ext>
            </a:extLst>
          </p:cNvPr>
          <p:cNvSpPr>
            <a:spLocks noGrp="1"/>
          </p:cNvSpPr>
          <p:nvPr>
            <p:ph idx="1"/>
          </p:nvPr>
        </p:nvSpPr>
        <p:spPr/>
        <p:txBody>
          <a:bodyPr>
            <a:normAutofit fontScale="92500" lnSpcReduction="10000"/>
          </a:bodyPr>
          <a:lstStyle/>
          <a:p>
            <a:pPr marL="0" indent="0">
              <a:buNone/>
            </a:pPr>
            <a:r>
              <a:rPr lang="en-IN"/>
              <a:t> Family size refers to the total number of persons in a family. In demography, family size means the total number of children a woman has given birth at a point in time. </a:t>
            </a:r>
          </a:p>
          <a:p>
            <a:pPr marL="0" indent="0">
              <a:buNone/>
            </a:pPr>
            <a:r>
              <a:rPr lang="en-IN"/>
              <a:t>   The factors that depends on family size like : </a:t>
            </a:r>
          </a:p>
          <a:p>
            <a:r>
              <a:rPr lang="en-IN"/>
              <a:t> Education of couple</a:t>
            </a:r>
          </a:p>
          <a:p>
            <a:r>
              <a:rPr lang="en-IN"/>
              <a:t> Duration of marriage</a:t>
            </a:r>
          </a:p>
          <a:p>
            <a:r>
              <a:rPr lang="en-IN"/>
              <a:t>Preference of male children</a:t>
            </a:r>
          </a:p>
          <a:p>
            <a:r>
              <a:rPr lang="en-IN"/>
              <a:t>Duration of marriage</a:t>
            </a:r>
          </a:p>
          <a:p>
            <a:r>
              <a:rPr lang="en-IN"/>
              <a:t> Customs, &amp; beliefs. </a:t>
            </a:r>
          </a:p>
          <a:p>
            <a:endParaRPr lang="en-IN"/>
          </a:p>
          <a:p>
            <a:endParaRPr lang="en-IN"/>
          </a:p>
          <a:p>
            <a:endParaRPr lang="en-IN"/>
          </a:p>
          <a:p>
            <a:endParaRPr lang="en-IN"/>
          </a:p>
          <a:p>
            <a:pPr marL="0" indent="0">
              <a:buNone/>
            </a:pPr>
            <a:endParaRPr lang="en-IN"/>
          </a:p>
          <a:p>
            <a:pPr marL="0" indent="0">
              <a:buNone/>
            </a:pPr>
            <a:endParaRPr lang="en-US"/>
          </a:p>
        </p:txBody>
      </p:sp>
    </p:spTree>
    <p:extLst>
      <p:ext uri="{BB962C8B-B14F-4D97-AF65-F5344CB8AC3E}">
        <p14:creationId xmlns:p14="http://schemas.microsoft.com/office/powerpoint/2010/main" val="2479747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684D73-1E15-C241-A125-DEBD49466361}"/>
              </a:ext>
            </a:extLst>
          </p:cNvPr>
          <p:cNvSpPr>
            <a:spLocks noGrp="1"/>
          </p:cNvSpPr>
          <p:nvPr>
            <p:ph idx="1"/>
          </p:nvPr>
        </p:nvSpPr>
        <p:spPr/>
        <p:txBody>
          <a:bodyPr>
            <a:normAutofit fontScale="92500" lnSpcReduction="20000"/>
          </a:bodyPr>
          <a:lstStyle/>
          <a:p>
            <a:pPr marL="0" indent="0">
              <a:buNone/>
            </a:pPr>
            <a:r>
              <a:rPr lang="en-IN"/>
              <a:t>Small difference in the family size will make a big differences in birth rate. </a:t>
            </a:r>
          </a:p>
          <a:p>
            <a:r>
              <a:rPr lang="en-IN" u="sng"/>
              <a:t>Effects</a:t>
            </a:r>
            <a:r>
              <a:rPr lang="en-IN"/>
              <a:t> </a:t>
            </a:r>
            <a:r>
              <a:rPr lang="en-IN" u="sng"/>
              <a:t>of</a:t>
            </a:r>
            <a:r>
              <a:rPr lang="en-IN"/>
              <a:t> </a:t>
            </a:r>
            <a:r>
              <a:rPr lang="en-IN" u="sng"/>
              <a:t>family</a:t>
            </a:r>
            <a:r>
              <a:rPr lang="en-IN"/>
              <a:t> </a:t>
            </a:r>
            <a:r>
              <a:rPr lang="en-IN" u="sng"/>
              <a:t>size</a:t>
            </a:r>
          </a:p>
          <a:p>
            <a:r>
              <a:rPr lang="en-IN"/>
              <a:t>Basic</a:t>
            </a:r>
            <a:r>
              <a:rPr lang="en-IN" u="sng"/>
              <a:t> </a:t>
            </a:r>
            <a:r>
              <a:rPr lang="en-IN"/>
              <a:t>Human</a:t>
            </a:r>
            <a:r>
              <a:rPr lang="en-IN" u="sng"/>
              <a:t> </a:t>
            </a:r>
            <a:r>
              <a:rPr lang="en-IN"/>
              <a:t>Needs : it includes food, clothing, shelter, basic education, and primary health. These needs are essential needs to met by the members. But if the family size is small the perception share will be more. </a:t>
            </a:r>
          </a:p>
          <a:p>
            <a:r>
              <a:rPr lang="en-IN"/>
              <a:t> Economic needs : income, savings and resources may not be sufficient to meet if the family size is large. Low savings, and large family size will not help in further development. </a:t>
            </a:r>
          </a:p>
          <a:p>
            <a:r>
              <a:rPr lang="en-IN"/>
              <a:t> Food and  nutrition : the larger family size, will not be at to meet the nutritive requirements of the members of family. </a:t>
            </a:r>
          </a:p>
          <a:p>
            <a:endParaRPr lang="en-IN" u="sng"/>
          </a:p>
          <a:p>
            <a:endParaRPr lang="en-IN"/>
          </a:p>
          <a:p>
            <a:pPr marL="0" indent="0">
              <a:buNone/>
            </a:pPr>
            <a:endParaRPr lang="en-IN"/>
          </a:p>
          <a:p>
            <a:pPr marL="0" indent="0">
              <a:buNone/>
            </a:pPr>
            <a:endParaRPr lang="en-US"/>
          </a:p>
        </p:txBody>
      </p:sp>
    </p:spTree>
    <p:extLst>
      <p:ext uri="{BB962C8B-B14F-4D97-AF65-F5344CB8AC3E}">
        <p14:creationId xmlns:p14="http://schemas.microsoft.com/office/powerpoint/2010/main" val="367481990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Gallery</vt:lpstr>
      <vt:lpstr>Community health nursing</vt:lpstr>
      <vt:lpstr>Introduction</vt:lpstr>
      <vt:lpstr>Population Explosion</vt:lpstr>
      <vt:lpstr>Causes / reasons of population explosion</vt:lpstr>
      <vt:lpstr>Impact on population explosion (effects)  </vt:lpstr>
      <vt:lpstr>PowerPoint Presentation</vt:lpstr>
      <vt:lpstr>Population control</vt:lpstr>
      <vt:lpstr>Promotion of small family norms</vt:lpstr>
      <vt:lpstr>PowerPoint Presentation</vt:lpstr>
      <vt:lpstr>PowerPoint Presentation</vt:lpstr>
      <vt:lpstr>   Eligible  couple  and  target  couple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nursing</dc:title>
  <cp:revision>8</cp:revision>
  <dcterms:modified xsi:type="dcterms:W3CDTF">2020-04-06T15:43:06Z</dcterms:modified>
</cp:coreProperties>
</file>