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8" r:id="rId1"/>
  </p:sldMasterIdLst>
  <p:sldIdLst>
    <p:sldId id="256" r:id="rId2"/>
    <p:sldId id="257" r:id="rId3"/>
    <p:sldId id="258" r:id="rId4"/>
    <p:sldId id="259" r:id="rId5"/>
    <p:sldId id="260" r:id="rId6"/>
    <p:sldId id="262" r:id="rId7"/>
    <p:sldId id="264" r:id="rId8"/>
    <p:sldId id="266" r:id="rId9"/>
    <p:sldId id="268" r:id="rId10"/>
    <p:sldId id="269" r:id="rId11"/>
    <p:sldId id="278" r:id="rId12"/>
    <p:sldId id="270" r:id="rId13"/>
    <p:sldId id="271" r:id="rId14"/>
    <p:sldId id="272" r:id="rId15"/>
    <p:sldId id="273" r:id="rId16"/>
    <p:sldId id="284" r:id="rId17"/>
    <p:sldId id="275" r:id="rId18"/>
    <p:sldId id="276" r:id="rId19"/>
    <p:sldId id="277" r:id="rId20"/>
    <p:sldId id="279" r:id="rId21"/>
    <p:sldId id="285" r:id="rId22"/>
    <p:sldId id="281" r:id="rId23"/>
    <p:sldId id="282" r:id="rId24"/>
    <p:sldId id="290" r:id="rId25"/>
    <p:sldId id="283" r:id="rId26"/>
    <p:sldId id="287" r:id="rId27"/>
    <p:sldId id="288" r:id="rId28"/>
    <p:sldId id="289" r:id="rId29"/>
    <p:sldId id="291" r:id="rId30"/>
    <p:sldId id="292" r:id="rId31"/>
    <p:sldId id="295" r:id="rId32"/>
    <p:sldId id="293" r:id="rId33"/>
    <p:sldId id="294" r:id="rId34"/>
    <p:sldId id="286"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62808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028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38546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24120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3251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956508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89732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60388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72170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5317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36897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80453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46289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6693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31259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71714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83478901"/>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8" Type="http://schemas.openxmlformats.org/officeDocument/2006/relationships/hyperlink" Target="https://en.m.wikipedia.org/wiki/Friction" TargetMode="External" /><Relationship Id="rId3" Type="http://schemas.openxmlformats.org/officeDocument/2006/relationships/hyperlink" Target="https://en.m.wikipedia.org/wiki/Skin" TargetMode="External" /><Relationship Id="rId7" Type="http://schemas.openxmlformats.org/officeDocument/2006/relationships/hyperlink" Target="https://en.m.wikipedia.org/wiki/Chemicals" TargetMode="External" /><Relationship Id="rId2" Type="http://schemas.openxmlformats.org/officeDocument/2006/relationships/hyperlink" Target="https://en.m.wikipedia.org/wiki/Injury" TargetMode="External" /><Relationship Id="rId1" Type="http://schemas.openxmlformats.org/officeDocument/2006/relationships/slideLayout" Target="../slideLayouts/slideLayout2.xml" /><Relationship Id="rId6" Type="http://schemas.openxmlformats.org/officeDocument/2006/relationships/hyperlink" Target="https://en.m.wikipedia.org/wiki/Electricity" TargetMode="External" /><Relationship Id="rId5" Type="http://schemas.openxmlformats.org/officeDocument/2006/relationships/hyperlink" Target="https://en.m.wikipedia.org/wiki/Cold" TargetMode="External" /><Relationship Id="rId10" Type="http://schemas.openxmlformats.org/officeDocument/2006/relationships/hyperlink" Target="https://en.m.wikipedia.org/wiki/Burn#cite_note-TBCChp4-4" TargetMode="External" /><Relationship Id="rId4" Type="http://schemas.openxmlformats.org/officeDocument/2006/relationships/hyperlink" Target="https://en.m.wikipedia.org/wiki/Heat" TargetMode="External" /><Relationship Id="rId9" Type="http://schemas.openxmlformats.org/officeDocument/2006/relationships/hyperlink" Target="https://en.m.wikipedia.org/wiki/Radiation" TargetMode="External" /></Relationships>
</file>

<file path=ppt/slides/_rels/slide20.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90025-1EB1-6F45-94AD-A22C6D2A5677}"/>
              </a:ext>
            </a:extLst>
          </p:cNvPr>
          <p:cNvSpPr>
            <a:spLocks noGrp="1"/>
          </p:cNvSpPr>
          <p:nvPr>
            <p:ph type="title"/>
          </p:nvPr>
        </p:nvSpPr>
        <p:spPr>
          <a:xfrm>
            <a:off x="2467909" y="-4144344"/>
            <a:ext cx="8911687" cy="1280890"/>
          </a:xfrm>
        </p:spPr>
        <p:txBody>
          <a:bodyPr/>
          <a:lstStyle/>
          <a:p>
            <a:endParaRPr lang="en-US"/>
          </a:p>
        </p:txBody>
      </p:sp>
      <p:pic>
        <p:nvPicPr>
          <p:cNvPr id="8" name="Picture 8">
            <a:extLst>
              <a:ext uri="{FF2B5EF4-FFF2-40B4-BE49-F238E27FC236}">
                <a16:creationId xmlns:a16="http://schemas.microsoft.com/office/drawing/2014/main" id="{99FE2EF6-07AB-2E43-853A-A55189BFB293}"/>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688117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88D03-2569-7744-80CE-838A349132FA}"/>
              </a:ext>
            </a:extLst>
          </p:cNvPr>
          <p:cNvSpPr>
            <a:spLocks noGrp="1"/>
          </p:cNvSpPr>
          <p:nvPr>
            <p:ph type="title"/>
          </p:nvPr>
        </p:nvSpPr>
        <p:spPr>
          <a:xfrm>
            <a:off x="1169591" y="2088578"/>
            <a:ext cx="11022409" cy="5948141"/>
          </a:xfrm>
        </p:spPr>
        <p:txBody>
          <a:bodyPr>
            <a:normAutofit/>
          </a:bodyPr>
          <a:lstStyle/>
          <a:p>
            <a:r>
              <a:rPr lang="en-GB" sz="5400" b="1" i="0">
                <a:solidFill>
                  <a:schemeClr val="tx1"/>
                </a:solidFill>
                <a:effectLst/>
                <a:latin typeface="BrandonTextRegular"/>
              </a:rPr>
              <a:t>Burns are classified as first-, second-, third-degree, or fourth-degree depending on how deeply and severely they penetrate the skin's surface.</a:t>
            </a:r>
            <a:endParaRPr lang="en-US" sz="5400" b="1">
              <a:solidFill>
                <a:schemeClr val="tx1"/>
              </a:solidFill>
            </a:endParaRPr>
          </a:p>
        </p:txBody>
      </p:sp>
      <p:sp>
        <p:nvSpPr>
          <p:cNvPr id="3" name="Content Placeholder 2">
            <a:extLst>
              <a:ext uri="{FF2B5EF4-FFF2-40B4-BE49-F238E27FC236}">
                <a16:creationId xmlns:a16="http://schemas.microsoft.com/office/drawing/2014/main" id="{050B038F-EAF9-6D41-B31E-8D7DF6ED8FD0}"/>
              </a:ext>
            </a:extLst>
          </p:cNvPr>
          <p:cNvSpPr>
            <a:spLocks noGrp="1"/>
          </p:cNvSpPr>
          <p:nvPr>
            <p:ph idx="1"/>
          </p:nvPr>
        </p:nvSpPr>
        <p:spPr>
          <a:xfrm>
            <a:off x="1928415" y="347662"/>
            <a:ext cx="8915400" cy="1151557"/>
          </a:xfrm>
        </p:spPr>
        <p:txBody>
          <a:bodyPr>
            <a:noAutofit/>
          </a:bodyPr>
          <a:lstStyle/>
          <a:p>
            <a:pPr marL="0" indent="0">
              <a:buNone/>
            </a:pPr>
            <a:r>
              <a:rPr lang="en-GB" sz="7200" b="1" u="sng">
                <a:solidFill>
                  <a:srgbClr val="C00000"/>
                </a:solidFill>
              </a:rPr>
              <a:t>CLASSIFICATION </a:t>
            </a:r>
            <a:endParaRPr lang="en-US" sz="7200" b="1" u="sng">
              <a:solidFill>
                <a:srgbClr val="C00000"/>
              </a:solidFill>
            </a:endParaRPr>
          </a:p>
        </p:txBody>
      </p:sp>
    </p:spTree>
    <p:extLst>
      <p:ext uri="{BB962C8B-B14F-4D97-AF65-F5344CB8AC3E}">
        <p14:creationId xmlns:p14="http://schemas.microsoft.com/office/powerpoint/2010/main" val="1915324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F996B-748C-D440-BDAB-695622EB829D}"/>
              </a:ext>
            </a:extLst>
          </p:cNvPr>
          <p:cNvSpPr>
            <a:spLocks noGrp="1"/>
          </p:cNvSpPr>
          <p:nvPr>
            <p:ph type="title"/>
          </p:nvPr>
        </p:nvSpPr>
        <p:spPr>
          <a:xfrm>
            <a:off x="3280313" y="-3662140"/>
            <a:ext cx="8911687" cy="1280890"/>
          </a:xfrm>
        </p:spPr>
        <p:txBody>
          <a:bodyPr/>
          <a:lstStyle/>
          <a:p>
            <a:endParaRPr lang="en-US"/>
          </a:p>
        </p:txBody>
      </p:sp>
      <p:pic>
        <p:nvPicPr>
          <p:cNvPr id="4" name="Picture 4">
            <a:extLst>
              <a:ext uri="{FF2B5EF4-FFF2-40B4-BE49-F238E27FC236}">
                <a16:creationId xmlns:a16="http://schemas.microsoft.com/office/drawing/2014/main" id="{E60DEAF5-38A6-374E-815D-0065B42692C4}"/>
              </a:ext>
            </a:extLst>
          </p:cNvPr>
          <p:cNvPicPr>
            <a:picLocks noGrp="1" noChangeAspect="1"/>
          </p:cNvPicPr>
          <p:nvPr>
            <p:ph idx="1"/>
          </p:nvPr>
        </p:nvPicPr>
        <p:blipFill>
          <a:blip r:embed="rId2"/>
          <a:stretch>
            <a:fillRect/>
          </a:stretch>
        </p:blipFill>
        <p:spPr>
          <a:xfrm>
            <a:off x="0" y="1"/>
            <a:ext cx="12192000" cy="6858000"/>
          </a:xfrm>
          <a:prstGeom prst="rect">
            <a:avLst/>
          </a:prstGeom>
        </p:spPr>
      </p:pic>
    </p:spTree>
    <p:extLst>
      <p:ext uri="{BB962C8B-B14F-4D97-AF65-F5344CB8AC3E}">
        <p14:creationId xmlns:p14="http://schemas.microsoft.com/office/powerpoint/2010/main" val="1192438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3D9F-2CAC-2648-881C-68071E6B46B9}"/>
              </a:ext>
            </a:extLst>
          </p:cNvPr>
          <p:cNvSpPr>
            <a:spLocks noGrp="1"/>
          </p:cNvSpPr>
          <p:nvPr>
            <p:ph type="title"/>
          </p:nvPr>
        </p:nvSpPr>
        <p:spPr>
          <a:xfrm>
            <a:off x="2146441" y="445517"/>
            <a:ext cx="8911687" cy="1251124"/>
          </a:xfrm>
        </p:spPr>
        <p:txBody>
          <a:bodyPr>
            <a:normAutofit/>
          </a:bodyPr>
          <a:lstStyle/>
          <a:p>
            <a:r>
              <a:rPr lang="en-GB" sz="5400" b="1" u="sng">
                <a:solidFill>
                  <a:srgbClr val="002060"/>
                </a:solidFill>
                <a:effectLst/>
                <a:latin typeface="BrandonGrotesque"/>
              </a:rPr>
              <a:t>First-degree (superficial) burns</a:t>
            </a:r>
            <a:endParaRPr lang="en-US" sz="5400" u="sng">
              <a:solidFill>
                <a:srgbClr val="002060"/>
              </a:solidFill>
            </a:endParaRPr>
          </a:p>
        </p:txBody>
      </p:sp>
      <p:sp>
        <p:nvSpPr>
          <p:cNvPr id="3" name="Content Placeholder 2">
            <a:extLst>
              <a:ext uri="{FF2B5EF4-FFF2-40B4-BE49-F238E27FC236}">
                <a16:creationId xmlns:a16="http://schemas.microsoft.com/office/drawing/2014/main" id="{2C7ADE83-4330-1445-8D55-2ABDEEC7D9A0}"/>
              </a:ext>
            </a:extLst>
          </p:cNvPr>
          <p:cNvSpPr>
            <a:spLocks noGrp="1"/>
          </p:cNvSpPr>
          <p:nvPr>
            <p:ph idx="1"/>
          </p:nvPr>
        </p:nvSpPr>
        <p:spPr>
          <a:xfrm>
            <a:off x="250031" y="1982391"/>
            <a:ext cx="11397456" cy="5161359"/>
          </a:xfrm>
        </p:spPr>
        <p:txBody>
          <a:bodyPr>
            <a:normAutofit/>
          </a:bodyPr>
          <a:lstStyle/>
          <a:p>
            <a:r>
              <a:rPr lang="en-GB" sz="4000" b="1"/>
              <a:t>First-degree burns affect only the outer layer of skin, the epidermis. The burn site is red, painful, dry, and with no blisters. Mild sunburn is an example. Long-term tissue damage is rare and often consists of an increase or decrease in the skin color.</a:t>
            </a:r>
            <a:endParaRPr lang="en-US" sz="4000" b="1"/>
          </a:p>
        </p:txBody>
      </p:sp>
    </p:spTree>
    <p:extLst>
      <p:ext uri="{BB962C8B-B14F-4D97-AF65-F5344CB8AC3E}">
        <p14:creationId xmlns:p14="http://schemas.microsoft.com/office/powerpoint/2010/main" val="3544082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00BFD-4627-0146-B525-ECF3387B8459}"/>
              </a:ext>
            </a:extLst>
          </p:cNvPr>
          <p:cNvSpPr>
            <a:spLocks noGrp="1"/>
          </p:cNvSpPr>
          <p:nvPr>
            <p:ph type="title"/>
          </p:nvPr>
        </p:nvSpPr>
        <p:spPr>
          <a:xfrm>
            <a:off x="1732360" y="481235"/>
            <a:ext cx="10093721" cy="1509490"/>
          </a:xfrm>
        </p:spPr>
        <p:txBody>
          <a:bodyPr>
            <a:noAutofit/>
          </a:bodyPr>
          <a:lstStyle/>
          <a:p>
            <a:r>
              <a:rPr lang="en-GB" sz="4800" b="1" u="sng">
                <a:solidFill>
                  <a:srgbClr val="002060"/>
                </a:solidFill>
                <a:effectLst/>
                <a:latin typeface="BrandonGrotesque"/>
              </a:rPr>
              <a:t>Second-degree (partial thickness) burns</a:t>
            </a:r>
            <a:endParaRPr lang="en-US" sz="4800" b="1" u="sng">
              <a:solidFill>
                <a:srgbClr val="002060"/>
              </a:solidFill>
            </a:endParaRPr>
          </a:p>
        </p:txBody>
      </p:sp>
      <p:sp>
        <p:nvSpPr>
          <p:cNvPr id="3" name="Content Placeholder 2">
            <a:extLst>
              <a:ext uri="{FF2B5EF4-FFF2-40B4-BE49-F238E27FC236}">
                <a16:creationId xmlns:a16="http://schemas.microsoft.com/office/drawing/2014/main" id="{24E6FEE7-7884-A844-87B5-7ABE6B6C1791}"/>
              </a:ext>
            </a:extLst>
          </p:cNvPr>
          <p:cNvSpPr>
            <a:spLocks noGrp="1"/>
          </p:cNvSpPr>
          <p:nvPr>
            <p:ph idx="1"/>
          </p:nvPr>
        </p:nvSpPr>
        <p:spPr>
          <a:xfrm>
            <a:off x="285553" y="2437211"/>
            <a:ext cx="11906447" cy="4724400"/>
          </a:xfrm>
        </p:spPr>
        <p:txBody>
          <a:bodyPr>
            <a:normAutofit/>
          </a:bodyPr>
          <a:lstStyle/>
          <a:p>
            <a:r>
              <a:rPr lang="en-GB" sz="4800" b="1" i="0">
                <a:solidFill>
                  <a:srgbClr val="333333"/>
                </a:solidFill>
                <a:effectLst/>
                <a:latin typeface="BrandonTextRegular"/>
              </a:rPr>
              <a:t>Second-degree burns involve the epidermis and part of the lower layer of skin, the dermis. The burn site looks red, blistered, and may be swollen and painful.</a:t>
            </a:r>
            <a:endParaRPr lang="en-US" sz="4800" b="1"/>
          </a:p>
        </p:txBody>
      </p:sp>
    </p:spTree>
    <p:extLst>
      <p:ext uri="{BB962C8B-B14F-4D97-AF65-F5344CB8AC3E}">
        <p14:creationId xmlns:p14="http://schemas.microsoft.com/office/powerpoint/2010/main" val="4130745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D33B3-DFED-FE4D-9794-EBF321A56F74}"/>
              </a:ext>
            </a:extLst>
          </p:cNvPr>
          <p:cNvSpPr>
            <a:spLocks noGrp="1"/>
          </p:cNvSpPr>
          <p:nvPr>
            <p:ph type="title"/>
          </p:nvPr>
        </p:nvSpPr>
        <p:spPr>
          <a:xfrm>
            <a:off x="2003565" y="303609"/>
            <a:ext cx="8911687" cy="1494234"/>
          </a:xfrm>
        </p:spPr>
        <p:txBody>
          <a:bodyPr>
            <a:normAutofit/>
          </a:bodyPr>
          <a:lstStyle/>
          <a:p>
            <a:r>
              <a:rPr lang="en-GB" sz="4800" b="1" u="sng">
                <a:solidFill>
                  <a:srgbClr val="002060"/>
                </a:solidFill>
                <a:effectLst/>
                <a:latin typeface="BrandonGrotesque"/>
              </a:rPr>
              <a:t>Third-degree (full thickness) burns</a:t>
            </a:r>
            <a:endParaRPr lang="en-US" sz="4800" b="1" u="sng">
              <a:solidFill>
                <a:srgbClr val="002060"/>
              </a:solidFill>
            </a:endParaRPr>
          </a:p>
        </p:txBody>
      </p:sp>
      <p:sp>
        <p:nvSpPr>
          <p:cNvPr id="3" name="Content Placeholder 2">
            <a:extLst>
              <a:ext uri="{FF2B5EF4-FFF2-40B4-BE49-F238E27FC236}">
                <a16:creationId xmlns:a16="http://schemas.microsoft.com/office/drawing/2014/main" id="{0F1FD7D2-DA31-2C4B-9CDB-DA078E81E813}"/>
              </a:ext>
            </a:extLst>
          </p:cNvPr>
          <p:cNvSpPr>
            <a:spLocks noGrp="1"/>
          </p:cNvSpPr>
          <p:nvPr>
            <p:ph idx="1"/>
          </p:nvPr>
        </p:nvSpPr>
        <p:spPr>
          <a:xfrm>
            <a:off x="625078" y="1797843"/>
            <a:ext cx="11326018" cy="5060157"/>
          </a:xfrm>
        </p:spPr>
        <p:txBody>
          <a:bodyPr>
            <a:normAutofit/>
          </a:bodyPr>
          <a:lstStyle/>
          <a:p>
            <a:r>
              <a:rPr lang="en-GB" sz="4400" b="1" i="0">
                <a:solidFill>
                  <a:srgbClr val="333333"/>
                </a:solidFill>
                <a:effectLst/>
                <a:latin typeface="BrandonTextRegular"/>
              </a:rPr>
              <a:t>Third-degree burns destroy the epidermis and dermis. They may go into the innermost layer of skin, the subcutaneous tissue. The burn site may look white or blackened and charred.</a:t>
            </a:r>
            <a:endParaRPr lang="en-US" sz="4400" b="1"/>
          </a:p>
        </p:txBody>
      </p:sp>
    </p:spTree>
    <p:extLst>
      <p:ext uri="{BB962C8B-B14F-4D97-AF65-F5344CB8AC3E}">
        <p14:creationId xmlns:p14="http://schemas.microsoft.com/office/powerpoint/2010/main" val="3619302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32622-04B0-DF47-989A-273742B6AEC1}"/>
              </a:ext>
            </a:extLst>
          </p:cNvPr>
          <p:cNvSpPr>
            <a:spLocks noGrp="1"/>
          </p:cNvSpPr>
          <p:nvPr>
            <p:ph type="title"/>
          </p:nvPr>
        </p:nvSpPr>
        <p:spPr/>
        <p:txBody>
          <a:bodyPr>
            <a:normAutofit/>
          </a:bodyPr>
          <a:lstStyle/>
          <a:p>
            <a:r>
              <a:rPr lang="en-GB" sz="5400" b="1" u="sng">
                <a:solidFill>
                  <a:srgbClr val="002060"/>
                </a:solidFill>
                <a:effectLst/>
                <a:latin typeface="BrandonGrotesque"/>
              </a:rPr>
              <a:t>Fourth-degree burns</a:t>
            </a:r>
            <a:endParaRPr lang="en-US" sz="5400" u="sng">
              <a:solidFill>
                <a:srgbClr val="002060"/>
              </a:solidFill>
            </a:endParaRPr>
          </a:p>
        </p:txBody>
      </p:sp>
      <p:sp>
        <p:nvSpPr>
          <p:cNvPr id="3" name="Content Placeholder 2">
            <a:extLst>
              <a:ext uri="{FF2B5EF4-FFF2-40B4-BE49-F238E27FC236}">
                <a16:creationId xmlns:a16="http://schemas.microsoft.com/office/drawing/2014/main" id="{3F4F1784-3B04-7F41-B996-DE9A2265398A}"/>
              </a:ext>
            </a:extLst>
          </p:cNvPr>
          <p:cNvSpPr>
            <a:spLocks noGrp="1"/>
          </p:cNvSpPr>
          <p:nvPr>
            <p:ph idx="1"/>
          </p:nvPr>
        </p:nvSpPr>
        <p:spPr>
          <a:xfrm>
            <a:off x="196453" y="2133600"/>
            <a:ext cx="11504612" cy="4724400"/>
          </a:xfrm>
        </p:spPr>
        <p:txBody>
          <a:bodyPr>
            <a:normAutofit/>
          </a:bodyPr>
          <a:lstStyle/>
          <a:p>
            <a:r>
              <a:rPr lang="en-GB" sz="4400" b="1" i="0">
                <a:solidFill>
                  <a:srgbClr val="333333"/>
                </a:solidFill>
                <a:effectLst/>
                <a:latin typeface="BrandonTextRegular"/>
              </a:rPr>
              <a:t>Fourth-degree burns go through both layers of the skin and underlying tissue as well as deeper tissue, possibly involving muscle and bone. There is no feeling in the area since the nerve endings are destroyed.</a:t>
            </a:r>
            <a:endParaRPr lang="en-US" sz="4400" b="1"/>
          </a:p>
        </p:txBody>
      </p:sp>
    </p:spTree>
    <p:extLst>
      <p:ext uri="{BB962C8B-B14F-4D97-AF65-F5344CB8AC3E}">
        <p14:creationId xmlns:p14="http://schemas.microsoft.com/office/powerpoint/2010/main" val="1867615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EC4FD-C15B-9243-8F0A-6605DD7425C9}"/>
              </a:ext>
            </a:extLst>
          </p:cNvPr>
          <p:cNvSpPr>
            <a:spLocks noGrp="1"/>
          </p:cNvSpPr>
          <p:nvPr>
            <p:ph type="title"/>
          </p:nvPr>
        </p:nvSpPr>
        <p:spPr>
          <a:xfrm>
            <a:off x="3646628" y="-2787030"/>
            <a:ext cx="8911687" cy="1280890"/>
          </a:xfrm>
        </p:spPr>
        <p:txBody>
          <a:bodyPr/>
          <a:lstStyle/>
          <a:p>
            <a:endParaRPr lang="en-US"/>
          </a:p>
        </p:txBody>
      </p:sp>
      <p:pic>
        <p:nvPicPr>
          <p:cNvPr id="4" name="Picture 4">
            <a:extLst>
              <a:ext uri="{FF2B5EF4-FFF2-40B4-BE49-F238E27FC236}">
                <a16:creationId xmlns:a16="http://schemas.microsoft.com/office/drawing/2014/main" id="{FA6031D8-DF20-A54E-9310-736CD1A4D413}"/>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982375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9EE8A-A7E4-DF48-B6BE-941CB521071F}"/>
              </a:ext>
            </a:extLst>
          </p:cNvPr>
          <p:cNvSpPr>
            <a:spLocks noGrp="1"/>
          </p:cNvSpPr>
          <p:nvPr>
            <p:ph type="title"/>
          </p:nvPr>
        </p:nvSpPr>
        <p:spPr>
          <a:xfrm>
            <a:off x="3450175" y="-3090640"/>
            <a:ext cx="8911687" cy="1280890"/>
          </a:xfrm>
        </p:spPr>
        <p:txBody>
          <a:bodyPr/>
          <a:lstStyle/>
          <a:p>
            <a:endParaRPr lang="en-US"/>
          </a:p>
        </p:txBody>
      </p:sp>
      <p:pic>
        <p:nvPicPr>
          <p:cNvPr id="4" name="Picture 4">
            <a:extLst>
              <a:ext uri="{FF2B5EF4-FFF2-40B4-BE49-F238E27FC236}">
                <a16:creationId xmlns:a16="http://schemas.microsoft.com/office/drawing/2014/main" id="{F22BE2F5-33ED-324F-9454-60115679C410}"/>
              </a:ext>
            </a:extLst>
          </p:cNvPr>
          <p:cNvPicPr>
            <a:picLocks noGrp="1" noChangeAspect="1"/>
          </p:cNvPicPr>
          <p:nvPr>
            <p:ph idx="1"/>
          </p:nvPr>
        </p:nvPicPr>
        <p:blipFill>
          <a:blip r:embed="rId2"/>
          <a:stretch>
            <a:fillRect/>
          </a:stretch>
        </p:blipFill>
        <p:spPr>
          <a:xfrm>
            <a:off x="0" y="0"/>
            <a:ext cx="12192000" cy="6857999"/>
          </a:xfrm>
          <a:prstGeom prst="rect">
            <a:avLst/>
          </a:prstGeom>
        </p:spPr>
      </p:pic>
    </p:spTree>
    <p:extLst>
      <p:ext uri="{BB962C8B-B14F-4D97-AF65-F5344CB8AC3E}">
        <p14:creationId xmlns:p14="http://schemas.microsoft.com/office/powerpoint/2010/main" val="589029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F20F2-F15B-6D4C-A926-CCB111F2A25A}"/>
              </a:ext>
            </a:extLst>
          </p:cNvPr>
          <p:cNvSpPr>
            <a:spLocks noGrp="1"/>
          </p:cNvSpPr>
          <p:nvPr>
            <p:ph type="title"/>
          </p:nvPr>
        </p:nvSpPr>
        <p:spPr>
          <a:xfrm>
            <a:off x="1771394" y="499093"/>
            <a:ext cx="10212247" cy="1429719"/>
          </a:xfrm>
        </p:spPr>
        <p:txBody>
          <a:bodyPr>
            <a:noAutofit/>
          </a:bodyPr>
          <a:lstStyle/>
          <a:p>
            <a:r>
              <a:rPr lang="en-US" sz="4800" b="1">
                <a:solidFill>
                  <a:srgbClr val="C00000"/>
                </a:solidFill>
              </a:rPr>
              <a:t>Assessment of The Burn Wound</a:t>
            </a:r>
          </a:p>
        </p:txBody>
      </p:sp>
      <p:sp>
        <p:nvSpPr>
          <p:cNvPr id="3" name="Content Placeholder 2">
            <a:extLst>
              <a:ext uri="{FF2B5EF4-FFF2-40B4-BE49-F238E27FC236}">
                <a16:creationId xmlns:a16="http://schemas.microsoft.com/office/drawing/2014/main" id="{1B973A14-D8C4-ED4F-81B3-D6C798A82054}"/>
              </a:ext>
            </a:extLst>
          </p:cNvPr>
          <p:cNvSpPr>
            <a:spLocks noGrp="1"/>
          </p:cNvSpPr>
          <p:nvPr>
            <p:ph idx="1"/>
          </p:nvPr>
        </p:nvSpPr>
        <p:spPr>
          <a:xfrm>
            <a:off x="303609" y="2133600"/>
            <a:ext cx="11888391" cy="4724400"/>
          </a:xfrm>
        </p:spPr>
        <p:txBody>
          <a:bodyPr>
            <a:normAutofit/>
          </a:bodyPr>
          <a:lstStyle/>
          <a:p>
            <a:r>
              <a:rPr lang="en-US" sz="4000" b="1"/>
              <a:t>Extent of </a:t>
            </a:r>
            <a:r>
              <a:rPr lang="en-GB" sz="4000" b="1"/>
              <a:t>TBSA (total body surface area)</a:t>
            </a:r>
            <a:r>
              <a:rPr lang="en-US" sz="4000" b="1"/>
              <a:t> injured</a:t>
            </a:r>
            <a:endParaRPr lang="en-GB" sz="4000" b="1"/>
          </a:p>
          <a:p>
            <a:endParaRPr lang="en-GB" sz="4000" b="1"/>
          </a:p>
          <a:p>
            <a:pPr>
              <a:buFont typeface="+mj-lt"/>
              <a:buAutoNum type="arabicPeriod"/>
            </a:pPr>
            <a:r>
              <a:rPr lang="en-US" sz="4000" b="1"/>
              <a:t>Rule of nine </a:t>
            </a:r>
          </a:p>
          <a:p>
            <a:pPr>
              <a:buFont typeface="+mj-lt"/>
              <a:buAutoNum type="arabicPeriod"/>
            </a:pPr>
            <a:r>
              <a:rPr lang="en-US" sz="4000" b="1"/>
              <a:t> Palm method </a:t>
            </a:r>
            <a:endParaRPr lang="en-GB" sz="4000" b="1"/>
          </a:p>
          <a:p>
            <a:pPr>
              <a:buFont typeface="+mj-lt"/>
              <a:buAutoNum type="arabicPeriod"/>
            </a:pPr>
            <a:r>
              <a:rPr lang="en-US" sz="4000" b="1"/>
              <a:t> The Lund and Browder method</a:t>
            </a:r>
          </a:p>
        </p:txBody>
      </p:sp>
    </p:spTree>
    <p:extLst>
      <p:ext uri="{BB962C8B-B14F-4D97-AF65-F5344CB8AC3E}">
        <p14:creationId xmlns:p14="http://schemas.microsoft.com/office/powerpoint/2010/main" val="3576407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84618-3A73-9649-BE1F-BCE03092A318}"/>
              </a:ext>
            </a:extLst>
          </p:cNvPr>
          <p:cNvSpPr>
            <a:spLocks noGrp="1"/>
          </p:cNvSpPr>
          <p:nvPr>
            <p:ph type="title"/>
          </p:nvPr>
        </p:nvSpPr>
        <p:spPr>
          <a:xfrm>
            <a:off x="2821922" y="427657"/>
            <a:ext cx="8911687" cy="1280890"/>
          </a:xfrm>
        </p:spPr>
        <p:txBody>
          <a:bodyPr>
            <a:normAutofit/>
          </a:bodyPr>
          <a:lstStyle/>
          <a:p>
            <a:r>
              <a:rPr lang="en-US" sz="6000" b="1" u="sng">
                <a:solidFill>
                  <a:schemeClr val="accent6">
                    <a:lumMod val="50000"/>
                  </a:schemeClr>
                </a:solidFill>
              </a:rPr>
              <a:t>Rule of nine</a:t>
            </a:r>
          </a:p>
        </p:txBody>
      </p:sp>
      <p:sp>
        <p:nvSpPr>
          <p:cNvPr id="5" name="Content Placeholder 4">
            <a:extLst>
              <a:ext uri="{FF2B5EF4-FFF2-40B4-BE49-F238E27FC236}">
                <a16:creationId xmlns:a16="http://schemas.microsoft.com/office/drawing/2014/main" id="{5D85AF3A-2299-974C-8B90-B104A7101358}"/>
              </a:ext>
            </a:extLst>
          </p:cNvPr>
          <p:cNvSpPr>
            <a:spLocks noGrp="1"/>
          </p:cNvSpPr>
          <p:nvPr>
            <p:ph idx="1"/>
          </p:nvPr>
        </p:nvSpPr>
        <p:spPr>
          <a:xfrm>
            <a:off x="142875" y="2208609"/>
            <a:ext cx="11590734" cy="5363766"/>
          </a:xfrm>
        </p:spPr>
        <p:txBody>
          <a:bodyPr>
            <a:normAutofit/>
          </a:bodyPr>
          <a:lstStyle/>
          <a:p>
            <a:r>
              <a:rPr lang="en-US" sz="4000" b="1"/>
              <a:t> It is the quick way to estimate the extent of</a:t>
            </a:r>
            <a:r>
              <a:rPr lang="en-GB" sz="4000" b="1"/>
              <a:t> </a:t>
            </a:r>
            <a:r>
              <a:rPr lang="en-US" sz="4000" b="1"/>
              <a:t>burns.</a:t>
            </a:r>
          </a:p>
          <a:p>
            <a:r>
              <a:rPr lang="en-US" sz="4000" b="1"/>
              <a:t> The system assigns percentages in multiples</a:t>
            </a:r>
            <a:r>
              <a:rPr lang="en-GB" sz="4000" b="1"/>
              <a:t> </a:t>
            </a:r>
            <a:r>
              <a:rPr lang="en-US" sz="4000" b="1"/>
              <a:t>of nine to major body surfaces.</a:t>
            </a:r>
          </a:p>
        </p:txBody>
      </p:sp>
    </p:spTree>
    <p:extLst>
      <p:ext uri="{BB962C8B-B14F-4D97-AF65-F5344CB8AC3E}">
        <p14:creationId xmlns:p14="http://schemas.microsoft.com/office/powerpoint/2010/main" val="2217230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D91BC-27F4-7D4A-A6EB-6378948454C5}"/>
              </a:ext>
            </a:extLst>
          </p:cNvPr>
          <p:cNvSpPr>
            <a:spLocks noGrp="1"/>
          </p:cNvSpPr>
          <p:nvPr>
            <p:ph type="title"/>
          </p:nvPr>
        </p:nvSpPr>
        <p:spPr>
          <a:xfrm>
            <a:off x="2766881" y="234553"/>
            <a:ext cx="8596668" cy="1320800"/>
          </a:xfrm>
        </p:spPr>
        <p:txBody>
          <a:bodyPr>
            <a:normAutofit/>
          </a:bodyPr>
          <a:lstStyle/>
          <a:p>
            <a:r>
              <a:rPr lang="en-GB" sz="7200" b="1" u="sng">
                <a:solidFill>
                  <a:srgbClr val="FF0000"/>
                </a:solidFill>
              </a:rPr>
              <a:t>DEFINITION </a:t>
            </a:r>
            <a:endParaRPr lang="en-US" sz="7200" b="1" u="sng">
              <a:solidFill>
                <a:srgbClr val="FF0000"/>
              </a:solidFill>
            </a:endParaRPr>
          </a:p>
        </p:txBody>
      </p:sp>
      <p:sp>
        <p:nvSpPr>
          <p:cNvPr id="3" name="Content Placeholder 2">
            <a:extLst>
              <a:ext uri="{FF2B5EF4-FFF2-40B4-BE49-F238E27FC236}">
                <a16:creationId xmlns:a16="http://schemas.microsoft.com/office/drawing/2014/main" id="{033687B9-A6DD-5645-BB20-91EEDFE2EFD9}"/>
              </a:ext>
            </a:extLst>
          </p:cNvPr>
          <p:cNvSpPr>
            <a:spLocks noGrp="1"/>
          </p:cNvSpPr>
          <p:nvPr>
            <p:ph idx="1"/>
          </p:nvPr>
        </p:nvSpPr>
        <p:spPr>
          <a:xfrm>
            <a:off x="0" y="1803401"/>
            <a:ext cx="12192000" cy="5054599"/>
          </a:xfrm>
        </p:spPr>
        <p:txBody>
          <a:bodyPr>
            <a:normAutofit/>
          </a:bodyPr>
          <a:lstStyle/>
          <a:p>
            <a:r>
              <a:rPr lang="en-GB" sz="5400" b="1">
                <a:solidFill>
                  <a:srgbClr val="222222"/>
                </a:solidFill>
                <a:latin typeface="-apple-system"/>
              </a:rPr>
              <a:t>B</a:t>
            </a:r>
            <a:r>
              <a:rPr lang="en-GB" sz="5400" b="1" i="0">
                <a:solidFill>
                  <a:srgbClr val="222222"/>
                </a:solidFill>
                <a:effectLst/>
                <a:latin typeface="-apple-system"/>
              </a:rPr>
              <a:t>urn is a type of </a:t>
            </a:r>
            <a:r>
              <a:rPr lang="en-GB" sz="5400" b="1" i="0" u="none" strike="noStrike">
                <a:solidFill>
                  <a:srgbClr val="6B4BA1"/>
                </a:solidFill>
                <a:effectLst/>
                <a:latin typeface="-apple-system"/>
                <a:hlinkClick r:id="rId2" tooltip="Injury"/>
              </a:rPr>
              <a:t>injury</a:t>
            </a:r>
            <a:r>
              <a:rPr lang="en-GB" sz="5400" b="1" i="0">
                <a:solidFill>
                  <a:srgbClr val="222222"/>
                </a:solidFill>
                <a:effectLst/>
                <a:latin typeface="-apple-system"/>
              </a:rPr>
              <a:t> to </a:t>
            </a:r>
            <a:r>
              <a:rPr lang="en-GB" sz="5400" b="1" i="0" u="none" strike="noStrike">
                <a:solidFill>
                  <a:srgbClr val="6B4BA1"/>
                </a:solidFill>
                <a:effectLst/>
                <a:latin typeface="-apple-system"/>
                <a:hlinkClick r:id="rId3" tooltip="Skin"/>
              </a:rPr>
              <a:t>skin</a:t>
            </a:r>
            <a:r>
              <a:rPr lang="en-GB" sz="5400" b="1" i="0">
                <a:solidFill>
                  <a:srgbClr val="222222"/>
                </a:solidFill>
                <a:effectLst/>
                <a:latin typeface="-apple-system"/>
              </a:rPr>
              <a:t>, or other tissues, caused by </a:t>
            </a:r>
            <a:r>
              <a:rPr lang="en-GB" sz="5400" b="1" i="0" u="none" strike="noStrike">
                <a:solidFill>
                  <a:srgbClr val="6B4BA1"/>
                </a:solidFill>
                <a:effectLst/>
                <a:latin typeface="-apple-system"/>
                <a:hlinkClick r:id="rId4" tooltip="Heat"/>
              </a:rPr>
              <a:t>heat</a:t>
            </a:r>
            <a:r>
              <a:rPr lang="en-GB" sz="5400" b="1" i="0">
                <a:solidFill>
                  <a:srgbClr val="222222"/>
                </a:solidFill>
                <a:effectLst/>
                <a:latin typeface="-apple-system"/>
              </a:rPr>
              <a:t>, </a:t>
            </a:r>
            <a:r>
              <a:rPr lang="en-GB" sz="5400" b="1" i="0" u="none" strike="noStrike">
                <a:solidFill>
                  <a:srgbClr val="6B4BA1"/>
                </a:solidFill>
                <a:effectLst/>
                <a:latin typeface="-apple-system"/>
                <a:hlinkClick r:id="rId5" tooltip="Cold"/>
              </a:rPr>
              <a:t>cold</a:t>
            </a:r>
            <a:r>
              <a:rPr lang="en-GB" sz="5400" b="1" i="0">
                <a:solidFill>
                  <a:srgbClr val="222222"/>
                </a:solidFill>
                <a:effectLst/>
                <a:latin typeface="-apple-system"/>
              </a:rPr>
              <a:t>, </a:t>
            </a:r>
            <a:r>
              <a:rPr lang="en-GB" sz="5400" b="1" i="0" u="none" strike="noStrike">
                <a:solidFill>
                  <a:srgbClr val="6B4BA1"/>
                </a:solidFill>
                <a:effectLst/>
                <a:latin typeface="-apple-system"/>
                <a:hlinkClick r:id="rId6" tooltip="Electricity"/>
              </a:rPr>
              <a:t>electricity</a:t>
            </a:r>
            <a:r>
              <a:rPr lang="en-GB" sz="5400" b="1" i="0">
                <a:solidFill>
                  <a:srgbClr val="222222"/>
                </a:solidFill>
                <a:effectLst/>
                <a:latin typeface="-apple-system"/>
              </a:rPr>
              <a:t>, </a:t>
            </a:r>
            <a:r>
              <a:rPr lang="en-GB" sz="5400" b="1" i="0" u="none" strike="noStrike">
                <a:solidFill>
                  <a:srgbClr val="6B4BA1"/>
                </a:solidFill>
                <a:effectLst/>
                <a:latin typeface="-apple-system"/>
                <a:hlinkClick r:id="rId7" tooltip="Chemicals"/>
              </a:rPr>
              <a:t>chemicals</a:t>
            </a:r>
            <a:r>
              <a:rPr lang="en-GB" sz="5400" b="1" i="0">
                <a:solidFill>
                  <a:srgbClr val="222222"/>
                </a:solidFill>
                <a:effectLst/>
                <a:latin typeface="-apple-system"/>
              </a:rPr>
              <a:t>, </a:t>
            </a:r>
            <a:r>
              <a:rPr lang="en-GB" sz="5400" b="1" i="0" u="none" strike="noStrike">
                <a:solidFill>
                  <a:srgbClr val="6B4BA1"/>
                </a:solidFill>
                <a:effectLst/>
                <a:latin typeface="-apple-system"/>
                <a:hlinkClick r:id="rId8" tooltip="Friction"/>
              </a:rPr>
              <a:t>friction</a:t>
            </a:r>
            <a:r>
              <a:rPr lang="en-GB" sz="5400" b="1" i="0">
                <a:solidFill>
                  <a:srgbClr val="222222"/>
                </a:solidFill>
                <a:effectLst/>
                <a:latin typeface="-apple-system"/>
              </a:rPr>
              <a:t>, or </a:t>
            </a:r>
            <a:r>
              <a:rPr lang="en-GB" sz="5400" b="1" i="0" u="none" strike="noStrike">
                <a:solidFill>
                  <a:srgbClr val="6B4BA1"/>
                </a:solidFill>
                <a:effectLst/>
                <a:latin typeface="-apple-system"/>
                <a:hlinkClick r:id="rId9" tooltip="Radiation"/>
              </a:rPr>
              <a:t>radiation</a:t>
            </a:r>
            <a:r>
              <a:rPr lang="en-GB" sz="5400" b="1" i="0">
                <a:solidFill>
                  <a:srgbClr val="222222"/>
                </a:solidFill>
                <a:effectLst/>
                <a:latin typeface="-apple-system"/>
              </a:rPr>
              <a:t>.</a:t>
            </a:r>
            <a:r>
              <a:rPr lang="en-GB" sz="5400" b="1" i="0" u="none" strike="noStrike" baseline="30000">
                <a:solidFill>
                  <a:srgbClr val="6B4BA1"/>
                </a:solidFill>
                <a:effectLst/>
                <a:latin typeface="inherit"/>
                <a:hlinkClick r:id="rId10"/>
              </a:rPr>
              <a:t>[4]</a:t>
            </a:r>
            <a:r>
              <a:rPr lang="en-GB" sz="5400" b="1" i="0">
                <a:solidFill>
                  <a:srgbClr val="222222"/>
                </a:solidFill>
                <a:effectLst/>
                <a:latin typeface="-apple-system"/>
              </a:rPr>
              <a:t> </a:t>
            </a:r>
            <a:endParaRPr lang="en-US" sz="5400" b="1"/>
          </a:p>
        </p:txBody>
      </p:sp>
    </p:spTree>
    <p:extLst>
      <p:ext uri="{BB962C8B-B14F-4D97-AF65-F5344CB8AC3E}">
        <p14:creationId xmlns:p14="http://schemas.microsoft.com/office/powerpoint/2010/main" val="1666374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FE0E9-D5FA-9E4C-ABD9-1509B2FE6747}"/>
              </a:ext>
            </a:extLst>
          </p:cNvPr>
          <p:cNvSpPr>
            <a:spLocks noGrp="1"/>
          </p:cNvSpPr>
          <p:nvPr>
            <p:ph type="title"/>
          </p:nvPr>
        </p:nvSpPr>
        <p:spPr>
          <a:xfrm>
            <a:off x="3003690" y="-3108499"/>
            <a:ext cx="8911687" cy="1280890"/>
          </a:xfrm>
        </p:spPr>
        <p:txBody>
          <a:bodyPr/>
          <a:lstStyle/>
          <a:p>
            <a:endParaRPr lang="en-US"/>
          </a:p>
        </p:txBody>
      </p:sp>
      <p:pic>
        <p:nvPicPr>
          <p:cNvPr id="4" name="Picture 4">
            <a:extLst>
              <a:ext uri="{FF2B5EF4-FFF2-40B4-BE49-F238E27FC236}">
                <a16:creationId xmlns:a16="http://schemas.microsoft.com/office/drawing/2014/main" id="{A91C61D1-3E57-6346-A7D1-B6F0F97B6905}"/>
              </a:ext>
            </a:extLst>
          </p:cNvPr>
          <p:cNvPicPr>
            <a:picLocks noGrp="1" noChangeAspect="1"/>
          </p:cNvPicPr>
          <p:nvPr>
            <p:ph idx="1"/>
          </p:nvPr>
        </p:nvPicPr>
        <p:blipFill>
          <a:blip r:embed="rId2"/>
          <a:stretch>
            <a:fillRect/>
          </a:stretch>
        </p:blipFill>
        <p:spPr>
          <a:xfrm>
            <a:off x="1" y="0"/>
            <a:ext cx="12192000" cy="6858000"/>
          </a:xfrm>
          <a:prstGeom prst="rect">
            <a:avLst/>
          </a:prstGeom>
        </p:spPr>
      </p:pic>
    </p:spTree>
    <p:extLst>
      <p:ext uri="{BB962C8B-B14F-4D97-AF65-F5344CB8AC3E}">
        <p14:creationId xmlns:p14="http://schemas.microsoft.com/office/powerpoint/2010/main" val="3072023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C38A6-CD7C-1740-8981-5034EB99CD7A}"/>
              </a:ext>
            </a:extLst>
          </p:cNvPr>
          <p:cNvSpPr>
            <a:spLocks noGrp="1"/>
          </p:cNvSpPr>
          <p:nvPr>
            <p:ph type="title"/>
          </p:nvPr>
        </p:nvSpPr>
        <p:spPr>
          <a:xfrm>
            <a:off x="3280313" y="-3680000"/>
            <a:ext cx="8911687" cy="1280890"/>
          </a:xfrm>
        </p:spPr>
        <p:txBody>
          <a:bodyPr/>
          <a:lstStyle/>
          <a:p>
            <a:endParaRPr lang="en-US"/>
          </a:p>
        </p:txBody>
      </p:sp>
      <p:pic>
        <p:nvPicPr>
          <p:cNvPr id="4" name="Picture 4">
            <a:extLst>
              <a:ext uri="{FF2B5EF4-FFF2-40B4-BE49-F238E27FC236}">
                <a16:creationId xmlns:a16="http://schemas.microsoft.com/office/drawing/2014/main" id="{4DB4C3C9-44FA-664A-9EF0-EB6611F84CD9}"/>
              </a:ext>
            </a:extLst>
          </p:cNvPr>
          <p:cNvPicPr>
            <a:picLocks noGrp="1" noChangeAspect="1"/>
          </p:cNvPicPr>
          <p:nvPr>
            <p:ph idx="1"/>
          </p:nvPr>
        </p:nvPicPr>
        <p:blipFill>
          <a:blip r:embed="rId2"/>
          <a:stretch>
            <a:fillRect/>
          </a:stretch>
        </p:blipFill>
        <p:spPr>
          <a:xfrm>
            <a:off x="0" y="0"/>
            <a:ext cx="12191999" cy="6858000"/>
          </a:xfrm>
          <a:prstGeom prst="rect">
            <a:avLst/>
          </a:prstGeom>
        </p:spPr>
      </p:pic>
    </p:spTree>
    <p:extLst>
      <p:ext uri="{BB962C8B-B14F-4D97-AF65-F5344CB8AC3E}">
        <p14:creationId xmlns:p14="http://schemas.microsoft.com/office/powerpoint/2010/main" val="3291753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6638D-D6A3-2142-87A9-259F5082B91D}"/>
              </a:ext>
            </a:extLst>
          </p:cNvPr>
          <p:cNvSpPr>
            <a:spLocks noGrp="1"/>
          </p:cNvSpPr>
          <p:nvPr>
            <p:ph type="title"/>
          </p:nvPr>
        </p:nvSpPr>
        <p:spPr>
          <a:xfrm>
            <a:off x="1896409" y="177626"/>
            <a:ext cx="8911687" cy="1280890"/>
          </a:xfrm>
        </p:spPr>
        <p:txBody>
          <a:bodyPr>
            <a:noAutofit/>
          </a:bodyPr>
          <a:lstStyle/>
          <a:p>
            <a:r>
              <a:rPr lang="en-US" sz="4800" b="1" u="sng">
                <a:solidFill>
                  <a:schemeClr val="accent6">
                    <a:lumMod val="50000"/>
                  </a:schemeClr>
                </a:solidFill>
              </a:rPr>
              <a:t>Lund and Browder method</a:t>
            </a:r>
          </a:p>
        </p:txBody>
      </p:sp>
      <p:sp>
        <p:nvSpPr>
          <p:cNvPr id="3" name="Content Placeholder 2">
            <a:extLst>
              <a:ext uri="{FF2B5EF4-FFF2-40B4-BE49-F238E27FC236}">
                <a16:creationId xmlns:a16="http://schemas.microsoft.com/office/drawing/2014/main" id="{D1B50325-BD92-DA4C-A2EF-685B2A90BB5D}"/>
              </a:ext>
            </a:extLst>
          </p:cNvPr>
          <p:cNvSpPr>
            <a:spLocks noGrp="1"/>
          </p:cNvSpPr>
          <p:nvPr>
            <p:ph idx="1"/>
          </p:nvPr>
        </p:nvSpPr>
        <p:spPr>
          <a:xfrm>
            <a:off x="303609" y="1678781"/>
            <a:ext cx="11888391" cy="5179219"/>
          </a:xfrm>
        </p:spPr>
        <p:txBody>
          <a:bodyPr>
            <a:normAutofit/>
          </a:bodyPr>
          <a:lstStyle/>
          <a:p>
            <a:r>
              <a:rPr lang="en-US" sz="4000" b="1"/>
              <a:t>The more precise method of estimating the</a:t>
            </a:r>
            <a:r>
              <a:rPr lang="en-GB" sz="4000" b="1"/>
              <a:t> </a:t>
            </a:r>
            <a:r>
              <a:rPr lang="en-US" sz="4000" b="1"/>
              <a:t>extent of a burn in the Lund and Browder</a:t>
            </a:r>
            <a:r>
              <a:rPr lang="en-GB" sz="4000" b="1"/>
              <a:t> </a:t>
            </a:r>
            <a:r>
              <a:rPr lang="en-US" sz="4000" b="1"/>
              <a:t>method, which recognise that the percentage</a:t>
            </a:r>
            <a:r>
              <a:rPr lang="en-GB" sz="4000" b="1"/>
              <a:t> </a:t>
            </a:r>
            <a:r>
              <a:rPr lang="en-US" sz="4000" b="1"/>
              <a:t>of the surface area of various anatomical</a:t>
            </a:r>
            <a:r>
              <a:rPr lang="en-GB" sz="4000" b="1"/>
              <a:t> </a:t>
            </a:r>
            <a:r>
              <a:rPr lang="en-US" sz="4000" b="1"/>
              <a:t>parts especially the head and legs, changes</a:t>
            </a:r>
            <a:r>
              <a:rPr lang="en-GB" sz="4000" b="1"/>
              <a:t> </a:t>
            </a:r>
            <a:r>
              <a:rPr lang="en-US" sz="4000" b="1"/>
              <a:t>with growth</a:t>
            </a:r>
          </a:p>
        </p:txBody>
      </p:sp>
    </p:spTree>
    <p:extLst>
      <p:ext uri="{BB962C8B-B14F-4D97-AF65-F5344CB8AC3E}">
        <p14:creationId xmlns:p14="http://schemas.microsoft.com/office/powerpoint/2010/main" val="1420034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8">
            <a:extLst>
              <a:ext uri="{FF2B5EF4-FFF2-40B4-BE49-F238E27FC236}">
                <a16:creationId xmlns:a16="http://schemas.microsoft.com/office/drawing/2014/main" id="{5506E897-B57D-1545-9212-1EA4624592FB}"/>
              </a:ext>
            </a:extLst>
          </p:cNvPr>
          <p:cNvPicPr>
            <a:picLocks noGrp="1" noChangeAspect="1"/>
          </p:cNvPicPr>
          <p:nvPr>
            <p:ph idx="1"/>
          </p:nvPr>
        </p:nvPicPr>
        <p:blipFill>
          <a:blip r:embed="rId2"/>
          <a:stretch>
            <a:fillRect/>
          </a:stretch>
        </p:blipFill>
        <p:spPr>
          <a:xfrm>
            <a:off x="1" y="0"/>
            <a:ext cx="12192000" cy="6858000"/>
          </a:xfrm>
          <a:prstGeom prst="rect">
            <a:avLst/>
          </a:prstGeom>
        </p:spPr>
      </p:pic>
      <p:sp>
        <p:nvSpPr>
          <p:cNvPr id="7" name="Title 6">
            <a:extLst>
              <a:ext uri="{FF2B5EF4-FFF2-40B4-BE49-F238E27FC236}">
                <a16:creationId xmlns:a16="http://schemas.microsoft.com/office/drawing/2014/main" id="{9A101AEC-DFCD-3642-A26F-6D9607E52757}"/>
              </a:ext>
            </a:extLst>
          </p:cNvPr>
          <p:cNvSpPr>
            <a:spLocks noGrp="1"/>
          </p:cNvSpPr>
          <p:nvPr>
            <p:ph type="title"/>
          </p:nvPr>
        </p:nvSpPr>
        <p:spPr>
          <a:xfrm>
            <a:off x="3575190" y="-2340547"/>
            <a:ext cx="8911687" cy="1280890"/>
          </a:xfrm>
        </p:spPr>
        <p:txBody>
          <a:bodyPr/>
          <a:lstStyle/>
          <a:p>
            <a:endParaRPr lang="en-US"/>
          </a:p>
        </p:txBody>
      </p:sp>
    </p:spTree>
    <p:extLst>
      <p:ext uri="{BB962C8B-B14F-4D97-AF65-F5344CB8AC3E}">
        <p14:creationId xmlns:p14="http://schemas.microsoft.com/office/powerpoint/2010/main" val="3536169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1189F-AA60-6347-AF3F-B1AB04858550}"/>
              </a:ext>
            </a:extLst>
          </p:cNvPr>
          <p:cNvSpPr>
            <a:spLocks noGrp="1"/>
          </p:cNvSpPr>
          <p:nvPr>
            <p:ph type="title"/>
          </p:nvPr>
        </p:nvSpPr>
        <p:spPr>
          <a:xfrm>
            <a:off x="3557332" y="-3322812"/>
            <a:ext cx="8911687" cy="1280890"/>
          </a:xfrm>
        </p:spPr>
        <p:txBody>
          <a:bodyPr/>
          <a:lstStyle/>
          <a:p>
            <a:endParaRPr lang="en-US"/>
          </a:p>
        </p:txBody>
      </p:sp>
      <p:sp>
        <p:nvSpPr>
          <p:cNvPr id="3" name="Content Placeholder 2">
            <a:extLst>
              <a:ext uri="{FF2B5EF4-FFF2-40B4-BE49-F238E27FC236}">
                <a16:creationId xmlns:a16="http://schemas.microsoft.com/office/drawing/2014/main" id="{B0CFB9C7-0192-1A47-8D34-E41727D79E96}"/>
              </a:ext>
            </a:extLst>
          </p:cNvPr>
          <p:cNvSpPr>
            <a:spLocks noGrp="1"/>
          </p:cNvSpPr>
          <p:nvPr>
            <p:ph idx="1"/>
          </p:nvPr>
        </p:nvSpPr>
        <p:spPr>
          <a:xfrm>
            <a:off x="402035" y="2035969"/>
            <a:ext cx="12066984" cy="6715125"/>
          </a:xfrm>
        </p:spPr>
        <p:txBody>
          <a:bodyPr>
            <a:normAutofit/>
          </a:bodyPr>
          <a:lstStyle/>
          <a:p>
            <a:pPr marL="0" indent="0">
              <a:buNone/>
            </a:pPr>
            <a:r>
              <a:rPr lang="en-GB" sz="9600" b="1" u="sng">
                <a:solidFill>
                  <a:srgbClr val="C00000"/>
                </a:solidFill>
              </a:rPr>
              <a:t>PATHOPHYSIOLOGY </a:t>
            </a:r>
            <a:endParaRPr lang="en-US" sz="9600" b="1" u="sng">
              <a:solidFill>
                <a:srgbClr val="C00000"/>
              </a:solidFill>
            </a:endParaRPr>
          </a:p>
        </p:txBody>
      </p:sp>
    </p:spTree>
    <p:extLst>
      <p:ext uri="{BB962C8B-B14F-4D97-AF65-F5344CB8AC3E}">
        <p14:creationId xmlns:p14="http://schemas.microsoft.com/office/powerpoint/2010/main" val="2780317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46467-469E-6C48-AA4E-441DCB45C56C}"/>
              </a:ext>
            </a:extLst>
          </p:cNvPr>
          <p:cNvSpPr>
            <a:spLocks noGrp="1"/>
          </p:cNvSpPr>
          <p:nvPr>
            <p:ph type="title"/>
          </p:nvPr>
        </p:nvSpPr>
        <p:spPr>
          <a:xfrm>
            <a:off x="3280313" y="-2769172"/>
            <a:ext cx="8911687" cy="1280890"/>
          </a:xfrm>
        </p:spPr>
        <p:txBody>
          <a:bodyPr/>
          <a:lstStyle/>
          <a:p>
            <a:endParaRPr lang="en-US"/>
          </a:p>
        </p:txBody>
      </p:sp>
      <p:pic>
        <p:nvPicPr>
          <p:cNvPr id="4" name="Picture 4">
            <a:extLst>
              <a:ext uri="{FF2B5EF4-FFF2-40B4-BE49-F238E27FC236}">
                <a16:creationId xmlns:a16="http://schemas.microsoft.com/office/drawing/2014/main" id="{2003AF18-286D-874D-9B59-CF0530863A50}"/>
              </a:ext>
            </a:extLst>
          </p:cNvPr>
          <p:cNvPicPr>
            <a:picLocks noGrp="1" noChangeAspect="1"/>
          </p:cNvPicPr>
          <p:nvPr>
            <p:ph idx="1"/>
          </p:nvPr>
        </p:nvPicPr>
        <p:blipFill>
          <a:blip r:embed="rId2"/>
          <a:stretch>
            <a:fillRect/>
          </a:stretch>
        </p:blipFill>
        <p:spPr>
          <a:xfrm>
            <a:off x="0" y="0"/>
            <a:ext cx="12192000" cy="6857999"/>
          </a:xfrm>
          <a:prstGeom prst="rect">
            <a:avLst/>
          </a:prstGeom>
        </p:spPr>
      </p:pic>
    </p:spTree>
    <p:extLst>
      <p:ext uri="{BB962C8B-B14F-4D97-AF65-F5344CB8AC3E}">
        <p14:creationId xmlns:p14="http://schemas.microsoft.com/office/powerpoint/2010/main" val="13907907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00A95-1722-C849-98AC-2BE691A81006}"/>
              </a:ext>
            </a:extLst>
          </p:cNvPr>
          <p:cNvSpPr>
            <a:spLocks noGrp="1"/>
          </p:cNvSpPr>
          <p:nvPr>
            <p:ph type="title"/>
          </p:nvPr>
        </p:nvSpPr>
        <p:spPr>
          <a:xfrm>
            <a:off x="1410891" y="142875"/>
            <a:ext cx="10304859" cy="1518047"/>
          </a:xfrm>
        </p:spPr>
        <p:txBody>
          <a:bodyPr>
            <a:normAutofit/>
          </a:bodyPr>
          <a:lstStyle/>
          <a:p>
            <a:r>
              <a:rPr lang="en-GB" sz="6000" b="1" u="sng">
                <a:solidFill>
                  <a:srgbClr val="C00000"/>
                </a:solidFill>
              </a:rPr>
              <a:t>CLINICAL MANIFESTATIONS</a:t>
            </a:r>
            <a:endParaRPr lang="en-US" sz="6000" b="1" u="sng">
              <a:solidFill>
                <a:srgbClr val="C00000"/>
              </a:solidFill>
            </a:endParaRPr>
          </a:p>
        </p:txBody>
      </p:sp>
      <p:sp>
        <p:nvSpPr>
          <p:cNvPr id="3" name="Content Placeholder 2">
            <a:extLst>
              <a:ext uri="{FF2B5EF4-FFF2-40B4-BE49-F238E27FC236}">
                <a16:creationId xmlns:a16="http://schemas.microsoft.com/office/drawing/2014/main" id="{331240F2-7CAB-CA46-86D9-FAE2974853CA}"/>
              </a:ext>
            </a:extLst>
          </p:cNvPr>
          <p:cNvSpPr>
            <a:spLocks noGrp="1"/>
          </p:cNvSpPr>
          <p:nvPr>
            <p:ph idx="1"/>
          </p:nvPr>
        </p:nvSpPr>
        <p:spPr>
          <a:xfrm>
            <a:off x="160734" y="1512092"/>
            <a:ext cx="11979543" cy="5345907"/>
          </a:xfrm>
        </p:spPr>
        <p:txBody>
          <a:bodyPr>
            <a:normAutofit/>
          </a:bodyPr>
          <a:lstStyle/>
          <a:p>
            <a:pPr marL="0" indent="0">
              <a:buNone/>
            </a:pPr>
            <a:r>
              <a:rPr lang="en-US" sz="4000" b="1">
                <a:solidFill>
                  <a:srgbClr val="00B050"/>
                </a:solidFill>
              </a:rPr>
              <a:t>Cardiovascular</a:t>
            </a:r>
            <a:r>
              <a:rPr lang="en-US" sz="3600" b="1"/>
              <a:t> </a:t>
            </a:r>
            <a:r>
              <a:rPr lang="en-US" sz="4000" b="1">
                <a:solidFill>
                  <a:srgbClr val="00B050"/>
                </a:solidFill>
              </a:rPr>
              <a:t>system</a:t>
            </a:r>
            <a:r>
              <a:rPr lang="en-US" sz="3600" b="1"/>
              <a:t> </a:t>
            </a:r>
            <a:r>
              <a:rPr lang="en-US" sz="4000" b="1">
                <a:solidFill>
                  <a:srgbClr val="00B050"/>
                </a:solidFill>
              </a:rPr>
              <a:t>alteration</a:t>
            </a:r>
          </a:p>
          <a:p>
            <a:r>
              <a:rPr lang="en-US" sz="3600" b="1"/>
              <a:t> Decreased cardiac output </a:t>
            </a:r>
          </a:p>
          <a:p>
            <a:r>
              <a:rPr lang="en-US" sz="3600" b="1"/>
              <a:t> Decreased blood pressure </a:t>
            </a:r>
          </a:p>
          <a:p>
            <a:r>
              <a:rPr lang="en-US" sz="3600" b="1"/>
              <a:t> Decreased in platelet </a:t>
            </a:r>
          </a:p>
          <a:p>
            <a:r>
              <a:rPr lang="en-US" sz="3600" b="1"/>
              <a:t> Prolonged clotting and prothrombin time </a:t>
            </a:r>
          </a:p>
          <a:p>
            <a:r>
              <a:rPr lang="en-US" sz="3600" b="1"/>
              <a:t> Weak pulse</a:t>
            </a:r>
          </a:p>
        </p:txBody>
      </p:sp>
    </p:spTree>
    <p:extLst>
      <p:ext uri="{BB962C8B-B14F-4D97-AF65-F5344CB8AC3E}">
        <p14:creationId xmlns:p14="http://schemas.microsoft.com/office/powerpoint/2010/main" val="1186711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FEDC1-EAA5-204D-B6AA-B0BE08118CB6}"/>
              </a:ext>
            </a:extLst>
          </p:cNvPr>
          <p:cNvSpPr>
            <a:spLocks noGrp="1"/>
          </p:cNvSpPr>
          <p:nvPr>
            <p:ph type="title"/>
          </p:nvPr>
        </p:nvSpPr>
        <p:spPr/>
        <p:txBody>
          <a:bodyPr>
            <a:normAutofit/>
          </a:bodyPr>
          <a:lstStyle/>
          <a:p>
            <a:r>
              <a:rPr lang="en-US" sz="4400" b="1">
                <a:solidFill>
                  <a:srgbClr val="00B050"/>
                </a:solidFill>
              </a:rPr>
              <a:t>Pulmonary alteration</a:t>
            </a:r>
          </a:p>
        </p:txBody>
      </p:sp>
      <p:sp>
        <p:nvSpPr>
          <p:cNvPr id="3" name="Content Placeholder 2">
            <a:extLst>
              <a:ext uri="{FF2B5EF4-FFF2-40B4-BE49-F238E27FC236}">
                <a16:creationId xmlns:a16="http://schemas.microsoft.com/office/drawing/2014/main" id="{F05A5939-6908-A142-8A76-290F45A3B0AB}"/>
              </a:ext>
            </a:extLst>
          </p:cNvPr>
          <p:cNvSpPr>
            <a:spLocks noGrp="1"/>
          </p:cNvSpPr>
          <p:nvPr>
            <p:ph idx="1"/>
          </p:nvPr>
        </p:nvSpPr>
        <p:spPr>
          <a:xfrm>
            <a:off x="303609" y="1660922"/>
            <a:ext cx="11537157" cy="5197078"/>
          </a:xfrm>
        </p:spPr>
        <p:txBody>
          <a:bodyPr>
            <a:normAutofit/>
          </a:bodyPr>
          <a:lstStyle/>
          <a:p>
            <a:r>
              <a:rPr lang="en-US" sz="3600" b="1"/>
              <a:t>Increased respiratory rate </a:t>
            </a:r>
          </a:p>
          <a:p>
            <a:r>
              <a:rPr lang="en-US" sz="3600" b="1"/>
              <a:t> Decreased oxygen saturation </a:t>
            </a:r>
          </a:p>
          <a:p>
            <a:r>
              <a:rPr lang="en-US" sz="3600" b="1"/>
              <a:t> Hypoxia </a:t>
            </a:r>
          </a:p>
          <a:p>
            <a:r>
              <a:rPr lang="en-US" sz="3600" b="1"/>
              <a:t> Dyspnea </a:t>
            </a:r>
          </a:p>
          <a:p>
            <a:r>
              <a:rPr lang="en-US" sz="3600" b="1"/>
              <a:t> Increased work of breathing and eventually </a:t>
            </a:r>
          </a:p>
          <a:p>
            <a:r>
              <a:rPr lang="en-US" sz="3600" b="1"/>
              <a:t>cyanosis</a:t>
            </a:r>
          </a:p>
        </p:txBody>
      </p:sp>
    </p:spTree>
    <p:extLst>
      <p:ext uri="{BB962C8B-B14F-4D97-AF65-F5344CB8AC3E}">
        <p14:creationId xmlns:p14="http://schemas.microsoft.com/office/powerpoint/2010/main" val="35259465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96B1C-7F53-2544-814D-7ACEB69834C6}"/>
              </a:ext>
            </a:extLst>
          </p:cNvPr>
          <p:cNvSpPr>
            <a:spLocks noGrp="1"/>
          </p:cNvSpPr>
          <p:nvPr>
            <p:ph type="title"/>
          </p:nvPr>
        </p:nvSpPr>
        <p:spPr>
          <a:xfrm>
            <a:off x="1753535" y="445517"/>
            <a:ext cx="8911687" cy="1280890"/>
          </a:xfrm>
        </p:spPr>
        <p:txBody>
          <a:bodyPr>
            <a:normAutofit/>
          </a:bodyPr>
          <a:lstStyle/>
          <a:p>
            <a:r>
              <a:rPr lang="en-US" sz="4400" b="1">
                <a:solidFill>
                  <a:srgbClr val="00B050"/>
                </a:solidFill>
              </a:rPr>
              <a:t>Fluid &amp; electrolyte alteration</a:t>
            </a:r>
          </a:p>
        </p:txBody>
      </p:sp>
      <p:sp>
        <p:nvSpPr>
          <p:cNvPr id="3" name="Content Placeholder 2">
            <a:extLst>
              <a:ext uri="{FF2B5EF4-FFF2-40B4-BE49-F238E27FC236}">
                <a16:creationId xmlns:a16="http://schemas.microsoft.com/office/drawing/2014/main" id="{568F3F27-597F-C24C-99AA-24C5C3C7F76B}"/>
              </a:ext>
            </a:extLst>
          </p:cNvPr>
          <p:cNvSpPr>
            <a:spLocks noGrp="1"/>
          </p:cNvSpPr>
          <p:nvPr>
            <p:ph idx="1"/>
          </p:nvPr>
        </p:nvSpPr>
        <p:spPr>
          <a:xfrm>
            <a:off x="285750" y="1726407"/>
            <a:ext cx="11906250" cy="5131593"/>
          </a:xfrm>
        </p:spPr>
        <p:txBody>
          <a:bodyPr>
            <a:normAutofit/>
          </a:bodyPr>
          <a:lstStyle/>
          <a:p>
            <a:r>
              <a:rPr lang="en-US" sz="3600" b="1"/>
              <a:t>Hypovolemia </a:t>
            </a:r>
          </a:p>
          <a:p>
            <a:r>
              <a:rPr lang="en-US" sz="3600" b="1"/>
              <a:t> Hyponatremia</a:t>
            </a:r>
          </a:p>
          <a:p>
            <a:r>
              <a:rPr lang="en-US" sz="3600" b="1"/>
              <a:t> Hypernatremia</a:t>
            </a:r>
          </a:p>
          <a:p>
            <a:r>
              <a:rPr lang="en-US" sz="3600" b="1"/>
              <a:t> Hyperkalemia </a:t>
            </a:r>
          </a:p>
          <a:p>
            <a:r>
              <a:rPr lang="en-US" sz="3600" b="1"/>
              <a:t> Less urine output </a:t>
            </a:r>
          </a:p>
          <a:p>
            <a:r>
              <a:rPr lang="en-US" sz="3600" b="1"/>
              <a:t> Dry mucus membrane poor skin turgor</a:t>
            </a:r>
          </a:p>
        </p:txBody>
      </p:sp>
    </p:spTree>
    <p:extLst>
      <p:ext uri="{BB962C8B-B14F-4D97-AF65-F5344CB8AC3E}">
        <p14:creationId xmlns:p14="http://schemas.microsoft.com/office/powerpoint/2010/main" val="32290395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FDA77-16CF-484E-AC72-DCBCB42662BF}"/>
              </a:ext>
            </a:extLst>
          </p:cNvPr>
          <p:cNvSpPr>
            <a:spLocks noGrp="1"/>
          </p:cNvSpPr>
          <p:nvPr>
            <p:ph type="title"/>
          </p:nvPr>
        </p:nvSpPr>
        <p:spPr>
          <a:xfrm>
            <a:off x="1753534" y="445516"/>
            <a:ext cx="8911687" cy="1280890"/>
          </a:xfrm>
        </p:spPr>
        <p:txBody>
          <a:bodyPr>
            <a:normAutofit/>
          </a:bodyPr>
          <a:lstStyle/>
          <a:p>
            <a:r>
              <a:rPr lang="en-US" sz="4400" b="1">
                <a:solidFill>
                  <a:srgbClr val="00B050"/>
                </a:solidFill>
              </a:rPr>
              <a:t>Renal alteration</a:t>
            </a:r>
          </a:p>
        </p:txBody>
      </p:sp>
      <p:sp>
        <p:nvSpPr>
          <p:cNvPr id="3" name="Content Placeholder 2">
            <a:extLst>
              <a:ext uri="{FF2B5EF4-FFF2-40B4-BE49-F238E27FC236}">
                <a16:creationId xmlns:a16="http://schemas.microsoft.com/office/drawing/2014/main" id="{E5924C73-21F8-DA41-9686-C3FF91FD8710}"/>
              </a:ext>
            </a:extLst>
          </p:cNvPr>
          <p:cNvSpPr>
            <a:spLocks noGrp="1"/>
          </p:cNvSpPr>
          <p:nvPr>
            <p:ph idx="1"/>
          </p:nvPr>
        </p:nvSpPr>
        <p:spPr>
          <a:xfrm>
            <a:off x="303609" y="1726407"/>
            <a:ext cx="11515199" cy="5131594"/>
          </a:xfrm>
        </p:spPr>
        <p:txBody>
          <a:bodyPr>
            <a:normAutofit/>
          </a:bodyPr>
          <a:lstStyle/>
          <a:p>
            <a:r>
              <a:rPr lang="en-US" sz="3600" b="1"/>
              <a:t>Destruction of RBC result in free hemoglobin</a:t>
            </a:r>
          </a:p>
          <a:p>
            <a:r>
              <a:rPr lang="en-US" sz="3600" b="1"/>
              <a:t>in urine </a:t>
            </a:r>
          </a:p>
          <a:p>
            <a:r>
              <a:rPr lang="en-US" sz="3600" b="1"/>
              <a:t> Decreased in urine output </a:t>
            </a:r>
          </a:p>
          <a:p>
            <a:r>
              <a:rPr lang="en-US" sz="3600" b="1"/>
              <a:t> Acute tubular necrosis</a:t>
            </a:r>
          </a:p>
          <a:p>
            <a:r>
              <a:rPr lang="en-US" sz="3600" b="1"/>
              <a:t> Increased in urea level </a:t>
            </a:r>
          </a:p>
          <a:p>
            <a:r>
              <a:rPr lang="en-US" sz="3600" b="1"/>
              <a:t> Renal failure</a:t>
            </a:r>
          </a:p>
        </p:txBody>
      </p:sp>
    </p:spTree>
    <p:extLst>
      <p:ext uri="{BB962C8B-B14F-4D97-AF65-F5344CB8AC3E}">
        <p14:creationId xmlns:p14="http://schemas.microsoft.com/office/powerpoint/2010/main" val="196281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F3E9C-D73F-1649-876F-FBB0B4573BF2}"/>
              </a:ext>
            </a:extLst>
          </p:cNvPr>
          <p:cNvSpPr>
            <a:spLocks noGrp="1"/>
          </p:cNvSpPr>
          <p:nvPr>
            <p:ph type="title"/>
          </p:nvPr>
        </p:nvSpPr>
        <p:spPr>
          <a:xfrm>
            <a:off x="2589212" y="213345"/>
            <a:ext cx="8911687" cy="1280890"/>
          </a:xfrm>
        </p:spPr>
        <p:txBody>
          <a:bodyPr>
            <a:normAutofit/>
          </a:bodyPr>
          <a:lstStyle/>
          <a:p>
            <a:r>
              <a:rPr lang="en-GB" sz="7200" b="1" u="sng">
                <a:solidFill>
                  <a:srgbClr val="FF0000"/>
                </a:solidFill>
              </a:rPr>
              <a:t>INCIDENCE</a:t>
            </a:r>
            <a:endParaRPr lang="en-US" sz="7200" b="1" u="sng">
              <a:solidFill>
                <a:srgbClr val="FF0000"/>
              </a:solidFill>
            </a:endParaRPr>
          </a:p>
        </p:txBody>
      </p:sp>
      <p:sp>
        <p:nvSpPr>
          <p:cNvPr id="3" name="Content Placeholder 2">
            <a:extLst>
              <a:ext uri="{FF2B5EF4-FFF2-40B4-BE49-F238E27FC236}">
                <a16:creationId xmlns:a16="http://schemas.microsoft.com/office/drawing/2014/main" id="{93B4C7AA-FD11-2544-A77F-F37D19489418}"/>
              </a:ext>
            </a:extLst>
          </p:cNvPr>
          <p:cNvSpPr>
            <a:spLocks noGrp="1"/>
          </p:cNvSpPr>
          <p:nvPr>
            <p:ph idx="1"/>
          </p:nvPr>
        </p:nvSpPr>
        <p:spPr>
          <a:xfrm>
            <a:off x="214313" y="1803797"/>
            <a:ext cx="11977687" cy="5054203"/>
          </a:xfrm>
        </p:spPr>
        <p:txBody>
          <a:bodyPr>
            <a:noAutofit/>
          </a:bodyPr>
          <a:lstStyle/>
          <a:p>
            <a:r>
              <a:rPr lang="en-US" sz="3600" b="1"/>
              <a:t>Burns can occur at all age groups and socio</a:t>
            </a:r>
            <a:r>
              <a:rPr lang="en-GB" sz="3600" b="1"/>
              <a:t> </a:t>
            </a:r>
            <a:r>
              <a:rPr lang="en-US" sz="3600" b="1"/>
              <a:t>economic groups.</a:t>
            </a:r>
          </a:p>
          <a:p>
            <a:pPr marL="0" indent="0">
              <a:buNone/>
            </a:pPr>
            <a:endParaRPr lang="en-US" sz="3600" b="1"/>
          </a:p>
          <a:p>
            <a:r>
              <a:rPr lang="en-US" sz="3600" b="1"/>
              <a:t> Approximately,100,000 are hospitalised and</a:t>
            </a:r>
            <a:r>
              <a:rPr lang="en-GB" sz="3600" b="1"/>
              <a:t> </a:t>
            </a:r>
            <a:r>
              <a:rPr lang="en-US" sz="3600" b="1"/>
              <a:t>70,000 people required extensive care</a:t>
            </a:r>
            <a:r>
              <a:rPr lang="en-GB" sz="3600" b="1"/>
              <a:t> </a:t>
            </a:r>
            <a:r>
              <a:rPr lang="en-US" sz="3600" b="1"/>
              <a:t>services and an estimated 12,000 of these</a:t>
            </a:r>
            <a:r>
              <a:rPr lang="en-GB" sz="3600" b="1"/>
              <a:t> </a:t>
            </a:r>
            <a:r>
              <a:rPr lang="en-US" sz="3600" b="1"/>
              <a:t>people die anually as a direct result of burns.</a:t>
            </a:r>
          </a:p>
        </p:txBody>
      </p:sp>
    </p:spTree>
    <p:extLst>
      <p:ext uri="{BB962C8B-B14F-4D97-AF65-F5344CB8AC3E}">
        <p14:creationId xmlns:p14="http://schemas.microsoft.com/office/powerpoint/2010/main" val="19315090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3CC9E-02CC-2F40-BB98-168570695EDB}"/>
              </a:ext>
            </a:extLst>
          </p:cNvPr>
          <p:cNvSpPr>
            <a:spLocks noGrp="1"/>
          </p:cNvSpPr>
          <p:nvPr>
            <p:ph type="title"/>
          </p:nvPr>
        </p:nvSpPr>
        <p:spPr>
          <a:xfrm>
            <a:off x="1682097" y="500063"/>
            <a:ext cx="8911687" cy="1393031"/>
          </a:xfrm>
        </p:spPr>
        <p:txBody>
          <a:bodyPr>
            <a:normAutofit/>
          </a:bodyPr>
          <a:lstStyle/>
          <a:p>
            <a:r>
              <a:rPr lang="en-US" sz="4800" b="1">
                <a:solidFill>
                  <a:srgbClr val="00B050"/>
                </a:solidFill>
              </a:rPr>
              <a:t>Gastrointestinal alteration</a:t>
            </a:r>
          </a:p>
        </p:txBody>
      </p:sp>
      <p:sp>
        <p:nvSpPr>
          <p:cNvPr id="3" name="Content Placeholder 2">
            <a:extLst>
              <a:ext uri="{FF2B5EF4-FFF2-40B4-BE49-F238E27FC236}">
                <a16:creationId xmlns:a16="http://schemas.microsoft.com/office/drawing/2014/main" id="{495EF437-ABF8-F247-9A99-2BBB2AE123BC}"/>
              </a:ext>
            </a:extLst>
          </p:cNvPr>
          <p:cNvSpPr>
            <a:spLocks noGrp="1"/>
          </p:cNvSpPr>
          <p:nvPr>
            <p:ph idx="1"/>
          </p:nvPr>
        </p:nvSpPr>
        <p:spPr>
          <a:xfrm>
            <a:off x="367774" y="2160984"/>
            <a:ext cx="11540331" cy="5268516"/>
          </a:xfrm>
        </p:spPr>
        <p:txBody>
          <a:bodyPr>
            <a:normAutofit/>
          </a:bodyPr>
          <a:lstStyle/>
          <a:p>
            <a:r>
              <a:rPr lang="en-US" sz="3600" b="1"/>
              <a:t>Decreased or absence of bowel sound stool or</a:t>
            </a:r>
          </a:p>
          <a:p>
            <a:r>
              <a:rPr lang="en-US" sz="3600" b="1"/>
              <a:t>flatus</a:t>
            </a:r>
          </a:p>
          <a:p>
            <a:r>
              <a:rPr lang="en-US" sz="3600" b="1"/>
              <a:t> Nausea, vomiting and abdominal distention</a:t>
            </a:r>
          </a:p>
          <a:p>
            <a:r>
              <a:rPr lang="en-US" sz="3600" b="1"/>
              <a:t> Paralytic ileus and curling ulcers</a:t>
            </a:r>
          </a:p>
        </p:txBody>
      </p:sp>
    </p:spTree>
    <p:extLst>
      <p:ext uri="{BB962C8B-B14F-4D97-AF65-F5344CB8AC3E}">
        <p14:creationId xmlns:p14="http://schemas.microsoft.com/office/powerpoint/2010/main" val="32978744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32308-E4A8-6048-BCF8-0641661B2F11}"/>
              </a:ext>
            </a:extLst>
          </p:cNvPr>
          <p:cNvSpPr>
            <a:spLocks noGrp="1"/>
          </p:cNvSpPr>
          <p:nvPr>
            <p:ph type="title"/>
          </p:nvPr>
        </p:nvSpPr>
        <p:spPr>
          <a:xfrm>
            <a:off x="1807113" y="481235"/>
            <a:ext cx="8911687" cy="1161828"/>
          </a:xfrm>
        </p:spPr>
        <p:txBody>
          <a:bodyPr>
            <a:normAutofit/>
          </a:bodyPr>
          <a:lstStyle/>
          <a:p>
            <a:r>
              <a:rPr lang="en-US" sz="4800" b="1">
                <a:solidFill>
                  <a:srgbClr val="00B050"/>
                </a:solidFill>
              </a:rPr>
              <a:t>Immunologic alteration</a:t>
            </a:r>
          </a:p>
        </p:txBody>
      </p:sp>
      <p:sp>
        <p:nvSpPr>
          <p:cNvPr id="3" name="Content Placeholder 2">
            <a:extLst>
              <a:ext uri="{FF2B5EF4-FFF2-40B4-BE49-F238E27FC236}">
                <a16:creationId xmlns:a16="http://schemas.microsoft.com/office/drawing/2014/main" id="{4F917D64-7F22-9841-B78F-82ABC580CC33}"/>
              </a:ext>
            </a:extLst>
          </p:cNvPr>
          <p:cNvSpPr>
            <a:spLocks noGrp="1"/>
          </p:cNvSpPr>
          <p:nvPr>
            <p:ph idx="1"/>
          </p:nvPr>
        </p:nvSpPr>
        <p:spPr>
          <a:xfrm>
            <a:off x="250031" y="1857375"/>
            <a:ext cx="11754643" cy="5000625"/>
          </a:xfrm>
        </p:spPr>
        <p:txBody>
          <a:bodyPr>
            <a:normAutofit/>
          </a:bodyPr>
          <a:lstStyle/>
          <a:p>
            <a:r>
              <a:rPr lang="en-US" sz="4000" b="1"/>
              <a:t>Sepsis </a:t>
            </a:r>
          </a:p>
          <a:p>
            <a:r>
              <a:rPr lang="en-US" sz="4000" b="1"/>
              <a:t> Impaired neutrophil function </a:t>
            </a:r>
          </a:p>
          <a:p>
            <a:r>
              <a:rPr lang="en-US" sz="4000" b="1"/>
              <a:t> Reduction in lymphocyte </a:t>
            </a:r>
          </a:p>
          <a:p>
            <a:r>
              <a:rPr lang="en-US" sz="4000" b="1"/>
              <a:t> Resulting in immunosuppression</a:t>
            </a:r>
          </a:p>
        </p:txBody>
      </p:sp>
    </p:spTree>
    <p:extLst>
      <p:ext uri="{BB962C8B-B14F-4D97-AF65-F5344CB8AC3E}">
        <p14:creationId xmlns:p14="http://schemas.microsoft.com/office/powerpoint/2010/main" val="27906955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116D5-0D61-F447-9456-A44E8B330E4D}"/>
              </a:ext>
            </a:extLst>
          </p:cNvPr>
          <p:cNvSpPr>
            <a:spLocks noGrp="1"/>
          </p:cNvSpPr>
          <p:nvPr>
            <p:ph type="title"/>
          </p:nvPr>
        </p:nvSpPr>
        <p:spPr>
          <a:xfrm>
            <a:off x="1842831" y="427657"/>
            <a:ext cx="8911687" cy="1280890"/>
          </a:xfrm>
        </p:spPr>
        <p:txBody>
          <a:bodyPr>
            <a:normAutofit/>
          </a:bodyPr>
          <a:lstStyle/>
          <a:p>
            <a:r>
              <a:rPr lang="en-US" sz="4400" b="1">
                <a:solidFill>
                  <a:srgbClr val="00B050"/>
                </a:solidFill>
              </a:rPr>
              <a:t>Psychological response</a:t>
            </a:r>
          </a:p>
        </p:txBody>
      </p:sp>
      <p:sp>
        <p:nvSpPr>
          <p:cNvPr id="3" name="Content Placeholder 2">
            <a:extLst>
              <a:ext uri="{FF2B5EF4-FFF2-40B4-BE49-F238E27FC236}">
                <a16:creationId xmlns:a16="http://schemas.microsoft.com/office/drawing/2014/main" id="{2A4C6A43-A251-634A-93DB-77EBD8102668}"/>
              </a:ext>
            </a:extLst>
          </p:cNvPr>
          <p:cNvSpPr>
            <a:spLocks noGrp="1"/>
          </p:cNvSpPr>
          <p:nvPr>
            <p:ph idx="1"/>
          </p:nvPr>
        </p:nvSpPr>
        <p:spPr>
          <a:xfrm>
            <a:off x="653524" y="1464469"/>
            <a:ext cx="11290299" cy="5250656"/>
          </a:xfrm>
        </p:spPr>
        <p:txBody>
          <a:bodyPr>
            <a:normAutofit/>
          </a:bodyPr>
          <a:lstStyle/>
          <a:p>
            <a:r>
              <a:rPr lang="en-US" sz="3600" b="1"/>
              <a:t>Psychological and emotional response</a:t>
            </a:r>
          </a:p>
          <a:p>
            <a:r>
              <a:rPr lang="en-US" sz="3600" b="1"/>
              <a:t> Body image and ineffective coping abilities</a:t>
            </a:r>
          </a:p>
          <a:p>
            <a:r>
              <a:rPr lang="en-US" sz="3600" b="1"/>
              <a:t> Isolation</a:t>
            </a:r>
          </a:p>
          <a:p>
            <a:r>
              <a:rPr lang="en-US" sz="3600" b="1"/>
              <a:t> Disbelief</a:t>
            </a:r>
          </a:p>
          <a:p>
            <a:r>
              <a:rPr lang="en-US" sz="3600" b="1"/>
              <a:t> Anxiety</a:t>
            </a:r>
          </a:p>
          <a:p>
            <a:r>
              <a:rPr lang="en-US" sz="3600" b="1"/>
              <a:t> Grief</a:t>
            </a:r>
          </a:p>
          <a:p>
            <a:r>
              <a:rPr lang="en-US" sz="3600" b="1"/>
              <a:t> Depression</a:t>
            </a:r>
          </a:p>
        </p:txBody>
      </p:sp>
    </p:spTree>
    <p:extLst>
      <p:ext uri="{BB962C8B-B14F-4D97-AF65-F5344CB8AC3E}">
        <p14:creationId xmlns:p14="http://schemas.microsoft.com/office/powerpoint/2010/main" val="36283577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9F10E-250A-904D-BBB3-42E77561B244}"/>
              </a:ext>
            </a:extLst>
          </p:cNvPr>
          <p:cNvSpPr>
            <a:spLocks noGrp="1"/>
          </p:cNvSpPr>
          <p:nvPr>
            <p:ph type="title"/>
          </p:nvPr>
        </p:nvSpPr>
        <p:spPr>
          <a:xfrm>
            <a:off x="1735675" y="427657"/>
            <a:ext cx="8911687" cy="1280890"/>
          </a:xfrm>
        </p:spPr>
        <p:txBody>
          <a:bodyPr>
            <a:normAutofit/>
          </a:bodyPr>
          <a:lstStyle/>
          <a:p>
            <a:r>
              <a:rPr lang="en-US" sz="4800" b="1">
                <a:solidFill>
                  <a:srgbClr val="00B050"/>
                </a:solidFill>
              </a:rPr>
              <a:t>Pain response</a:t>
            </a:r>
          </a:p>
        </p:txBody>
      </p:sp>
      <p:sp>
        <p:nvSpPr>
          <p:cNvPr id="3" name="Content Placeholder 2">
            <a:extLst>
              <a:ext uri="{FF2B5EF4-FFF2-40B4-BE49-F238E27FC236}">
                <a16:creationId xmlns:a16="http://schemas.microsoft.com/office/drawing/2014/main" id="{5986D21A-649A-C843-B1A4-22255ED2960B}"/>
              </a:ext>
            </a:extLst>
          </p:cNvPr>
          <p:cNvSpPr>
            <a:spLocks noGrp="1"/>
          </p:cNvSpPr>
          <p:nvPr>
            <p:ph idx="1"/>
          </p:nvPr>
        </p:nvSpPr>
        <p:spPr>
          <a:xfrm>
            <a:off x="375047" y="1940718"/>
            <a:ext cx="11977687" cy="5149453"/>
          </a:xfrm>
        </p:spPr>
        <p:txBody>
          <a:bodyPr>
            <a:normAutofit/>
          </a:bodyPr>
          <a:lstStyle/>
          <a:p>
            <a:r>
              <a:rPr lang="en-US" sz="3600" b="1"/>
              <a:t>Pain </a:t>
            </a:r>
          </a:p>
          <a:p>
            <a:r>
              <a:rPr lang="en-US" sz="3600" b="1"/>
              <a:t> Clinical response to pain may include an </a:t>
            </a:r>
          </a:p>
          <a:p>
            <a:r>
              <a:rPr lang="en-US" sz="3600" b="1"/>
              <a:t>increased in BP, heart rate, respiratory rate </a:t>
            </a:r>
          </a:p>
          <a:p>
            <a:r>
              <a:rPr lang="en-US" sz="3600" b="1"/>
              <a:t>with dilated pupils and rigid muscle tone</a:t>
            </a:r>
          </a:p>
        </p:txBody>
      </p:sp>
    </p:spTree>
    <p:extLst>
      <p:ext uri="{BB962C8B-B14F-4D97-AF65-F5344CB8AC3E}">
        <p14:creationId xmlns:p14="http://schemas.microsoft.com/office/powerpoint/2010/main" val="37301284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F23C9-9C42-0D47-AB70-B7CB6F761081}"/>
              </a:ext>
            </a:extLst>
          </p:cNvPr>
          <p:cNvSpPr>
            <a:spLocks noGrp="1"/>
          </p:cNvSpPr>
          <p:nvPr>
            <p:ph type="title"/>
          </p:nvPr>
        </p:nvSpPr>
        <p:spPr>
          <a:xfrm>
            <a:off x="2200018" y="142875"/>
            <a:ext cx="8911687" cy="1280890"/>
          </a:xfrm>
        </p:spPr>
        <p:txBody>
          <a:bodyPr>
            <a:noAutofit/>
          </a:bodyPr>
          <a:lstStyle/>
          <a:p>
            <a:r>
              <a:rPr lang="en-US" sz="5400" b="1" u="sng">
                <a:solidFill>
                  <a:srgbClr val="C00000"/>
                </a:solidFill>
              </a:rPr>
              <a:t>Diagnostic evaluations</a:t>
            </a:r>
          </a:p>
        </p:txBody>
      </p:sp>
      <p:sp>
        <p:nvSpPr>
          <p:cNvPr id="3" name="Content Placeholder 2">
            <a:extLst>
              <a:ext uri="{FF2B5EF4-FFF2-40B4-BE49-F238E27FC236}">
                <a16:creationId xmlns:a16="http://schemas.microsoft.com/office/drawing/2014/main" id="{A0F86107-0574-3C41-A75C-670DEB678C96}"/>
              </a:ext>
            </a:extLst>
          </p:cNvPr>
          <p:cNvSpPr>
            <a:spLocks noGrp="1"/>
          </p:cNvSpPr>
          <p:nvPr>
            <p:ph idx="1"/>
          </p:nvPr>
        </p:nvSpPr>
        <p:spPr>
          <a:xfrm>
            <a:off x="559861" y="1423765"/>
            <a:ext cx="12192000" cy="5434235"/>
          </a:xfrm>
        </p:spPr>
        <p:txBody>
          <a:bodyPr>
            <a:normAutofit/>
          </a:bodyPr>
          <a:lstStyle/>
          <a:p>
            <a:r>
              <a:rPr lang="en-US" sz="3200" b="1"/>
              <a:t>History collection </a:t>
            </a:r>
          </a:p>
          <a:p>
            <a:r>
              <a:rPr lang="en-US" sz="3200" b="1"/>
              <a:t> Physical examination </a:t>
            </a:r>
          </a:p>
          <a:p>
            <a:r>
              <a:rPr lang="en-US" sz="3200" b="1"/>
              <a:t> ABG analysis </a:t>
            </a:r>
          </a:p>
          <a:p>
            <a:r>
              <a:rPr lang="en-US" sz="3200" b="1"/>
              <a:t>Na, K, Cl</a:t>
            </a:r>
          </a:p>
          <a:p>
            <a:r>
              <a:rPr lang="en-US" sz="3200" b="1"/>
              <a:t>CBC </a:t>
            </a:r>
          </a:p>
          <a:p>
            <a:r>
              <a:rPr lang="en-US" sz="3200" b="1"/>
              <a:t>Prothrombin time </a:t>
            </a:r>
          </a:p>
          <a:p>
            <a:r>
              <a:rPr lang="en-US" sz="3200" b="1"/>
              <a:t>Bleeding time and clotting time </a:t>
            </a:r>
            <a:endParaRPr lang="en-GB" sz="3200" b="1"/>
          </a:p>
          <a:p>
            <a:r>
              <a:rPr lang="en-US" sz="3200" b="1"/>
              <a:t> RBS, urea and creatinine , ECG,chest Xray etc</a:t>
            </a:r>
          </a:p>
        </p:txBody>
      </p:sp>
    </p:spTree>
    <p:extLst>
      <p:ext uri="{BB962C8B-B14F-4D97-AF65-F5344CB8AC3E}">
        <p14:creationId xmlns:p14="http://schemas.microsoft.com/office/powerpoint/2010/main" val="3304402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E5956-B2C8-6742-99D7-DDBB7C9B7C9C}"/>
              </a:ext>
            </a:extLst>
          </p:cNvPr>
          <p:cNvSpPr>
            <a:spLocks noGrp="1"/>
          </p:cNvSpPr>
          <p:nvPr>
            <p:ph type="title"/>
          </p:nvPr>
        </p:nvSpPr>
        <p:spPr>
          <a:xfrm>
            <a:off x="2021425" y="231204"/>
            <a:ext cx="8911687" cy="1280890"/>
          </a:xfrm>
        </p:spPr>
        <p:txBody>
          <a:bodyPr>
            <a:normAutofit/>
          </a:bodyPr>
          <a:lstStyle/>
          <a:p>
            <a:pPr algn="ctr"/>
            <a:r>
              <a:rPr lang="en-GB" sz="6600" b="1" u="sng">
                <a:solidFill>
                  <a:srgbClr val="FF0000"/>
                </a:solidFill>
              </a:rPr>
              <a:t>TYPES OF BURN </a:t>
            </a:r>
            <a:endParaRPr lang="en-US" sz="6600" b="1" u="sng">
              <a:solidFill>
                <a:srgbClr val="FF0000"/>
              </a:solidFill>
            </a:endParaRPr>
          </a:p>
        </p:txBody>
      </p:sp>
      <p:sp>
        <p:nvSpPr>
          <p:cNvPr id="3" name="Content Placeholder 2">
            <a:extLst>
              <a:ext uri="{FF2B5EF4-FFF2-40B4-BE49-F238E27FC236}">
                <a16:creationId xmlns:a16="http://schemas.microsoft.com/office/drawing/2014/main" id="{C6AB2AE4-B09E-3547-AA15-6C5D89B09930}"/>
              </a:ext>
            </a:extLst>
          </p:cNvPr>
          <p:cNvSpPr>
            <a:spLocks noGrp="1"/>
          </p:cNvSpPr>
          <p:nvPr>
            <p:ph idx="1"/>
          </p:nvPr>
        </p:nvSpPr>
        <p:spPr>
          <a:xfrm>
            <a:off x="321469" y="1714500"/>
            <a:ext cx="11379596" cy="5143500"/>
          </a:xfrm>
        </p:spPr>
        <p:txBody>
          <a:bodyPr>
            <a:normAutofit/>
          </a:bodyPr>
          <a:lstStyle/>
          <a:p>
            <a:r>
              <a:rPr lang="en-GB" sz="4000" b="1">
                <a:solidFill>
                  <a:srgbClr val="7030A0"/>
                </a:solidFill>
              </a:rPr>
              <a:t>BASED</a:t>
            </a:r>
            <a:r>
              <a:rPr lang="en-GB" sz="3600" b="1"/>
              <a:t> </a:t>
            </a:r>
            <a:r>
              <a:rPr lang="en-GB" sz="4000" b="1">
                <a:solidFill>
                  <a:srgbClr val="7030A0"/>
                </a:solidFill>
              </a:rPr>
              <a:t>ON</a:t>
            </a:r>
            <a:r>
              <a:rPr lang="en-GB" sz="3600" b="1"/>
              <a:t> </a:t>
            </a:r>
            <a:r>
              <a:rPr lang="en-GB" sz="4400" b="1">
                <a:solidFill>
                  <a:srgbClr val="7030A0"/>
                </a:solidFill>
              </a:rPr>
              <a:t>ETIOLOGY</a:t>
            </a:r>
            <a:r>
              <a:rPr lang="en-GB" sz="3600" b="1"/>
              <a:t> </a:t>
            </a:r>
          </a:p>
          <a:p>
            <a:pPr>
              <a:buFont typeface="+mj-lt"/>
              <a:buAutoNum type="arabicPeriod"/>
            </a:pPr>
            <a:r>
              <a:rPr lang="en-US" sz="3600" b="1"/>
              <a:t>Chemical burns</a:t>
            </a:r>
          </a:p>
          <a:p>
            <a:pPr>
              <a:buFont typeface="+mj-lt"/>
              <a:buAutoNum type="arabicPeriod"/>
            </a:pPr>
            <a:r>
              <a:rPr lang="en-US" sz="3600" b="1"/>
              <a:t> Thermal burns </a:t>
            </a:r>
            <a:endParaRPr lang="en-GB" sz="3600" b="1"/>
          </a:p>
          <a:p>
            <a:pPr>
              <a:buFont typeface="+mj-lt"/>
              <a:buAutoNum type="arabicPeriod"/>
            </a:pPr>
            <a:r>
              <a:rPr lang="en-US" sz="3600" b="1"/>
              <a:t> Electrical burns </a:t>
            </a:r>
          </a:p>
          <a:p>
            <a:pPr>
              <a:buFont typeface="+mj-lt"/>
              <a:buAutoNum type="arabicPeriod"/>
            </a:pPr>
            <a:r>
              <a:rPr lang="en-US" sz="3600" b="1"/>
              <a:t>Radiation burns </a:t>
            </a:r>
          </a:p>
          <a:p>
            <a:pPr>
              <a:buFont typeface="+mj-lt"/>
              <a:buAutoNum type="arabicPeriod"/>
            </a:pPr>
            <a:r>
              <a:rPr lang="en-US" sz="3600" b="1"/>
              <a:t>Smoke and inhalation burns</a:t>
            </a:r>
          </a:p>
        </p:txBody>
      </p:sp>
    </p:spTree>
    <p:extLst>
      <p:ext uri="{BB962C8B-B14F-4D97-AF65-F5344CB8AC3E}">
        <p14:creationId xmlns:p14="http://schemas.microsoft.com/office/powerpoint/2010/main" val="3206884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C6790-301A-6F42-8752-A666346FEB1A}"/>
              </a:ext>
            </a:extLst>
          </p:cNvPr>
          <p:cNvSpPr>
            <a:spLocks noGrp="1"/>
          </p:cNvSpPr>
          <p:nvPr>
            <p:ph type="title"/>
          </p:nvPr>
        </p:nvSpPr>
        <p:spPr>
          <a:xfrm>
            <a:off x="3039409" y="338361"/>
            <a:ext cx="8911687" cy="1280890"/>
          </a:xfrm>
        </p:spPr>
        <p:txBody>
          <a:bodyPr>
            <a:normAutofit/>
          </a:bodyPr>
          <a:lstStyle/>
          <a:p>
            <a:r>
              <a:rPr lang="en-US" sz="4800" b="1">
                <a:solidFill>
                  <a:srgbClr val="00B050"/>
                </a:solidFill>
              </a:rPr>
              <a:t>Chemical burns</a:t>
            </a:r>
          </a:p>
        </p:txBody>
      </p:sp>
      <p:sp>
        <p:nvSpPr>
          <p:cNvPr id="3" name="Content Placeholder 2">
            <a:extLst>
              <a:ext uri="{FF2B5EF4-FFF2-40B4-BE49-F238E27FC236}">
                <a16:creationId xmlns:a16="http://schemas.microsoft.com/office/drawing/2014/main" id="{0BA5A24A-2197-CA44-ADA4-C4E92802DCCF}"/>
              </a:ext>
            </a:extLst>
          </p:cNvPr>
          <p:cNvSpPr>
            <a:spLocks noGrp="1"/>
          </p:cNvSpPr>
          <p:nvPr>
            <p:ph idx="1"/>
          </p:nvPr>
        </p:nvSpPr>
        <p:spPr>
          <a:xfrm>
            <a:off x="232172" y="2133600"/>
            <a:ext cx="11959828" cy="4724400"/>
          </a:xfrm>
        </p:spPr>
        <p:txBody>
          <a:bodyPr>
            <a:normAutofit/>
          </a:bodyPr>
          <a:lstStyle/>
          <a:p>
            <a:r>
              <a:rPr lang="en-US" sz="3600" b="1"/>
              <a:t>Chemical burns are caused by contact with</a:t>
            </a:r>
            <a:r>
              <a:rPr lang="en-GB" sz="3600" b="1"/>
              <a:t> </a:t>
            </a:r>
            <a:r>
              <a:rPr lang="en-US" sz="3600" b="1"/>
              <a:t>strong acids, alkalis or organic compound.</a:t>
            </a:r>
            <a:endParaRPr lang="en-GB" sz="3600" b="1"/>
          </a:p>
          <a:p>
            <a:endParaRPr lang="en-US" sz="3600" b="1"/>
          </a:p>
          <a:p>
            <a:r>
              <a:rPr lang="en-US" sz="3600" b="1"/>
              <a:t> It can be result from contact with certain</a:t>
            </a:r>
            <a:r>
              <a:rPr lang="en-GB" sz="3600" b="1"/>
              <a:t> h</a:t>
            </a:r>
            <a:r>
              <a:rPr lang="en-US" sz="3600" b="1"/>
              <a:t>ousehold cleansing agents and various</a:t>
            </a:r>
            <a:r>
              <a:rPr lang="en-GB" sz="3600" b="1"/>
              <a:t> </a:t>
            </a:r>
            <a:r>
              <a:rPr lang="en-US" sz="3600" b="1"/>
              <a:t>chemical used in industry and agriculture.</a:t>
            </a:r>
          </a:p>
        </p:txBody>
      </p:sp>
    </p:spTree>
    <p:extLst>
      <p:ext uri="{BB962C8B-B14F-4D97-AF65-F5344CB8AC3E}">
        <p14:creationId xmlns:p14="http://schemas.microsoft.com/office/powerpoint/2010/main" val="3115378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38E31-7BCA-3542-9C30-25278932A72F}"/>
              </a:ext>
            </a:extLst>
          </p:cNvPr>
          <p:cNvSpPr>
            <a:spLocks noGrp="1"/>
          </p:cNvSpPr>
          <p:nvPr>
            <p:ph type="title"/>
          </p:nvPr>
        </p:nvSpPr>
        <p:spPr>
          <a:xfrm>
            <a:off x="3985956" y="391939"/>
            <a:ext cx="8911687" cy="1280890"/>
          </a:xfrm>
        </p:spPr>
        <p:txBody>
          <a:bodyPr>
            <a:normAutofit/>
          </a:bodyPr>
          <a:lstStyle/>
          <a:p>
            <a:r>
              <a:rPr lang="en-US" sz="5400" b="1">
                <a:solidFill>
                  <a:srgbClr val="00B050"/>
                </a:solidFill>
              </a:rPr>
              <a:t>Thermal burns</a:t>
            </a:r>
          </a:p>
        </p:txBody>
      </p:sp>
      <p:sp>
        <p:nvSpPr>
          <p:cNvPr id="3" name="Content Placeholder 2">
            <a:extLst>
              <a:ext uri="{FF2B5EF4-FFF2-40B4-BE49-F238E27FC236}">
                <a16:creationId xmlns:a16="http://schemas.microsoft.com/office/drawing/2014/main" id="{7D0E553F-9439-BB4D-81EE-DEA22400CC0D}"/>
              </a:ext>
            </a:extLst>
          </p:cNvPr>
          <p:cNvSpPr>
            <a:spLocks noGrp="1"/>
          </p:cNvSpPr>
          <p:nvPr>
            <p:ph idx="1"/>
          </p:nvPr>
        </p:nvSpPr>
        <p:spPr>
          <a:xfrm>
            <a:off x="250031" y="1672829"/>
            <a:ext cx="11736784" cy="5185171"/>
          </a:xfrm>
        </p:spPr>
        <p:txBody>
          <a:bodyPr>
            <a:normAutofit/>
          </a:bodyPr>
          <a:lstStyle/>
          <a:p>
            <a:r>
              <a:rPr lang="en-US" sz="4000" b="1"/>
              <a:t> Thermal burns are caused by exposure </a:t>
            </a:r>
            <a:r>
              <a:rPr lang="en-GB" sz="4000" b="1"/>
              <a:t>to or </a:t>
            </a:r>
            <a:r>
              <a:rPr lang="en-US" sz="4000" b="1"/>
              <a:t>contact with flame, hot liquids, semi liquids (e.g steam),semisolids (e.g tar) or hot objects.</a:t>
            </a:r>
          </a:p>
          <a:p>
            <a:r>
              <a:rPr lang="en-US" sz="4000" b="1"/>
              <a:t> E.g residential fires, explosive automobile accidents, cooking accident.</a:t>
            </a:r>
          </a:p>
        </p:txBody>
      </p:sp>
    </p:spTree>
    <p:extLst>
      <p:ext uri="{BB962C8B-B14F-4D97-AF65-F5344CB8AC3E}">
        <p14:creationId xmlns:p14="http://schemas.microsoft.com/office/powerpoint/2010/main" val="2466058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8A9A3-C5E1-9447-B631-2AF782695054}"/>
              </a:ext>
            </a:extLst>
          </p:cNvPr>
          <p:cNvSpPr>
            <a:spLocks noGrp="1"/>
          </p:cNvSpPr>
          <p:nvPr>
            <p:ph type="title"/>
          </p:nvPr>
        </p:nvSpPr>
        <p:spPr>
          <a:xfrm>
            <a:off x="2589212" y="320500"/>
            <a:ext cx="8911687" cy="1280890"/>
          </a:xfrm>
        </p:spPr>
        <p:txBody>
          <a:bodyPr>
            <a:normAutofit/>
          </a:bodyPr>
          <a:lstStyle/>
          <a:p>
            <a:r>
              <a:rPr lang="en-US" sz="5400" b="1">
                <a:solidFill>
                  <a:srgbClr val="00B050"/>
                </a:solidFill>
              </a:rPr>
              <a:t>Electrical burns</a:t>
            </a:r>
          </a:p>
        </p:txBody>
      </p:sp>
      <p:sp>
        <p:nvSpPr>
          <p:cNvPr id="3" name="Content Placeholder 2">
            <a:extLst>
              <a:ext uri="{FF2B5EF4-FFF2-40B4-BE49-F238E27FC236}">
                <a16:creationId xmlns:a16="http://schemas.microsoft.com/office/drawing/2014/main" id="{A74E3305-062C-2A48-880E-9D342553B710}"/>
              </a:ext>
            </a:extLst>
          </p:cNvPr>
          <p:cNvSpPr>
            <a:spLocks noGrp="1"/>
          </p:cNvSpPr>
          <p:nvPr>
            <p:ph idx="1"/>
          </p:nvPr>
        </p:nvSpPr>
        <p:spPr>
          <a:xfrm>
            <a:off x="371334" y="1601390"/>
            <a:ext cx="11272440" cy="5256610"/>
          </a:xfrm>
        </p:spPr>
        <p:txBody>
          <a:bodyPr>
            <a:noAutofit/>
          </a:bodyPr>
          <a:lstStyle/>
          <a:p>
            <a:r>
              <a:rPr lang="en-US" sz="4000" b="1"/>
              <a:t>It is caused by heat, that is generated by the electrical energy as it passess through the</a:t>
            </a:r>
            <a:r>
              <a:rPr lang="en-GB" sz="4000" b="1"/>
              <a:t> body</a:t>
            </a:r>
            <a:endParaRPr lang="en-US" sz="4000" b="1"/>
          </a:p>
          <a:p>
            <a:r>
              <a:rPr lang="en-US" sz="4000" b="1"/>
              <a:t>Direct damage to nerve and vessels causing</a:t>
            </a:r>
            <a:r>
              <a:rPr lang="en-GB" sz="4000" b="1"/>
              <a:t> ti</a:t>
            </a:r>
            <a:r>
              <a:rPr lang="en-US" sz="4000" b="1"/>
              <a:t>ssue anoxia and death can also occur.</a:t>
            </a:r>
          </a:p>
          <a:p>
            <a:r>
              <a:rPr lang="en-US" sz="4000" b="1"/>
              <a:t>It can result from contact with exposed or faulty wiring or high voltage power lines.</a:t>
            </a:r>
          </a:p>
        </p:txBody>
      </p:sp>
    </p:spTree>
    <p:extLst>
      <p:ext uri="{BB962C8B-B14F-4D97-AF65-F5344CB8AC3E}">
        <p14:creationId xmlns:p14="http://schemas.microsoft.com/office/powerpoint/2010/main" val="1989021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C79A-1685-344D-AC41-1ECBA0AA630E}"/>
              </a:ext>
            </a:extLst>
          </p:cNvPr>
          <p:cNvSpPr>
            <a:spLocks noGrp="1"/>
          </p:cNvSpPr>
          <p:nvPr>
            <p:ph type="title"/>
          </p:nvPr>
        </p:nvSpPr>
        <p:spPr>
          <a:xfrm>
            <a:off x="2592925" y="284781"/>
            <a:ext cx="8911687" cy="1280890"/>
          </a:xfrm>
        </p:spPr>
        <p:txBody>
          <a:bodyPr>
            <a:normAutofit/>
          </a:bodyPr>
          <a:lstStyle/>
          <a:p>
            <a:r>
              <a:rPr lang="en-US" sz="5400" b="1">
                <a:solidFill>
                  <a:srgbClr val="00B050"/>
                </a:solidFill>
              </a:rPr>
              <a:t>Radiation burns</a:t>
            </a:r>
          </a:p>
        </p:txBody>
      </p:sp>
      <p:sp>
        <p:nvSpPr>
          <p:cNvPr id="3" name="Content Placeholder 2">
            <a:extLst>
              <a:ext uri="{FF2B5EF4-FFF2-40B4-BE49-F238E27FC236}">
                <a16:creationId xmlns:a16="http://schemas.microsoft.com/office/drawing/2014/main" id="{BDC42616-63B0-0046-BBF1-E98614C09BF1}"/>
              </a:ext>
            </a:extLst>
          </p:cNvPr>
          <p:cNvSpPr>
            <a:spLocks noGrp="1"/>
          </p:cNvSpPr>
          <p:nvPr>
            <p:ph idx="1"/>
          </p:nvPr>
        </p:nvSpPr>
        <p:spPr>
          <a:xfrm>
            <a:off x="214312" y="1955005"/>
            <a:ext cx="11822906" cy="5545932"/>
          </a:xfrm>
        </p:spPr>
        <p:txBody>
          <a:bodyPr>
            <a:noAutofit/>
          </a:bodyPr>
          <a:lstStyle/>
          <a:p>
            <a:r>
              <a:rPr lang="en-US" sz="3600" b="1"/>
              <a:t>This are least common types of burn injury</a:t>
            </a:r>
            <a:r>
              <a:rPr lang="en-GB" sz="3600" b="1"/>
              <a:t> </a:t>
            </a:r>
            <a:r>
              <a:rPr lang="en-US" sz="3600" b="1"/>
              <a:t>and are caused by exposure to a radiation</a:t>
            </a:r>
            <a:r>
              <a:rPr lang="en-GB" sz="3600" b="1"/>
              <a:t> </a:t>
            </a:r>
            <a:r>
              <a:rPr lang="en-US" sz="3600" b="1"/>
              <a:t>source.</a:t>
            </a:r>
          </a:p>
          <a:p>
            <a:r>
              <a:rPr lang="en-US" sz="3600" b="1"/>
              <a:t>This types of injuries have been associated</a:t>
            </a:r>
            <a:r>
              <a:rPr lang="en-GB" sz="3600" b="1"/>
              <a:t> </a:t>
            </a:r>
            <a:r>
              <a:rPr lang="en-US" sz="3600" b="1"/>
              <a:t>with nuclear radiation accidents, the use of</a:t>
            </a:r>
            <a:r>
              <a:rPr lang="en-GB" sz="3600" b="1"/>
              <a:t> </a:t>
            </a:r>
            <a:r>
              <a:rPr lang="en-US" sz="3600" b="1"/>
              <a:t>ionising radiation in industry and therapeutic</a:t>
            </a:r>
            <a:r>
              <a:rPr lang="en-GB" sz="3600" b="1"/>
              <a:t> </a:t>
            </a:r>
            <a:r>
              <a:rPr lang="en-US" sz="3600" b="1"/>
              <a:t>radiation.</a:t>
            </a:r>
          </a:p>
          <a:p>
            <a:r>
              <a:rPr lang="en-US" sz="3600" b="1"/>
              <a:t> Sun burn from prolonged exposure to UV rays</a:t>
            </a:r>
            <a:r>
              <a:rPr lang="en-GB" sz="3600" b="1"/>
              <a:t> i</a:t>
            </a:r>
            <a:r>
              <a:rPr lang="en-US" sz="3600" b="1"/>
              <a:t>s also considered to be a radiation burns.</a:t>
            </a:r>
          </a:p>
        </p:txBody>
      </p:sp>
    </p:spTree>
    <p:extLst>
      <p:ext uri="{BB962C8B-B14F-4D97-AF65-F5344CB8AC3E}">
        <p14:creationId xmlns:p14="http://schemas.microsoft.com/office/powerpoint/2010/main" val="1088419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5C23D-2415-0B4B-94BD-D43F5B0A2219}"/>
              </a:ext>
            </a:extLst>
          </p:cNvPr>
          <p:cNvSpPr>
            <a:spLocks noGrp="1"/>
          </p:cNvSpPr>
          <p:nvPr>
            <p:ph type="title"/>
          </p:nvPr>
        </p:nvSpPr>
        <p:spPr>
          <a:xfrm>
            <a:off x="1860691" y="141907"/>
            <a:ext cx="8911687" cy="1280890"/>
          </a:xfrm>
        </p:spPr>
        <p:txBody>
          <a:bodyPr>
            <a:noAutofit/>
          </a:bodyPr>
          <a:lstStyle/>
          <a:p>
            <a:r>
              <a:rPr lang="en-US" sz="4800" b="1">
                <a:solidFill>
                  <a:srgbClr val="00B050"/>
                </a:solidFill>
              </a:rPr>
              <a:t>Smoke and inhalation burns</a:t>
            </a:r>
          </a:p>
        </p:txBody>
      </p:sp>
      <p:sp>
        <p:nvSpPr>
          <p:cNvPr id="3" name="Content Placeholder 2">
            <a:extLst>
              <a:ext uri="{FF2B5EF4-FFF2-40B4-BE49-F238E27FC236}">
                <a16:creationId xmlns:a16="http://schemas.microsoft.com/office/drawing/2014/main" id="{6D14807A-800B-8341-8238-C0912BF7E09B}"/>
              </a:ext>
            </a:extLst>
          </p:cNvPr>
          <p:cNvSpPr>
            <a:spLocks noGrp="1"/>
          </p:cNvSpPr>
          <p:nvPr>
            <p:ph idx="1"/>
          </p:nvPr>
        </p:nvSpPr>
        <p:spPr>
          <a:xfrm>
            <a:off x="250031" y="1607344"/>
            <a:ext cx="11941969" cy="5250656"/>
          </a:xfrm>
        </p:spPr>
        <p:txBody>
          <a:bodyPr>
            <a:normAutofit/>
          </a:bodyPr>
          <a:lstStyle/>
          <a:p>
            <a:r>
              <a:rPr lang="en-US" sz="3600" b="1"/>
              <a:t>It results from the inhalation of hot air or</a:t>
            </a:r>
            <a:r>
              <a:rPr lang="en-GB" sz="3600" b="1"/>
              <a:t> </a:t>
            </a:r>
            <a:r>
              <a:rPr lang="en-US" sz="3600" b="1"/>
              <a:t>noxious chemical and caused damage to the</a:t>
            </a:r>
            <a:r>
              <a:rPr lang="en-GB" sz="3600" b="1"/>
              <a:t> t</a:t>
            </a:r>
            <a:r>
              <a:rPr lang="en-US" sz="3600" b="1"/>
              <a:t>issues of the respiratory tract.</a:t>
            </a:r>
          </a:p>
          <a:p>
            <a:r>
              <a:rPr lang="en-US" sz="3600" b="1"/>
              <a:t>carbon monoxide poisoning : CO poisoning</a:t>
            </a:r>
            <a:r>
              <a:rPr lang="en-GB" sz="3600" b="1"/>
              <a:t> </a:t>
            </a:r>
            <a:r>
              <a:rPr lang="en-US" sz="3600" b="1"/>
              <a:t>and asphyxiation account for the majority of</a:t>
            </a:r>
            <a:r>
              <a:rPr lang="en-GB" sz="3600" b="1"/>
              <a:t> </a:t>
            </a:r>
            <a:r>
              <a:rPr lang="en-US" sz="3600" b="1"/>
              <a:t>death at a fire scene.</a:t>
            </a:r>
          </a:p>
          <a:p>
            <a:r>
              <a:rPr lang="en-US" sz="3600" b="1"/>
              <a:t>It is produced by the incomplete</a:t>
            </a:r>
            <a:r>
              <a:rPr lang="en-GB" sz="3600" b="1"/>
              <a:t> combustion of </a:t>
            </a:r>
            <a:r>
              <a:rPr lang="en-US" sz="3600" b="1"/>
              <a:t>burning material</a:t>
            </a:r>
          </a:p>
        </p:txBody>
      </p:sp>
    </p:spTree>
    <p:extLst>
      <p:ext uri="{BB962C8B-B14F-4D97-AF65-F5344CB8AC3E}">
        <p14:creationId xmlns:p14="http://schemas.microsoft.com/office/powerpoint/2010/main" val="150207644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34</Slides>
  <Notes>0</Notes>
  <HiddenSlides>0</HiddenSlide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Wisp</vt:lpstr>
      <vt:lpstr>PowerPoint Presentation</vt:lpstr>
      <vt:lpstr>DEFINITION </vt:lpstr>
      <vt:lpstr>INCIDENCE</vt:lpstr>
      <vt:lpstr>TYPES OF BURN </vt:lpstr>
      <vt:lpstr>Chemical burns</vt:lpstr>
      <vt:lpstr>Thermal burns</vt:lpstr>
      <vt:lpstr>Electrical burns</vt:lpstr>
      <vt:lpstr>Radiation burns</vt:lpstr>
      <vt:lpstr>Smoke and inhalation burns</vt:lpstr>
      <vt:lpstr>Burns are classified as first-, second-, third-degree, or fourth-degree depending on how deeply and severely they penetrate the skin's surface.</vt:lpstr>
      <vt:lpstr>PowerPoint Presentation</vt:lpstr>
      <vt:lpstr>First-degree (superficial) burns</vt:lpstr>
      <vt:lpstr>Second-degree (partial thickness) burns</vt:lpstr>
      <vt:lpstr>Third-degree (full thickness) burns</vt:lpstr>
      <vt:lpstr>Fourth-degree burns</vt:lpstr>
      <vt:lpstr>PowerPoint Presentation</vt:lpstr>
      <vt:lpstr>PowerPoint Presentation</vt:lpstr>
      <vt:lpstr>Assessment of The Burn Wound</vt:lpstr>
      <vt:lpstr>Rule of nine</vt:lpstr>
      <vt:lpstr>PowerPoint Presentation</vt:lpstr>
      <vt:lpstr>PowerPoint Presentation</vt:lpstr>
      <vt:lpstr>Lund and Browder method</vt:lpstr>
      <vt:lpstr>PowerPoint Presentation</vt:lpstr>
      <vt:lpstr>PowerPoint Presentation</vt:lpstr>
      <vt:lpstr>PowerPoint Presentation</vt:lpstr>
      <vt:lpstr>CLINICAL MANIFESTATIONS</vt:lpstr>
      <vt:lpstr>Pulmonary alteration</vt:lpstr>
      <vt:lpstr>Fluid &amp; electrolyte alteration</vt:lpstr>
      <vt:lpstr>Renal alteration</vt:lpstr>
      <vt:lpstr>Gastrointestinal alteration</vt:lpstr>
      <vt:lpstr>Immunologic alteration</vt:lpstr>
      <vt:lpstr>Psychological response</vt:lpstr>
      <vt:lpstr>Pain response</vt:lpstr>
      <vt:lpstr>Diagnostic evaluations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3</cp:revision>
  <dcterms:modified xsi:type="dcterms:W3CDTF">2020-04-17T19:13:09Z</dcterms:modified>
</cp:coreProperties>
</file>