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1" r:id="rId4"/>
    <p:sldId id="270" r:id="rId5"/>
    <p:sldId id="263" r:id="rId6"/>
    <p:sldId id="264" r:id="rId7"/>
    <p:sldId id="265" r:id="rId8"/>
    <p:sldId id="266" r:id="rId9"/>
    <p:sldId id="267" r:id="rId10"/>
    <p:sldId id="268" r:id="rId11"/>
    <p:sldId id="262"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GB"/>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GB"/>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4/16/2020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GB"/>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GB"/>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4/16/2020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hyperlink" Target="https://www.medicalnewstoday.com/articles/151444.php"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4EB3-539B-C444-8499-1BE0EE3D26CE}"/>
              </a:ext>
            </a:extLst>
          </p:cNvPr>
          <p:cNvSpPr>
            <a:spLocks noGrp="1"/>
          </p:cNvSpPr>
          <p:nvPr>
            <p:ph type="title"/>
          </p:nvPr>
        </p:nvSpPr>
        <p:spPr/>
        <p:txBody>
          <a:bodyPr>
            <a:normAutofit/>
          </a:bodyPr>
          <a:lstStyle/>
          <a:p>
            <a:pPr algn="ctr"/>
            <a:r>
              <a:rPr lang="en-GB" sz="6600" b="1">
                <a:solidFill>
                  <a:srgbClr val="00B050"/>
                </a:solidFill>
              </a:rPr>
              <a:t>CARE OF PATIENT WITH </a:t>
            </a:r>
            <a:endParaRPr lang="en-US" sz="6600" b="1">
              <a:solidFill>
                <a:srgbClr val="00B050"/>
              </a:solidFill>
            </a:endParaRPr>
          </a:p>
        </p:txBody>
      </p:sp>
      <p:sp>
        <p:nvSpPr>
          <p:cNvPr id="3" name="Content Placeholder 2">
            <a:extLst>
              <a:ext uri="{FF2B5EF4-FFF2-40B4-BE49-F238E27FC236}">
                <a16:creationId xmlns:a16="http://schemas.microsoft.com/office/drawing/2014/main" id="{A59C2A5C-0352-A942-8CDA-2D8FF46667DB}"/>
              </a:ext>
            </a:extLst>
          </p:cNvPr>
          <p:cNvSpPr>
            <a:spLocks noGrp="1"/>
          </p:cNvSpPr>
          <p:nvPr>
            <p:ph idx="1"/>
          </p:nvPr>
        </p:nvSpPr>
        <p:spPr>
          <a:xfrm>
            <a:off x="174238" y="2962043"/>
            <a:ext cx="11778475" cy="3706379"/>
          </a:xfrm>
        </p:spPr>
        <p:txBody>
          <a:bodyPr>
            <a:normAutofit/>
          </a:bodyPr>
          <a:lstStyle/>
          <a:p>
            <a:pPr marL="0" indent="0" algn="ctr">
              <a:buNone/>
            </a:pPr>
            <a:r>
              <a:rPr lang="en-GB" sz="9600" b="1">
                <a:solidFill>
                  <a:schemeClr val="bg1"/>
                </a:solidFill>
              </a:rPr>
              <a:t>RESPIRATORY Disorder </a:t>
            </a:r>
            <a:endParaRPr lang="en-US" sz="9600" b="1">
              <a:solidFill>
                <a:schemeClr val="bg1"/>
              </a:solidFill>
            </a:endParaRPr>
          </a:p>
        </p:txBody>
      </p:sp>
    </p:spTree>
    <p:extLst>
      <p:ext uri="{BB962C8B-B14F-4D97-AF65-F5344CB8AC3E}">
        <p14:creationId xmlns:p14="http://schemas.microsoft.com/office/powerpoint/2010/main" val="193805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BD7E5-E906-CF40-A3FF-75C8E3D2AC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38ADA4-957D-9C42-A645-3BDE8B38E175}"/>
              </a:ext>
            </a:extLst>
          </p:cNvPr>
          <p:cNvSpPr>
            <a:spLocks noGrp="1"/>
          </p:cNvSpPr>
          <p:nvPr>
            <p:ph idx="1"/>
          </p:nvPr>
        </p:nvSpPr>
        <p:spPr>
          <a:xfrm>
            <a:off x="162399" y="1964532"/>
            <a:ext cx="11511679" cy="4893468"/>
          </a:xfrm>
        </p:spPr>
        <p:txBody>
          <a:bodyPr>
            <a:normAutofit/>
          </a:bodyPr>
          <a:lstStyle/>
          <a:p>
            <a:pPr marL="0" indent="0">
              <a:buNone/>
            </a:pPr>
            <a:r>
              <a:rPr lang="en-GB" sz="4000"/>
              <a:t>6. Inhaled bronchodilators </a:t>
            </a:r>
          </a:p>
          <a:p>
            <a:r>
              <a:rPr lang="en-GB" sz="4000" b="0" i="0">
                <a:solidFill>
                  <a:srgbClr val="444444"/>
                </a:solidFill>
                <a:effectLst/>
                <a:latin typeface="KlavikaWebBasicRegular"/>
              </a:rPr>
              <a:t>These are commonly prescribed to treat dyspnoea, especially when the cause of the breathlessness is due to airway obstruction, for example, asthma and chronic obstructive pulmonary disease. These drugs help to open the airways by relaxing the bronchial smooth muscle, and are most likely to be delivered via an inhaler or nebuliser </a:t>
            </a:r>
            <a:endParaRPr lang="en-US" sz="4000"/>
          </a:p>
        </p:txBody>
      </p:sp>
    </p:spTree>
    <p:extLst>
      <p:ext uri="{BB962C8B-B14F-4D97-AF65-F5344CB8AC3E}">
        <p14:creationId xmlns:p14="http://schemas.microsoft.com/office/powerpoint/2010/main" val="403919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EEAF4-281E-DE49-9B8B-084D4EA985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FA3653-6160-2348-9909-E09486E9A565}"/>
              </a:ext>
            </a:extLst>
          </p:cNvPr>
          <p:cNvSpPr>
            <a:spLocks noGrp="1"/>
          </p:cNvSpPr>
          <p:nvPr>
            <p:ph idx="1"/>
          </p:nvPr>
        </p:nvSpPr>
        <p:spPr>
          <a:xfrm>
            <a:off x="0" y="1982392"/>
            <a:ext cx="12019359" cy="4875608"/>
          </a:xfrm>
        </p:spPr>
        <p:txBody>
          <a:bodyPr>
            <a:normAutofit/>
          </a:bodyPr>
          <a:lstStyle/>
          <a:p>
            <a:pPr marL="0" indent="0">
              <a:buNone/>
            </a:pPr>
            <a:r>
              <a:rPr lang="en-GB" sz="4000"/>
              <a:t>8. Oro nasal Suctioning </a:t>
            </a:r>
          </a:p>
          <a:p>
            <a:r>
              <a:rPr lang="en-GB" sz="4000" b="0" i="0">
                <a:solidFill>
                  <a:srgbClr val="3C4043"/>
                </a:solidFill>
                <a:effectLst/>
                <a:latin typeface="Roboto"/>
              </a:rPr>
              <a:t>The purpose of </a:t>
            </a:r>
            <a:r>
              <a:rPr lang="en-GB" sz="4000" b="1" i="0">
                <a:solidFill>
                  <a:srgbClr val="3C4043"/>
                </a:solidFill>
                <a:effectLst/>
                <a:latin typeface="Roboto"/>
              </a:rPr>
              <a:t>oral suctioning</a:t>
            </a:r>
            <a:r>
              <a:rPr lang="en-GB" sz="4000" b="0" i="0">
                <a:solidFill>
                  <a:srgbClr val="3C4043"/>
                </a:solidFill>
                <a:effectLst/>
                <a:latin typeface="Roboto"/>
              </a:rPr>
              <a:t> is to maintain a patent airway and improve oxygenation by removing mucous secretions and foreign material (vomit or gastric secretions) from the mouth and throat</a:t>
            </a:r>
            <a:endParaRPr lang="en-US" sz="4000"/>
          </a:p>
        </p:txBody>
      </p:sp>
    </p:spTree>
    <p:extLst>
      <p:ext uri="{BB962C8B-B14F-4D97-AF65-F5344CB8AC3E}">
        <p14:creationId xmlns:p14="http://schemas.microsoft.com/office/powerpoint/2010/main" val="4240150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1AD7D-C3C5-854E-B867-7F469FE7CC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34E769-DF70-584D-AA99-34143C75FEDB}"/>
              </a:ext>
            </a:extLst>
          </p:cNvPr>
          <p:cNvSpPr>
            <a:spLocks noGrp="1"/>
          </p:cNvSpPr>
          <p:nvPr>
            <p:ph idx="1"/>
          </p:nvPr>
        </p:nvSpPr>
        <p:spPr>
          <a:xfrm>
            <a:off x="339328" y="3258684"/>
            <a:ext cx="11590735" cy="3599316"/>
          </a:xfrm>
        </p:spPr>
        <p:txBody>
          <a:bodyPr>
            <a:normAutofit/>
          </a:bodyPr>
          <a:lstStyle/>
          <a:p>
            <a:pPr marL="0" indent="0" algn="ctr">
              <a:buNone/>
            </a:pPr>
            <a:r>
              <a:rPr lang="en-GB" sz="9600" b="1">
                <a:solidFill>
                  <a:schemeClr val="tx2">
                    <a:lumMod val="10000"/>
                  </a:schemeClr>
                </a:solidFill>
              </a:rPr>
              <a:t>THANK YOU</a:t>
            </a:r>
          </a:p>
          <a:p>
            <a:pPr marL="0" indent="0" algn="ctr">
              <a:buNone/>
            </a:pPr>
            <a:endParaRPr lang="en-US" sz="9600" b="1">
              <a:solidFill>
                <a:schemeClr val="tx2">
                  <a:lumMod val="10000"/>
                </a:schemeClr>
              </a:solidFill>
            </a:endParaRPr>
          </a:p>
        </p:txBody>
      </p:sp>
    </p:spTree>
    <p:extLst>
      <p:ext uri="{BB962C8B-B14F-4D97-AF65-F5344CB8AC3E}">
        <p14:creationId xmlns:p14="http://schemas.microsoft.com/office/powerpoint/2010/main" val="3468532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7BD93-1797-BE4C-925E-F668C9B6F7D3}"/>
              </a:ext>
            </a:extLst>
          </p:cNvPr>
          <p:cNvSpPr>
            <a:spLocks noGrp="1"/>
          </p:cNvSpPr>
          <p:nvPr>
            <p:ph type="title"/>
          </p:nvPr>
        </p:nvSpPr>
        <p:spPr/>
        <p:txBody>
          <a:bodyPr>
            <a:normAutofit/>
          </a:bodyPr>
          <a:lstStyle/>
          <a:p>
            <a:pPr algn="ctr"/>
            <a:r>
              <a:rPr lang="en-GB" sz="6000" b="1"/>
              <a:t>DEFINITION</a:t>
            </a:r>
            <a:endParaRPr lang="en-US" sz="6000" b="1"/>
          </a:p>
        </p:txBody>
      </p:sp>
      <p:sp>
        <p:nvSpPr>
          <p:cNvPr id="9" name="Content Placeholder 8">
            <a:extLst>
              <a:ext uri="{FF2B5EF4-FFF2-40B4-BE49-F238E27FC236}">
                <a16:creationId xmlns:a16="http://schemas.microsoft.com/office/drawing/2014/main" id="{B95A98DB-B33D-3945-98FF-66C388468A03}"/>
              </a:ext>
            </a:extLst>
          </p:cNvPr>
          <p:cNvSpPr>
            <a:spLocks noGrp="1"/>
          </p:cNvSpPr>
          <p:nvPr>
            <p:ph idx="1"/>
          </p:nvPr>
        </p:nvSpPr>
        <p:spPr>
          <a:xfrm>
            <a:off x="0" y="2336873"/>
            <a:ext cx="11511679" cy="4521127"/>
          </a:xfrm>
        </p:spPr>
        <p:txBody>
          <a:bodyPr>
            <a:normAutofit/>
          </a:bodyPr>
          <a:lstStyle/>
          <a:p>
            <a:r>
              <a:rPr lang="en-GB" sz="3600" b="1" i="0">
                <a:solidFill>
                  <a:srgbClr val="3C4043"/>
                </a:solidFill>
                <a:effectLst/>
                <a:latin typeface="Roboto"/>
              </a:rPr>
              <a:t>Respiratory diseases</a:t>
            </a:r>
            <a:r>
              <a:rPr lang="en-GB" sz="3600" b="0" i="0">
                <a:solidFill>
                  <a:srgbClr val="3C4043"/>
                </a:solidFill>
                <a:effectLst/>
                <a:latin typeface="Roboto"/>
              </a:rPr>
              <a:t> may be caused by infection, by smoking tobacco, or by breathing in secondhand tobacco smoke, radon, asbestos, or other forms of air pollution. </a:t>
            </a:r>
            <a:r>
              <a:rPr lang="en-GB" sz="3600" b="1" i="0">
                <a:solidFill>
                  <a:srgbClr val="3C4043"/>
                </a:solidFill>
                <a:effectLst/>
                <a:latin typeface="Roboto"/>
              </a:rPr>
              <a:t>Respiratory diseases</a:t>
            </a:r>
            <a:r>
              <a:rPr lang="en-GB" sz="3600" b="0" i="0">
                <a:solidFill>
                  <a:srgbClr val="3C4043"/>
                </a:solidFill>
                <a:effectLst/>
                <a:latin typeface="Roboto"/>
              </a:rPr>
              <a:t> include asthma, chronic obstructive </a:t>
            </a:r>
            <a:r>
              <a:rPr lang="en-GB" sz="3600" b="1" i="0">
                <a:solidFill>
                  <a:srgbClr val="3C4043"/>
                </a:solidFill>
                <a:effectLst/>
                <a:latin typeface="Roboto"/>
              </a:rPr>
              <a:t>pulmonary disease</a:t>
            </a:r>
            <a:r>
              <a:rPr lang="en-GB" sz="3600" b="0" i="0">
                <a:solidFill>
                  <a:srgbClr val="3C4043"/>
                </a:solidFill>
                <a:effectLst/>
                <a:latin typeface="Roboto"/>
              </a:rPr>
              <a:t> (COPD), </a:t>
            </a:r>
            <a:r>
              <a:rPr lang="en-GB" sz="3600" b="1" i="0">
                <a:solidFill>
                  <a:srgbClr val="3C4043"/>
                </a:solidFill>
                <a:effectLst/>
                <a:latin typeface="Roboto"/>
              </a:rPr>
              <a:t>pulmonary</a:t>
            </a:r>
            <a:r>
              <a:rPr lang="en-GB" sz="3600" b="0" i="0">
                <a:solidFill>
                  <a:srgbClr val="3C4043"/>
                </a:solidFill>
                <a:effectLst/>
                <a:latin typeface="Roboto"/>
              </a:rPr>
              <a:t> fibrosis, pneumonia, and </a:t>
            </a:r>
            <a:r>
              <a:rPr lang="en-GB" sz="3600" b="1" i="0">
                <a:solidFill>
                  <a:srgbClr val="3C4043"/>
                </a:solidFill>
                <a:effectLst/>
                <a:latin typeface="Roboto"/>
              </a:rPr>
              <a:t>lung</a:t>
            </a:r>
            <a:r>
              <a:rPr lang="en-GB" sz="3600" b="0" i="0">
                <a:solidFill>
                  <a:srgbClr val="3C4043"/>
                </a:solidFill>
                <a:effectLst/>
                <a:latin typeface="Roboto"/>
              </a:rPr>
              <a:t> cancer.</a:t>
            </a:r>
            <a:endParaRPr lang="en-US" sz="3600"/>
          </a:p>
        </p:txBody>
      </p:sp>
    </p:spTree>
    <p:extLst>
      <p:ext uri="{BB962C8B-B14F-4D97-AF65-F5344CB8AC3E}">
        <p14:creationId xmlns:p14="http://schemas.microsoft.com/office/powerpoint/2010/main" val="131187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1F30-F2F7-EB43-B2DB-7A679BA93CAC}"/>
              </a:ext>
            </a:extLst>
          </p:cNvPr>
          <p:cNvSpPr>
            <a:spLocks noGrp="1"/>
          </p:cNvSpPr>
          <p:nvPr>
            <p:ph type="title"/>
          </p:nvPr>
        </p:nvSpPr>
        <p:spPr/>
        <p:txBody>
          <a:bodyPr>
            <a:normAutofit/>
          </a:bodyPr>
          <a:lstStyle/>
          <a:p>
            <a:pPr algn="ctr"/>
            <a:r>
              <a:rPr lang="en-GB" sz="6000" b="1"/>
              <a:t>SYMPTOMS </a:t>
            </a:r>
            <a:endParaRPr lang="en-US" sz="6000" b="1"/>
          </a:p>
        </p:txBody>
      </p:sp>
      <p:sp>
        <p:nvSpPr>
          <p:cNvPr id="5" name="Content Placeholder 4">
            <a:extLst>
              <a:ext uri="{FF2B5EF4-FFF2-40B4-BE49-F238E27FC236}">
                <a16:creationId xmlns:a16="http://schemas.microsoft.com/office/drawing/2014/main" id="{7DC03D50-7D4D-314D-A50E-A81CE3DAEE0E}"/>
              </a:ext>
            </a:extLst>
          </p:cNvPr>
          <p:cNvSpPr>
            <a:spLocks noGrp="1"/>
          </p:cNvSpPr>
          <p:nvPr>
            <p:ph idx="1"/>
          </p:nvPr>
        </p:nvSpPr>
        <p:spPr>
          <a:xfrm>
            <a:off x="196453" y="2336873"/>
            <a:ext cx="12192000" cy="4521127"/>
          </a:xfrm>
        </p:spPr>
        <p:txBody>
          <a:bodyPr>
            <a:normAutofit/>
          </a:bodyPr>
          <a:lstStyle/>
          <a:p>
            <a:pPr marL="457200" indent="-457200">
              <a:buFont typeface="+mj-lt"/>
              <a:buAutoNum type="arabicPeriod"/>
            </a:pPr>
            <a:r>
              <a:rPr lang="en-GB" sz="4000" b="0" i="0">
                <a:solidFill>
                  <a:srgbClr val="313131"/>
                </a:solidFill>
                <a:effectLst/>
                <a:latin typeface="Oswald"/>
              </a:rPr>
              <a:t>Difficulty Breathing</a:t>
            </a:r>
          </a:p>
          <a:p>
            <a:pPr marL="457200" indent="-457200">
              <a:buFont typeface="+mj-lt"/>
              <a:buAutoNum type="arabicPeriod"/>
            </a:pPr>
            <a:r>
              <a:rPr lang="en-GB" sz="4000" b="0" i="0">
                <a:solidFill>
                  <a:srgbClr val="313131"/>
                </a:solidFill>
                <a:effectLst/>
                <a:latin typeface="Oswald"/>
              </a:rPr>
              <a:t>Stubborn Cough</a:t>
            </a:r>
          </a:p>
          <a:p>
            <a:pPr marL="457200" indent="-457200">
              <a:buFont typeface="+mj-lt"/>
              <a:buAutoNum type="arabicPeriod"/>
            </a:pPr>
            <a:r>
              <a:rPr lang="en-GB" sz="4000" b="0" i="0">
                <a:solidFill>
                  <a:srgbClr val="313131"/>
                </a:solidFill>
                <a:effectLst/>
                <a:latin typeface="Oswald"/>
              </a:rPr>
              <a:t>Breathing Noisily</a:t>
            </a:r>
          </a:p>
          <a:p>
            <a:pPr marL="457200" indent="-457200">
              <a:buFont typeface="+mj-lt"/>
              <a:buAutoNum type="arabicPeriod"/>
            </a:pPr>
            <a:r>
              <a:rPr lang="en-GB" sz="4000" b="0" i="0">
                <a:solidFill>
                  <a:srgbClr val="313131"/>
                </a:solidFill>
                <a:effectLst/>
                <a:latin typeface="Oswald"/>
              </a:rPr>
              <a:t>Lingering Chest Pain</a:t>
            </a:r>
          </a:p>
          <a:p>
            <a:pPr marL="457200" indent="-457200">
              <a:buFont typeface="+mj-lt"/>
              <a:buAutoNum type="arabicPeriod"/>
            </a:pPr>
            <a:r>
              <a:rPr lang="en-GB" sz="4000" b="0" i="0">
                <a:solidFill>
                  <a:srgbClr val="313131"/>
                </a:solidFill>
                <a:effectLst/>
                <a:latin typeface="Oswald"/>
              </a:rPr>
              <a:t>Chronic Mucus</a:t>
            </a:r>
          </a:p>
          <a:p>
            <a:pPr marL="457200" indent="-457200">
              <a:buFont typeface="+mj-lt"/>
              <a:buAutoNum type="arabicPeriod"/>
            </a:pPr>
            <a:endParaRPr lang="en-US" sz="4000"/>
          </a:p>
        </p:txBody>
      </p:sp>
    </p:spTree>
    <p:extLst>
      <p:ext uri="{BB962C8B-B14F-4D97-AF65-F5344CB8AC3E}">
        <p14:creationId xmlns:p14="http://schemas.microsoft.com/office/powerpoint/2010/main" val="160072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EE55F-1F49-6443-B38C-8A3FA9F66C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A8E12D-B7B3-BC4F-B6C5-3809F766AC1E}"/>
              </a:ext>
            </a:extLst>
          </p:cNvPr>
          <p:cNvSpPr>
            <a:spLocks noGrp="1"/>
          </p:cNvSpPr>
          <p:nvPr>
            <p:ph idx="1"/>
          </p:nvPr>
        </p:nvSpPr>
        <p:spPr>
          <a:xfrm>
            <a:off x="680321" y="2783357"/>
            <a:ext cx="12192000" cy="4521127"/>
          </a:xfrm>
        </p:spPr>
        <p:txBody>
          <a:bodyPr>
            <a:normAutofit/>
          </a:bodyPr>
          <a:lstStyle/>
          <a:p>
            <a:pPr marL="0" indent="0">
              <a:buNone/>
            </a:pPr>
            <a:r>
              <a:rPr lang="en-GB" sz="4000" b="0" i="0">
                <a:solidFill>
                  <a:srgbClr val="313131"/>
                </a:solidFill>
                <a:effectLst/>
                <a:latin typeface="Oswald"/>
              </a:rPr>
              <a:t>6. Coughing Up Blood</a:t>
            </a:r>
          </a:p>
          <a:p>
            <a:pPr marL="0" indent="0">
              <a:buNone/>
            </a:pPr>
            <a:r>
              <a:rPr lang="en-GB" sz="4000" b="0" i="0">
                <a:solidFill>
                  <a:srgbClr val="313131"/>
                </a:solidFill>
                <a:effectLst/>
                <a:latin typeface="Oswald"/>
              </a:rPr>
              <a:t>7. Asthma</a:t>
            </a:r>
          </a:p>
          <a:p>
            <a:pPr marL="0" indent="0">
              <a:buNone/>
            </a:pPr>
            <a:r>
              <a:rPr lang="en-GB" sz="4000" b="0" i="0">
                <a:solidFill>
                  <a:srgbClr val="313131"/>
                </a:solidFill>
                <a:effectLst/>
                <a:latin typeface="Oswald"/>
              </a:rPr>
              <a:t>8. Pneumonia</a:t>
            </a:r>
          </a:p>
          <a:p>
            <a:pPr marL="0" indent="0">
              <a:buNone/>
            </a:pPr>
            <a:r>
              <a:rPr lang="en-GB" sz="4000" b="0" i="0">
                <a:solidFill>
                  <a:srgbClr val="313131"/>
                </a:solidFill>
                <a:effectLst/>
                <a:latin typeface="Oswald"/>
              </a:rPr>
              <a:t>9. Lung Cancer</a:t>
            </a:r>
          </a:p>
          <a:p>
            <a:pPr marL="742950" indent="-742950">
              <a:buFont typeface="+mj-lt"/>
              <a:buAutoNum type="arabicPeriod"/>
            </a:pPr>
            <a:endParaRPr lang="en-US" sz="4000"/>
          </a:p>
        </p:txBody>
      </p:sp>
    </p:spTree>
    <p:extLst>
      <p:ext uri="{BB962C8B-B14F-4D97-AF65-F5344CB8AC3E}">
        <p14:creationId xmlns:p14="http://schemas.microsoft.com/office/powerpoint/2010/main" val="3075048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11349-17BE-FC46-9035-6400DFBCFDC9}"/>
              </a:ext>
            </a:extLst>
          </p:cNvPr>
          <p:cNvSpPr>
            <a:spLocks noGrp="1"/>
          </p:cNvSpPr>
          <p:nvPr>
            <p:ph type="title"/>
          </p:nvPr>
        </p:nvSpPr>
        <p:spPr/>
        <p:txBody>
          <a:bodyPr>
            <a:normAutofit/>
          </a:bodyPr>
          <a:lstStyle/>
          <a:p>
            <a:pPr algn="ctr"/>
            <a:r>
              <a:rPr lang="en-GB" sz="6000" b="1"/>
              <a:t>ASSESSMENT</a:t>
            </a:r>
            <a:endParaRPr lang="en-US" sz="6000" b="1"/>
          </a:p>
        </p:txBody>
      </p:sp>
      <p:sp>
        <p:nvSpPr>
          <p:cNvPr id="3" name="Content Placeholder 2">
            <a:extLst>
              <a:ext uri="{FF2B5EF4-FFF2-40B4-BE49-F238E27FC236}">
                <a16:creationId xmlns:a16="http://schemas.microsoft.com/office/drawing/2014/main" id="{7E73953C-7DC9-A945-8453-9A8612369A9D}"/>
              </a:ext>
            </a:extLst>
          </p:cNvPr>
          <p:cNvSpPr>
            <a:spLocks noGrp="1"/>
          </p:cNvSpPr>
          <p:nvPr>
            <p:ph idx="1"/>
          </p:nvPr>
        </p:nvSpPr>
        <p:spPr>
          <a:xfrm>
            <a:off x="0" y="2086842"/>
            <a:ext cx="12192000" cy="4771158"/>
          </a:xfrm>
        </p:spPr>
        <p:txBody>
          <a:bodyPr>
            <a:normAutofit/>
          </a:bodyPr>
          <a:lstStyle/>
          <a:p>
            <a:endParaRPr lang="en-GB" sz="3200"/>
          </a:p>
          <a:p>
            <a:endParaRPr lang="en-GB" sz="3200"/>
          </a:p>
          <a:p>
            <a:r>
              <a:rPr lang="en-GB" sz="3200" b="0" i="0">
                <a:solidFill>
                  <a:srgbClr val="231F20"/>
                </a:solidFill>
                <a:effectLst/>
                <a:latin typeface="Proxima Nova"/>
              </a:rPr>
              <a:t>complete physical examination of the person</a:t>
            </a:r>
          </a:p>
          <a:p>
            <a:r>
              <a:rPr lang="en-GB" sz="3200" b="0" i="0">
                <a:solidFill>
                  <a:srgbClr val="231F20"/>
                </a:solidFill>
                <a:effectLst/>
                <a:latin typeface="Proxima Nova"/>
              </a:rPr>
              <a:t> X-rays and computed tomography (CT) images to make a more specific diagnosis of dyspnea and evaluate the health of the person’s heart, lungs, and related systems</a:t>
            </a:r>
          </a:p>
          <a:p>
            <a:r>
              <a:rPr lang="en-GB" sz="3200" b="0" i="0">
                <a:solidFill>
                  <a:srgbClr val="231F20"/>
                </a:solidFill>
                <a:effectLst/>
                <a:latin typeface="Proxima Nova"/>
              </a:rPr>
              <a:t>An electrocardiogram (ECG) may help to show any signs of a </a:t>
            </a:r>
            <a:r>
              <a:rPr lang="en-GB" sz="3200" b="0" i="0" u="none" strike="noStrike">
                <a:solidFill>
                  <a:srgbClr val="05A2D3"/>
                </a:solidFill>
                <a:effectLst/>
                <a:latin typeface="Proxima Nova"/>
                <a:hlinkClick r:id="rId2" tooltip="How to spot and treat a heart attack"/>
              </a:rPr>
              <a:t>heart attack</a:t>
            </a:r>
            <a:r>
              <a:rPr lang="en-GB" sz="3200" b="0" i="0">
                <a:solidFill>
                  <a:srgbClr val="231F20"/>
                </a:solidFill>
                <a:effectLst/>
                <a:latin typeface="Proxima Nova"/>
              </a:rPr>
              <a:t> or other electrical problem in the heart.</a:t>
            </a:r>
          </a:p>
          <a:p>
            <a:r>
              <a:rPr lang="en-GB" sz="3200" b="0" i="0">
                <a:solidFill>
                  <a:srgbClr val="231F20"/>
                </a:solidFill>
                <a:effectLst/>
                <a:latin typeface="Proxima Nova"/>
              </a:rPr>
              <a:t>Spirometry tests to measure airflow and the patient’s lung capacity. </a:t>
            </a:r>
            <a:endParaRPr lang="en-US" sz="3200"/>
          </a:p>
        </p:txBody>
      </p:sp>
    </p:spTree>
    <p:extLst>
      <p:ext uri="{BB962C8B-B14F-4D97-AF65-F5344CB8AC3E}">
        <p14:creationId xmlns:p14="http://schemas.microsoft.com/office/powerpoint/2010/main" val="592230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0214D-8443-6046-9A0E-CD90EB59F627}"/>
              </a:ext>
            </a:extLst>
          </p:cNvPr>
          <p:cNvSpPr>
            <a:spLocks noGrp="1"/>
          </p:cNvSpPr>
          <p:nvPr>
            <p:ph type="title"/>
          </p:nvPr>
        </p:nvSpPr>
        <p:spPr/>
        <p:txBody>
          <a:bodyPr>
            <a:normAutofit/>
          </a:bodyPr>
          <a:lstStyle/>
          <a:p>
            <a:pPr algn="ctr"/>
            <a:r>
              <a:rPr lang="en-GB" sz="5400" b="1"/>
              <a:t>MANAGEMENT</a:t>
            </a:r>
            <a:endParaRPr lang="en-US" sz="5400" b="1"/>
          </a:p>
        </p:txBody>
      </p:sp>
      <p:sp>
        <p:nvSpPr>
          <p:cNvPr id="5" name="Content Placeholder 4">
            <a:extLst>
              <a:ext uri="{FF2B5EF4-FFF2-40B4-BE49-F238E27FC236}">
                <a16:creationId xmlns:a16="http://schemas.microsoft.com/office/drawing/2014/main" id="{0B6F0488-4542-FA4A-967C-EC8C5E8F3D5C}"/>
              </a:ext>
            </a:extLst>
          </p:cNvPr>
          <p:cNvSpPr>
            <a:spLocks noGrp="1"/>
          </p:cNvSpPr>
          <p:nvPr>
            <p:ph idx="1"/>
          </p:nvPr>
        </p:nvSpPr>
        <p:spPr>
          <a:xfrm>
            <a:off x="0" y="2035968"/>
            <a:ext cx="12192000" cy="4822031"/>
          </a:xfrm>
        </p:spPr>
        <p:txBody>
          <a:bodyPr>
            <a:normAutofit/>
          </a:bodyPr>
          <a:lstStyle/>
          <a:p>
            <a:pPr marL="0" indent="0">
              <a:buNone/>
            </a:pPr>
            <a:r>
              <a:rPr lang="en-GB" sz="3200" b="0" i="0">
                <a:solidFill>
                  <a:srgbClr val="000000"/>
                </a:solidFill>
                <a:effectLst/>
                <a:latin typeface="KlavikaWebBasicRegular"/>
              </a:rPr>
              <a:t>1. Observation of the patient</a:t>
            </a:r>
          </a:p>
          <a:p>
            <a:r>
              <a:rPr lang="en-GB" sz="3200" b="0" i="0">
                <a:solidFill>
                  <a:srgbClr val="444444"/>
                </a:solidFill>
                <a:effectLst/>
                <a:latin typeface="KlavikaWebBasicRegular"/>
              </a:rPr>
              <a:t>Observing patients provides information about their breathing (Observing the patient’s colour)</a:t>
            </a:r>
          </a:p>
          <a:p>
            <a:pPr marL="0" indent="0">
              <a:buNone/>
            </a:pPr>
            <a:r>
              <a:rPr lang="en-GB" sz="3200" b="0" i="0">
                <a:solidFill>
                  <a:srgbClr val="000000"/>
                </a:solidFill>
                <a:effectLst/>
                <a:latin typeface="KlavikaWebBasicRegular"/>
              </a:rPr>
              <a:t>2. Psychological care</a:t>
            </a:r>
          </a:p>
          <a:p>
            <a:pPr marL="0" indent="0">
              <a:buNone/>
            </a:pPr>
            <a:r>
              <a:rPr lang="en-GB" sz="3200" b="0" i="0">
                <a:solidFill>
                  <a:srgbClr val="444444"/>
                </a:solidFill>
                <a:effectLst/>
                <a:latin typeface="KlavikaWebBasicRegular"/>
              </a:rPr>
              <a:t> Respiratory disease can be very frightening for patients and may result in increased anxiety, causing them to become more breathless. Nursing intervention can break this cycle. Allowing time with breathless patients, talking calmly to them and instructing them to breathe slowly, and breathing with them, can be highly effective.</a:t>
            </a:r>
            <a:endParaRPr lang="en-US" sz="3200"/>
          </a:p>
        </p:txBody>
      </p:sp>
    </p:spTree>
    <p:extLst>
      <p:ext uri="{BB962C8B-B14F-4D97-AF65-F5344CB8AC3E}">
        <p14:creationId xmlns:p14="http://schemas.microsoft.com/office/powerpoint/2010/main" val="99664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4B324-AF3C-374D-9B47-F10974D630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EC3D6D-D7AA-634A-95ED-BE79B2D37212}"/>
              </a:ext>
            </a:extLst>
          </p:cNvPr>
          <p:cNvSpPr>
            <a:spLocks noGrp="1"/>
          </p:cNvSpPr>
          <p:nvPr>
            <p:ph idx="1"/>
          </p:nvPr>
        </p:nvSpPr>
        <p:spPr>
          <a:xfrm>
            <a:off x="0" y="2068981"/>
            <a:ext cx="11511680" cy="4789019"/>
          </a:xfrm>
        </p:spPr>
        <p:txBody>
          <a:bodyPr>
            <a:noAutofit/>
          </a:bodyPr>
          <a:lstStyle/>
          <a:p>
            <a:pPr marL="0" indent="0">
              <a:buNone/>
            </a:pPr>
            <a:r>
              <a:rPr lang="en-GB" sz="3200" b="0" i="0">
                <a:solidFill>
                  <a:srgbClr val="000000"/>
                </a:solidFill>
                <a:effectLst/>
                <a:latin typeface="KlavikaWebBasicRegular"/>
              </a:rPr>
              <a:t>3. Positioning</a:t>
            </a:r>
          </a:p>
          <a:p>
            <a:r>
              <a:rPr lang="en-GB" sz="3200"/>
              <a:t>The aim when positioning a patient with Respiratory disease is to maximise respiratory function while reducing physical effort, therefore the individual should be comfortable and well supported</a:t>
            </a:r>
          </a:p>
          <a:p>
            <a:pPr marL="0" indent="0">
              <a:buNone/>
            </a:pPr>
            <a:r>
              <a:rPr lang="en-GB" sz="3200" b="0" i="0">
                <a:solidFill>
                  <a:srgbClr val="000000"/>
                </a:solidFill>
                <a:effectLst/>
                <a:latin typeface="KlavikaWebBasicRegular"/>
              </a:rPr>
              <a:t>4. Communication</a:t>
            </a:r>
          </a:p>
          <a:p>
            <a:r>
              <a:rPr lang="en-GB" sz="3200"/>
              <a:t>Patients with respiratory disease may be too breathless to speak more than one or two words. Using closed questions, which can be answered with a nod or a shake of the head can allow them to communicate.</a:t>
            </a:r>
            <a:endParaRPr lang="en-US" sz="3200"/>
          </a:p>
        </p:txBody>
      </p:sp>
    </p:spTree>
    <p:extLst>
      <p:ext uri="{BB962C8B-B14F-4D97-AF65-F5344CB8AC3E}">
        <p14:creationId xmlns:p14="http://schemas.microsoft.com/office/powerpoint/2010/main" val="3201744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95B9-01AC-3342-9C5A-CBE577A85A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1DBD02-B3DD-3D4A-8376-15BE7840252E}"/>
              </a:ext>
            </a:extLst>
          </p:cNvPr>
          <p:cNvSpPr>
            <a:spLocks noGrp="1"/>
          </p:cNvSpPr>
          <p:nvPr>
            <p:ph idx="1"/>
          </p:nvPr>
        </p:nvSpPr>
        <p:spPr>
          <a:xfrm>
            <a:off x="0" y="2035968"/>
            <a:ext cx="12192000" cy="4572000"/>
          </a:xfrm>
        </p:spPr>
        <p:txBody>
          <a:bodyPr>
            <a:noAutofit/>
          </a:bodyPr>
          <a:lstStyle/>
          <a:p>
            <a:pPr marL="0" indent="0">
              <a:buNone/>
            </a:pPr>
            <a:r>
              <a:rPr lang="en-GB" sz="2800" b="0" i="0">
                <a:solidFill>
                  <a:schemeClr val="bg1"/>
                </a:solidFill>
                <a:effectLst/>
                <a:latin typeface="KlavikaWebBasicRegular"/>
              </a:rPr>
              <a:t>4. </a:t>
            </a:r>
            <a:r>
              <a:rPr lang="en-GB" sz="2800" b="1" i="0">
                <a:effectLst/>
                <a:latin typeface="KlavikaWebBasicRegular"/>
              </a:rPr>
              <a:t>Breathing</a:t>
            </a:r>
            <a:r>
              <a:rPr lang="en-GB" sz="2800" b="0" i="0">
                <a:solidFill>
                  <a:schemeClr val="bg1"/>
                </a:solidFill>
                <a:effectLst/>
                <a:latin typeface="KlavikaWebBasicRegular"/>
              </a:rPr>
              <a:t> </a:t>
            </a:r>
            <a:r>
              <a:rPr lang="en-GB" sz="2800" b="0" i="0">
                <a:effectLst/>
                <a:latin typeface="KlavikaWebBasicRegular"/>
              </a:rPr>
              <a:t>exercises</a:t>
            </a:r>
            <a:r>
              <a:rPr lang="en-GB" sz="2800" b="0" i="0">
                <a:solidFill>
                  <a:schemeClr val="bg1"/>
                </a:solidFill>
                <a:effectLst/>
                <a:latin typeface="KlavikaWebBasicRegular"/>
              </a:rPr>
              <a:t> </a:t>
            </a:r>
            <a:r>
              <a:rPr lang="en-GB" sz="2800" b="1" i="0">
                <a:effectLst/>
                <a:latin typeface="KlavikaWebBasicRegular"/>
              </a:rPr>
              <a:t>and</a:t>
            </a:r>
            <a:r>
              <a:rPr lang="en-GB" sz="2800" b="0" i="0">
                <a:solidFill>
                  <a:schemeClr val="bg1"/>
                </a:solidFill>
                <a:effectLst/>
                <a:latin typeface="KlavikaWebBasicRegular"/>
              </a:rPr>
              <a:t> </a:t>
            </a:r>
            <a:r>
              <a:rPr lang="en-GB" sz="2800" b="1" i="0">
                <a:effectLst/>
                <a:latin typeface="KlavikaWebBasicRegular"/>
              </a:rPr>
              <a:t>sputum</a:t>
            </a:r>
            <a:r>
              <a:rPr lang="en-GB" sz="2800" b="0" i="0">
                <a:solidFill>
                  <a:schemeClr val="bg1"/>
                </a:solidFill>
                <a:effectLst/>
                <a:latin typeface="KlavikaWebBasicRegular"/>
              </a:rPr>
              <a:t> </a:t>
            </a:r>
            <a:r>
              <a:rPr lang="en-GB" sz="2800" b="1" i="0">
                <a:effectLst/>
                <a:latin typeface="KlavikaWebBasicRegular"/>
              </a:rPr>
              <a:t>clearance</a:t>
            </a:r>
          </a:p>
          <a:p>
            <a:r>
              <a:rPr lang="en-GB" sz="2800">
                <a:solidFill>
                  <a:schemeClr val="bg1"/>
                </a:solidFill>
              </a:rPr>
              <a:t>Specific breathing exercises can be highly beneficial for patients with chronic dyspnoea. Controlled breathing techniques should be taught to patients while they are not breathless, and they should be encouraged to practise them regularly. When they become breathless, they should be able to use these techniques to control their respiratory rate and reduce their discomfort.</a:t>
            </a:r>
          </a:p>
          <a:p>
            <a:r>
              <a:rPr lang="en-GB" sz="2800">
                <a:solidFill>
                  <a:schemeClr val="bg1"/>
                </a:solidFill>
              </a:rPr>
              <a:t>Removing sputum can reduce dyspnoea, and patients should be encouraged to expectorate and dispose of sputum in a tissue or sputum pot.</a:t>
            </a:r>
            <a:endParaRPr lang="en-US" sz="2800">
              <a:solidFill>
                <a:schemeClr val="bg1"/>
              </a:solidFill>
            </a:endParaRPr>
          </a:p>
        </p:txBody>
      </p:sp>
    </p:spTree>
    <p:extLst>
      <p:ext uri="{BB962C8B-B14F-4D97-AF65-F5344CB8AC3E}">
        <p14:creationId xmlns:p14="http://schemas.microsoft.com/office/powerpoint/2010/main" val="315560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98025-CD89-1F4E-84C1-EB194E4A04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B7E51A-086B-064B-9C1B-563093CFF565}"/>
              </a:ext>
            </a:extLst>
          </p:cNvPr>
          <p:cNvSpPr>
            <a:spLocks noGrp="1"/>
          </p:cNvSpPr>
          <p:nvPr>
            <p:ph idx="1"/>
          </p:nvPr>
        </p:nvSpPr>
        <p:spPr>
          <a:xfrm>
            <a:off x="144540" y="2051123"/>
            <a:ext cx="11511679" cy="4806877"/>
          </a:xfrm>
        </p:spPr>
        <p:txBody>
          <a:bodyPr>
            <a:normAutofit/>
          </a:bodyPr>
          <a:lstStyle/>
          <a:p>
            <a:pPr marL="0" indent="0">
              <a:buNone/>
            </a:pPr>
            <a:r>
              <a:rPr lang="en-GB" sz="4000"/>
              <a:t>5. Oxygen therapy</a:t>
            </a:r>
          </a:p>
          <a:p>
            <a:r>
              <a:rPr lang="en-GB" sz="4000" b="0" i="0">
                <a:solidFill>
                  <a:srgbClr val="444444"/>
                </a:solidFill>
                <a:effectLst/>
                <a:latin typeface="KlavikaWebBasicRegular"/>
              </a:rPr>
              <a:t>Oxygen is a drug, and must be prescribed. It is normally delivered by face mask, with a fixed or variable flow of oxygen, or by a nasal cannula (Fig 2). Nurses should ensure that they are familiar with how to set the flow-rate of oxygen to ensure that the correct percentage of oxygen is delivered.</a:t>
            </a:r>
            <a:endParaRPr lang="en-US" sz="4000"/>
          </a:p>
        </p:txBody>
      </p:sp>
    </p:spTree>
    <p:extLst>
      <p:ext uri="{BB962C8B-B14F-4D97-AF65-F5344CB8AC3E}">
        <p14:creationId xmlns:p14="http://schemas.microsoft.com/office/powerpoint/2010/main" val="3079485116"/>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TM04033917[[fn=Berlin]]_novariants</vt:lpstr>
      <vt:lpstr>CARE OF PATIENT WITH </vt:lpstr>
      <vt:lpstr>DEFINITION</vt:lpstr>
      <vt:lpstr>SYMPTOMS </vt:lpstr>
      <vt:lpstr>PowerPoint Presentation</vt:lpstr>
      <vt:lpstr>ASSESSMENT</vt:lpstr>
      <vt:lpstr>MANAGEMENT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OF PATIENT WITH </dc:title>
  <cp:revision>3</cp:revision>
  <dcterms:modified xsi:type="dcterms:W3CDTF">2020-04-16T18:03:53Z</dcterms:modified>
</cp:coreProperties>
</file>