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Lst>
  <p:sldIdLst>
    <p:sldId id="256" r:id="rId2"/>
    <p:sldId id="258" r:id="rId3"/>
    <p:sldId id="259" r:id="rId4"/>
    <p:sldId id="265" r:id="rId5"/>
    <p:sldId id="267"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2553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812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86530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8855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34466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4823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4549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89809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011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74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360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793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6009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5763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81794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27203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558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1146524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https://www.healthline.com/health/bleeding-disorders" TargetMode="Externa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31955-388D-E740-9640-1BD2D7C97D93}"/>
              </a:ext>
            </a:extLst>
          </p:cNvPr>
          <p:cNvSpPr>
            <a:spLocks noGrp="1"/>
          </p:cNvSpPr>
          <p:nvPr>
            <p:ph type="ctrTitle"/>
          </p:nvPr>
        </p:nvSpPr>
        <p:spPr>
          <a:xfrm>
            <a:off x="428625" y="392906"/>
            <a:ext cx="11322844" cy="5947171"/>
          </a:xfrm>
        </p:spPr>
        <p:txBody>
          <a:bodyPr/>
          <a:lstStyle/>
          <a:p>
            <a:endParaRPr lang="en-US"/>
          </a:p>
        </p:txBody>
      </p:sp>
      <p:sp>
        <p:nvSpPr>
          <p:cNvPr id="3" name="Subtitle 2">
            <a:extLst>
              <a:ext uri="{FF2B5EF4-FFF2-40B4-BE49-F238E27FC236}">
                <a16:creationId xmlns:a16="http://schemas.microsoft.com/office/drawing/2014/main" id="{CA1727C7-C8DF-EB4E-A2FE-B45310369DCC}"/>
              </a:ext>
            </a:extLst>
          </p:cNvPr>
          <p:cNvSpPr>
            <a:spLocks noGrp="1"/>
          </p:cNvSpPr>
          <p:nvPr>
            <p:ph type="subTitle" idx="1"/>
          </p:nvPr>
        </p:nvSpPr>
        <p:spPr>
          <a:xfrm>
            <a:off x="1154955" y="8009927"/>
            <a:ext cx="8825658" cy="861420"/>
          </a:xfrm>
        </p:spPr>
        <p:txBody>
          <a:bodyPr/>
          <a:lstStyle/>
          <a:p>
            <a:endParaRPr lang="en-US"/>
          </a:p>
        </p:txBody>
      </p:sp>
      <p:pic>
        <p:nvPicPr>
          <p:cNvPr id="4" name="Picture 4">
            <a:extLst>
              <a:ext uri="{FF2B5EF4-FFF2-40B4-BE49-F238E27FC236}">
                <a16:creationId xmlns:a16="http://schemas.microsoft.com/office/drawing/2014/main" id="{46A400C7-05AD-6E47-B930-36DD0748388C}"/>
              </a:ext>
            </a:extLst>
          </p:cNvPr>
          <p:cNvPicPr>
            <a:picLocks noChangeAspect="1"/>
          </p:cNvPicPr>
          <p:nvPr/>
        </p:nvPicPr>
        <p:blipFill>
          <a:blip r:embed="rId2"/>
          <a:stretch>
            <a:fillRect/>
          </a:stretch>
        </p:blipFill>
        <p:spPr>
          <a:xfrm>
            <a:off x="428625" y="392906"/>
            <a:ext cx="11322843" cy="5947171"/>
          </a:xfrm>
          <a:prstGeom prst="rect">
            <a:avLst/>
          </a:prstGeom>
        </p:spPr>
      </p:pic>
    </p:spTree>
    <p:extLst>
      <p:ext uri="{BB962C8B-B14F-4D97-AF65-F5344CB8AC3E}">
        <p14:creationId xmlns:p14="http://schemas.microsoft.com/office/powerpoint/2010/main" val="2611536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4BCC2-A58E-414F-A5F4-F3DE832E7832}"/>
              </a:ext>
            </a:extLst>
          </p:cNvPr>
          <p:cNvSpPr>
            <a:spLocks noGrp="1"/>
          </p:cNvSpPr>
          <p:nvPr>
            <p:ph type="title"/>
          </p:nvPr>
        </p:nvSpPr>
        <p:spPr>
          <a:xfrm>
            <a:off x="1715293" y="660797"/>
            <a:ext cx="8761413" cy="1216288"/>
          </a:xfrm>
        </p:spPr>
        <p:txBody>
          <a:bodyPr/>
          <a:lstStyle/>
          <a:p>
            <a:r>
              <a:rPr lang="en-GB" sz="4400" b="1" i="0">
                <a:solidFill>
                  <a:srgbClr val="FFFF00"/>
                </a:solidFill>
                <a:effectLst/>
                <a:latin typeface="Google-Sans"/>
              </a:rPr>
              <a:t>Early warning signs of multiple myeloma</a:t>
            </a:r>
            <a:endParaRPr lang="en-US" sz="4400">
              <a:solidFill>
                <a:srgbClr val="FFFF00"/>
              </a:solidFill>
            </a:endParaRPr>
          </a:p>
        </p:txBody>
      </p:sp>
      <p:sp>
        <p:nvSpPr>
          <p:cNvPr id="3" name="Content Placeholder 2">
            <a:extLst>
              <a:ext uri="{FF2B5EF4-FFF2-40B4-BE49-F238E27FC236}">
                <a16:creationId xmlns:a16="http://schemas.microsoft.com/office/drawing/2014/main" id="{16BC4657-FE01-A247-9085-D13E4C6793EE}"/>
              </a:ext>
            </a:extLst>
          </p:cNvPr>
          <p:cNvSpPr>
            <a:spLocks noGrp="1"/>
          </p:cNvSpPr>
          <p:nvPr>
            <p:ph idx="1"/>
          </p:nvPr>
        </p:nvSpPr>
        <p:spPr>
          <a:xfrm>
            <a:off x="0" y="2264172"/>
            <a:ext cx="12192000" cy="4593828"/>
          </a:xfrm>
        </p:spPr>
        <p:txBody>
          <a:bodyPr>
            <a:noAutofit/>
          </a:bodyPr>
          <a:lstStyle/>
          <a:p>
            <a:r>
              <a:rPr lang="en-GB" sz="2800" b="0" i="0">
                <a:effectLst/>
                <a:latin typeface="Roboto"/>
              </a:rPr>
              <a:t>Bone pain (often in the back or ribs)</a:t>
            </a:r>
          </a:p>
          <a:p>
            <a:r>
              <a:rPr lang="en-GB" sz="2800" b="0" i="0">
                <a:effectLst/>
                <a:latin typeface="Roboto"/>
              </a:rPr>
              <a:t>Unexplained bone fractures (usually in the spine)</a:t>
            </a:r>
          </a:p>
          <a:p>
            <a:r>
              <a:rPr lang="en-GB" sz="2800" b="0" i="0">
                <a:effectLst/>
                <a:latin typeface="Roboto"/>
              </a:rPr>
              <a:t>Fatigue, feeling of weakness.</a:t>
            </a:r>
          </a:p>
          <a:p>
            <a:r>
              <a:rPr lang="en-GB" sz="2800" b="0" i="0">
                <a:effectLst/>
                <a:latin typeface="Roboto"/>
              </a:rPr>
              <a:t>Recurrent infections, fevers.</a:t>
            </a:r>
          </a:p>
          <a:p>
            <a:r>
              <a:rPr lang="en-GB" sz="2800" b="0" i="0">
                <a:effectLst/>
                <a:latin typeface="Roboto"/>
              </a:rPr>
              <a:t>Shortness of breath.</a:t>
            </a:r>
          </a:p>
          <a:p>
            <a:r>
              <a:rPr lang="en-GB" sz="2800" b="0" i="0">
                <a:effectLst/>
                <a:latin typeface="Roboto"/>
              </a:rPr>
              <a:t>Weight loss.</a:t>
            </a:r>
          </a:p>
          <a:p>
            <a:r>
              <a:rPr lang="en-GB" sz="2800" b="0" i="0">
                <a:effectLst/>
                <a:latin typeface="Roboto"/>
              </a:rPr>
              <a:t>Nausea.</a:t>
            </a:r>
          </a:p>
          <a:p>
            <a:r>
              <a:rPr lang="en-GB" sz="2800" b="0" i="0">
                <a:effectLst/>
                <a:latin typeface="Roboto"/>
              </a:rPr>
              <a:t>Constipation.</a:t>
            </a:r>
          </a:p>
        </p:txBody>
      </p:sp>
    </p:spTree>
    <p:extLst>
      <p:ext uri="{BB962C8B-B14F-4D97-AF65-F5344CB8AC3E}">
        <p14:creationId xmlns:p14="http://schemas.microsoft.com/office/powerpoint/2010/main" val="924567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8A1ED-A2F0-4F43-946A-7C9BB0F1DFE1}"/>
              </a:ext>
            </a:extLst>
          </p:cNvPr>
          <p:cNvSpPr>
            <a:spLocks noGrp="1"/>
          </p:cNvSpPr>
          <p:nvPr>
            <p:ph type="title"/>
          </p:nvPr>
        </p:nvSpPr>
        <p:spPr>
          <a:xfrm>
            <a:off x="1154954" y="500063"/>
            <a:ext cx="8761413" cy="1535905"/>
          </a:xfrm>
        </p:spPr>
        <p:txBody>
          <a:bodyPr/>
          <a:lstStyle/>
          <a:p>
            <a:pPr algn="ctr"/>
            <a:r>
              <a:rPr lang="en-GB" sz="7200" b="1">
                <a:solidFill>
                  <a:srgbClr val="FF0000"/>
                </a:solidFill>
              </a:rPr>
              <a:t>PURPURA </a:t>
            </a:r>
            <a:endParaRPr lang="en-US" sz="7200" b="1">
              <a:solidFill>
                <a:srgbClr val="FF0000"/>
              </a:solidFill>
            </a:endParaRPr>
          </a:p>
        </p:txBody>
      </p:sp>
      <p:sp>
        <p:nvSpPr>
          <p:cNvPr id="3" name="Content Placeholder 2">
            <a:extLst>
              <a:ext uri="{FF2B5EF4-FFF2-40B4-BE49-F238E27FC236}">
                <a16:creationId xmlns:a16="http://schemas.microsoft.com/office/drawing/2014/main" id="{EC01606A-B2C3-EE4C-9862-3BF01F78921F}"/>
              </a:ext>
            </a:extLst>
          </p:cNvPr>
          <p:cNvSpPr>
            <a:spLocks noGrp="1"/>
          </p:cNvSpPr>
          <p:nvPr>
            <p:ph idx="1"/>
          </p:nvPr>
        </p:nvSpPr>
        <p:spPr>
          <a:xfrm>
            <a:off x="0" y="2264172"/>
            <a:ext cx="12192000" cy="4593828"/>
          </a:xfrm>
        </p:spPr>
        <p:txBody>
          <a:bodyPr>
            <a:noAutofit/>
          </a:bodyPr>
          <a:lstStyle/>
          <a:p>
            <a:r>
              <a:rPr lang="en-GB" sz="3200" b="0" i="0">
                <a:solidFill>
                  <a:srgbClr val="231F20"/>
                </a:solidFill>
                <a:effectLst/>
                <a:latin typeface="Proxima Nova"/>
              </a:rPr>
              <a:t>Purpura, also called blood spots or skin hemorrhages, refers to purple-colored spots that are most recognizable on the skin. The spots may also appear on organs or mucous membranes, including the membranes on the inside of the mouth.</a:t>
            </a:r>
          </a:p>
          <a:p>
            <a:r>
              <a:rPr lang="en-GB" sz="3200" b="0" i="0">
                <a:solidFill>
                  <a:srgbClr val="231F20"/>
                </a:solidFill>
                <a:effectLst/>
                <a:latin typeface="Proxima Nova"/>
              </a:rPr>
              <a:t>Purpura occurs when small blood vessels burst, causing blood to pool under the skin. This can create purple spots on the skin that range in size from small dots to large patches. Purpura spots are generally benign, but may indicate a more serious medical condition, such as a </a:t>
            </a:r>
            <a:r>
              <a:rPr lang="en-GB" sz="3200" b="0" i="0" u="none" strike="noStrike">
                <a:solidFill>
                  <a:srgbClr val="01ADB9"/>
                </a:solidFill>
                <a:effectLst/>
                <a:latin typeface="Proxima Nova"/>
                <a:hlinkClick r:id="rId2"/>
              </a:rPr>
              <a:t>blood clotting disorder</a:t>
            </a:r>
            <a:r>
              <a:rPr lang="en-GB" sz="3200" b="0" i="0">
                <a:solidFill>
                  <a:srgbClr val="231F20"/>
                </a:solidFill>
                <a:effectLst/>
                <a:latin typeface="Proxima Nova"/>
              </a:rPr>
              <a:t>.</a:t>
            </a:r>
          </a:p>
        </p:txBody>
      </p:sp>
    </p:spTree>
    <p:extLst>
      <p:ext uri="{BB962C8B-B14F-4D97-AF65-F5344CB8AC3E}">
        <p14:creationId xmlns:p14="http://schemas.microsoft.com/office/powerpoint/2010/main" val="1455623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404EE-AA0D-2F4B-8BA1-1D36B423B4A1}"/>
              </a:ext>
            </a:extLst>
          </p:cNvPr>
          <p:cNvSpPr>
            <a:spLocks noGrp="1"/>
          </p:cNvSpPr>
          <p:nvPr>
            <p:ph type="title"/>
          </p:nvPr>
        </p:nvSpPr>
        <p:spPr>
          <a:xfrm>
            <a:off x="2208657" y="723636"/>
            <a:ext cx="8761413" cy="1080161"/>
          </a:xfrm>
        </p:spPr>
        <p:txBody>
          <a:bodyPr/>
          <a:lstStyle/>
          <a:p>
            <a:pPr algn="ctr"/>
            <a:r>
              <a:rPr lang="en-GB" sz="7200" b="1">
                <a:solidFill>
                  <a:srgbClr val="FF0000"/>
                </a:solidFill>
              </a:rPr>
              <a:t>HEMOPHILIA </a:t>
            </a:r>
            <a:endParaRPr lang="en-US" sz="7200" b="1">
              <a:solidFill>
                <a:srgbClr val="FF0000"/>
              </a:solidFill>
            </a:endParaRPr>
          </a:p>
        </p:txBody>
      </p:sp>
      <p:sp>
        <p:nvSpPr>
          <p:cNvPr id="3" name="Content Placeholder 2">
            <a:extLst>
              <a:ext uri="{FF2B5EF4-FFF2-40B4-BE49-F238E27FC236}">
                <a16:creationId xmlns:a16="http://schemas.microsoft.com/office/drawing/2014/main" id="{13BABA53-3D37-D646-BC60-A029AFE93CC9}"/>
              </a:ext>
            </a:extLst>
          </p:cNvPr>
          <p:cNvSpPr>
            <a:spLocks noGrp="1"/>
          </p:cNvSpPr>
          <p:nvPr>
            <p:ph idx="1"/>
          </p:nvPr>
        </p:nvSpPr>
        <p:spPr>
          <a:xfrm>
            <a:off x="-36465" y="2192732"/>
            <a:ext cx="12192000" cy="4665267"/>
          </a:xfrm>
        </p:spPr>
        <p:txBody>
          <a:bodyPr>
            <a:noAutofit/>
          </a:bodyPr>
          <a:lstStyle/>
          <a:p>
            <a:r>
              <a:rPr lang="en-GB" sz="3600" b="0" i="0">
                <a:solidFill>
                  <a:srgbClr val="111111"/>
                </a:solidFill>
                <a:effectLst/>
                <a:latin typeface="Helvetica"/>
              </a:rPr>
              <a:t>Hemophilia is a rare disorder in which your blood doesn't clot normally because it lacks sufficient blood-clotting proteins (clotting factors). If you have hemophilia, you may bleed for a longer time after an injury than you would if your blood clotted normally.</a:t>
            </a:r>
          </a:p>
          <a:p>
            <a:r>
              <a:rPr lang="en-GB" sz="3600" b="0" i="0">
                <a:solidFill>
                  <a:srgbClr val="111111"/>
                </a:solidFill>
                <a:effectLst/>
                <a:latin typeface="Helvetica"/>
              </a:rPr>
              <a:t>Hemophilia is a genetic disorder. Treatment includes regular replacement of the specific clotting factor that is reduced.</a:t>
            </a:r>
          </a:p>
          <a:p>
            <a:endParaRPr lang="en-US" sz="3600"/>
          </a:p>
        </p:txBody>
      </p:sp>
    </p:spTree>
    <p:extLst>
      <p:ext uri="{BB962C8B-B14F-4D97-AF65-F5344CB8AC3E}">
        <p14:creationId xmlns:p14="http://schemas.microsoft.com/office/powerpoint/2010/main" val="49818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FD3C-FB3C-AC4C-BD16-C871362C0B8A}"/>
              </a:ext>
            </a:extLst>
          </p:cNvPr>
          <p:cNvSpPr>
            <a:spLocks noGrp="1"/>
          </p:cNvSpPr>
          <p:nvPr>
            <p:ph type="title"/>
          </p:nvPr>
        </p:nvSpPr>
        <p:spPr>
          <a:xfrm>
            <a:off x="1190673" y="705777"/>
            <a:ext cx="8761413" cy="1223036"/>
          </a:xfrm>
        </p:spPr>
        <p:txBody>
          <a:bodyPr/>
          <a:lstStyle/>
          <a:p>
            <a:pPr algn="ctr"/>
            <a:r>
              <a:rPr lang="en-GB" sz="4800" b="0" i="0">
                <a:solidFill>
                  <a:srgbClr val="FF0000"/>
                </a:solidFill>
                <a:effectLst/>
                <a:latin typeface="Google-Sans"/>
              </a:rPr>
              <a:t>Disseminated intravascular coagulation (DIC)</a:t>
            </a:r>
            <a:endParaRPr lang="en-US" sz="4800">
              <a:solidFill>
                <a:srgbClr val="FF0000"/>
              </a:solidFill>
            </a:endParaRPr>
          </a:p>
        </p:txBody>
      </p:sp>
      <p:sp>
        <p:nvSpPr>
          <p:cNvPr id="3" name="Content Placeholder 2">
            <a:extLst>
              <a:ext uri="{FF2B5EF4-FFF2-40B4-BE49-F238E27FC236}">
                <a16:creationId xmlns:a16="http://schemas.microsoft.com/office/drawing/2014/main" id="{8F620ED0-F13F-2648-B364-ED737B2DAEE8}"/>
              </a:ext>
            </a:extLst>
          </p:cNvPr>
          <p:cNvSpPr>
            <a:spLocks noGrp="1"/>
          </p:cNvSpPr>
          <p:nvPr>
            <p:ph idx="1"/>
          </p:nvPr>
        </p:nvSpPr>
        <p:spPr>
          <a:xfrm>
            <a:off x="0" y="2603500"/>
            <a:ext cx="12037219" cy="4254500"/>
          </a:xfrm>
        </p:spPr>
        <p:txBody>
          <a:bodyPr>
            <a:normAutofit/>
          </a:bodyPr>
          <a:lstStyle/>
          <a:p>
            <a:r>
              <a:rPr lang="en-GB" sz="3200" b="0" i="0">
                <a:solidFill>
                  <a:srgbClr val="3C4043"/>
                </a:solidFill>
                <a:effectLst/>
                <a:latin typeface="Roboto-Regular"/>
              </a:rPr>
              <a:t>DIC is a condition affecting the blood's ability to clot and stop bleeding.</a:t>
            </a:r>
          </a:p>
          <a:p>
            <a:r>
              <a:rPr lang="en-GB" sz="3200" b="0" i="0">
                <a:solidFill>
                  <a:srgbClr val="3C4043"/>
                </a:solidFill>
                <a:effectLst/>
                <a:latin typeface="Roboto-Regular"/>
              </a:rPr>
              <a:t>In disseminated intravascular coagulation, abnormal clumps of thickened blood (clots) form inside blood vessels. These abnormal clots use up the blood's clotting factors, which can lead to massive bleeding in other places. Causes include inflammation, infection and cancer.</a:t>
            </a:r>
          </a:p>
        </p:txBody>
      </p:sp>
    </p:spTree>
    <p:extLst>
      <p:ext uri="{BB962C8B-B14F-4D97-AF65-F5344CB8AC3E}">
        <p14:creationId xmlns:p14="http://schemas.microsoft.com/office/powerpoint/2010/main" val="271821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7FE3-B4A1-E142-A7EC-63B8E4EDFAE5}"/>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B64BB53D-8EAC-0B4F-A866-31B2F27B911E}"/>
              </a:ext>
            </a:extLst>
          </p:cNvPr>
          <p:cNvSpPr>
            <a:spLocks noGrp="1"/>
          </p:cNvSpPr>
          <p:nvPr>
            <p:ph idx="1"/>
          </p:nvPr>
        </p:nvSpPr>
        <p:spPr>
          <a:xfrm>
            <a:off x="0" y="2603500"/>
            <a:ext cx="12192000" cy="4254500"/>
          </a:xfrm>
        </p:spPr>
        <p:txBody>
          <a:bodyPr>
            <a:normAutofit/>
          </a:bodyPr>
          <a:lstStyle/>
          <a:p>
            <a:r>
              <a:rPr lang="en-GB" sz="2400" b="1" i="0">
                <a:effectLst/>
                <a:latin typeface="Google-Sans"/>
              </a:rPr>
              <a:t>Symptoms of DIC may include any of the following:</a:t>
            </a:r>
            <a:endParaRPr lang="en-GB" sz="2400" b="0" i="0">
              <a:effectLst/>
              <a:latin typeface="Google-Sans"/>
            </a:endParaRPr>
          </a:p>
          <a:p>
            <a:r>
              <a:rPr lang="en-GB" sz="2400" b="0" i="0">
                <a:effectLst/>
                <a:latin typeface="Roboto"/>
              </a:rPr>
              <a:t>Bleeding, from many sites in the body.</a:t>
            </a:r>
          </a:p>
          <a:p>
            <a:r>
              <a:rPr lang="en-GB" sz="2400" b="0" i="0">
                <a:effectLst/>
                <a:latin typeface="Roboto"/>
              </a:rPr>
              <a:t>Blood clots.</a:t>
            </a:r>
          </a:p>
          <a:p>
            <a:r>
              <a:rPr lang="en-GB" sz="2400" b="0" i="0">
                <a:effectLst/>
                <a:latin typeface="Roboto"/>
              </a:rPr>
              <a:t>Bruising.</a:t>
            </a:r>
          </a:p>
          <a:p>
            <a:r>
              <a:rPr lang="en-GB" sz="2400" b="0" i="0">
                <a:effectLst/>
                <a:latin typeface="Roboto"/>
              </a:rPr>
              <a:t>Drop in blood pressure.</a:t>
            </a:r>
          </a:p>
          <a:p>
            <a:r>
              <a:rPr lang="en-GB" sz="2400" b="0" i="0">
                <a:effectLst/>
                <a:latin typeface="Roboto"/>
              </a:rPr>
              <a:t>Shortness of breath.</a:t>
            </a:r>
          </a:p>
          <a:p>
            <a:r>
              <a:rPr lang="en-GB" sz="2400" b="0" i="0">
                <a:effectLst/>
                <a:latin typeface="Roboto"/>
              </a:rPr>
              <a:t>Confusion, memory loss or change of behavior.</a:t>
            </a:r>
          </a:p>
          <a:p>
            <a:r>
              <a:rPr lang="en-GB" sz="2400" b="0" i="0">
                <a:effectLst/>
                <a:latin typeface="Roboto"/>
              </a:rPr>
              <a:t>Fever.</a:t>
            </a:r>
          </a:p>
        </p:txBody>
      </p:sp>
    </p:spTree>
    <p:extLst>
      <p:ext uri="{BB962C8B-B14F-4D97-AF65-F5344CB8AC3E}">
        <p14:creationId xmlns:p14="http://schemas.microsoft.com/office/powerpoint/2010/main" val="198302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5A83A-3684-9D40-8481-BDDA67DEDBE3}"/>
              </a:ext>
            </a:extLst>
          </p:cNvPr>
          <p:cNvSpPr>
            <a:spLocks noGrp="1"/>
          </p:cNvSpPr>
          <p:nvPr>
            <p:ph type="title"/>
          </p:nvPr>
        </p:nvSpPr>
        <p:spPr>
          <a:xfrm>
            <a:off x="1637157" y="687917"/>
            <a:ext cx="8761413" cy="1026583"/>
          </a:xfrm>
        </p:spPr>
        <p:txBody>
          <a:bodyPr/>
          <a:lstStyle/>
          <a:p>
            <a:pPr algn="ctr"/>
            <a:r>
              <a:rPr lang="en-GB" sz="7200" b="1">
                <a:solidFill>
                  <a:srgbClr val="FF0000"/>
                </a:solidFill>
              </a:rPr>
              <a:t>LEUKOPENIA </a:t>
            </a:r>
            <a:endParaRPr lang="en-US" sz="7200" b="1">
              <a:solidFill>
                <a:srgbClr val="FF0000"/>
              </a:solidFill>
            </a:endParaRPr>
          </a:p>
        </p:txBody>
      </p:sp>
      <p:sp>
        <p:nvSpPr>
          <p:cNvPr id="3" name="Content Placeholder 2">
            <a:extLst>
              <a:ext uri="{FF2B5EF4-FFF2-40B4-BE49-F238E27FC236}">
                <a16:creationId xmlns:a16="http://schemas.microsoft.com/office/drawing/2014/main" id="{572F9143-C099-4748-A377-5B5995D9F078}"/>
              </a:ext>
            </a:extLst>
          </p:cNvPr>
          <p:cNvSpPr>
            <a:spLocks noGrp="1"/>
          </p:cNvSpPr>
          <p:nvPr>
            <p:ph idx="1"/>
          </p:nvPr>
        </p:nvSpPr>
        <p:spPr>
          <a:xfrm>
            <a:off x="0" y="2603500"/>
            <a:ext cx="12192000" cy="4254500"/>
          </a:xfrm>
        </p:spPr>
        <p:txBody>
          <a:bodyPr>
            <a:normAutofit/>
          </a:bodyPr>
          <a:lstStyle/>
          <a:p>
            <a:r>
              <a:rPr lang="en-GB" sz="3200">
                <a:latin typeface="Roboto"/>
              </a:rPr>
              <a:t>Leukopenia is defined as l</a:t>
            </a:r>
            <a:r>
              <a:rPr lang="en-GB" sz="3200" b="0" i="0">
                <a:effectLst/>
                <a:latin typeface="Roboto"/>
              </a:rPr>
              <a:t>ow level of white blood cells in the blood, which can interfere with the ability to fight infection.</a:t>
            </a:r>
          </a:p>
          <a:p>
            <a:r>
              <a:rPr lang="en-GB" sz="3200" b="0" i="0">
                <a:solidFill>
                  <a:srgbClr val="3C4043"/>
                </a:solidFill>
                <a:effectLst/>
                <a:latin typeface="Roboto"/>
              </a:rPr>
              <a:t>Low white cell count may be due to acute viral infections, such as a cold or influenza. It has been associated with chemotherapy, radiation therapy, myelofibrosis, aplastic anemia (failure of white cell, red cell and platelet production), stem cell transplant, bone marrow transplant, HIV, AIDS, and steroid use.</a:t>
            </a:r>
            <a:endParaRPr lang="en-US" sz="3200"/>
          </a:p>
        </p:txBody>
      </p:sp>
    </p:spTree>
    <p:extLst>
      <p:ext uri="{BB962C8B-B14F-4D97-AF65-F5344CB8AC3E}">
        <p14:creationId xmlns:p14="http://schemas.microsoft.com/office/powerpoint/2010/main" val="1231115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E57E-8981-3544-A39B-F6DA22978BA2}"/>
              </a:ext>
            </a:extLst>
          </p:cNvPr>
          <p:cNvSpPr>
            <a:spLocks noGrp="1"/>
          </p:cNvSpPr>
          <p:nvPr>
            <p:ph type="title"/>
          </p:nvPr>
        </p:nvSpPr>
        <p:spPr/>
        <p:txBody>
          <a:bodyPr/>
          <a:lstStyle/>
          <a:p>
            <a:pPr algn="ctr"/>
            <a:r>
              <a:rPr lang="en-GB" sz="7200" b="1">
                <a:solidFill>
                  <a:srgbClr val="FF0000"/>
                </a:solidFill>
              </a:rPr>
              <a:t>NEUTROPENIA </a:t>
            </a:r>
            <a:endParaRPr lang="en-US" sz="7200" b="1">
              <a:solidFill>
                <a:srgbClr val="FF0000"/>
              </a:solidFill>
            </a:endParaRPr>
          </a:p>
        </p:txBody>
      </p:sp>
      <p:sp>
        <p:nvSpPr>
          <p:cNvPr id="3" name="Content Placeholder 2">
            <a:extLst>
              <a:ext uri="{FF2B5EF4-FFF2-40B4-BE49-F238E27FC236}">
                <a16:creationId xmlns:a16="http://schemas.microsoft.com/office/drawing/2014/main" id="{0ACCBA50-B3FE-B646-9AB5-7A53DDF69557}"/>
              </a:ext>
            </a:extLst>
          </p:cNvPr>
          <p:cNvSpPr>
            <a:spLocks noGrp="1"/>
          </p:cNvSpPr>
          <p:nvPr>
            <p:ph idx="1"/>
          </p:nvPr>
        </p:nvSpPr>
        <p:spPr>
          <a:xfrm>
            <a:off x="0" y="2603500"/>
            <a:ext cx="12192000" cy="4254500"/>
          </a:xfrm>
        </p:spPr>
        <p:txBody>
          <a:bodyPr>
            <a:normAutofit/>
          </a:bodyPr>
          <a:lstStyle/>
          <a:p>
            <a:r>
              <a:rPr lang="en-GB" sz="3600" b="0" i="0">
                <a:solidFill>
                  <a:srgbClr val="3C4043"/>
                </a:solidFill>
                <a:effectLst/>
                <a:latin typeface="Roboto-Regular"/>
              </a:rPr>
              <a:t>Neutropenia is defined as an abnormally low count of a type of white blood cell (neutrophils).</a:t>
            </a:r>
          </a:p>
          <a:p>
            <a:r>
              <a:rPr lang="en-GB" sz="3600" b="0" i="0">
                <a:solidFill>
                  <a:srgbClr val="3C4043"/>
                </a:solidFill>
                <a:effectLst/>
                <a:latin typeface="Roboto-Regular"/>
              </a:rPr>
              <a:t>It can be caused by diseases that damage the bone marrow, infections or certain medication.</a:t>
            </a:r>
          </a:p>
          <a:p>
            <a:pPr marL="0" indent="0">
              <a:buNone/>
            </a:pPr>
            <a:br>
              <a:rPr lang="en-GB" sz="3600"/>
            </a:br>
            <a:endParaRPr lang="en-US" sz="3600"/>
          </a:p>
        </p:txBody>
      </p:sp>
    </p:spTree>
    <p:extLst>
      <p:ext uri="{BB962C8B-B14F-4D97-AF65-F5344CB8AC3E}">
        <p14:creationId xmlns:p14="http://schemas.microsoft.com/office/powerpoint/2010/main" val="352005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A83F1-623B-B54E-8FA1-6E2BD3AF19DA}"/>
              </a:ext>
            </a:extLst>
          </p:cNvPr>
          <p:cNvSpPr>
            <a:spLocks noGrp="1"/>
          </p:cNvSpPr>
          <p:nvPr>
            <p:ph type="title"/>
          </p:nvPr>
        </p:nvSpPr>
        <p:spPr/>
        <p:txBody>
          <a:bodyPr/>
          <a:lstStyle/>
          <a:p>
            <a:pPr algn="ctr"/>
            <a:r>
              <a:rPr lang="en-GB" sz="7200" b="1">
                <a:solidFill>
                  <a:srgbClr val="FF0000"/>
                </a:solidFill>
              </a:rPr>
              <a:t>LEUKOCYTOSIS </a:t>
            </a:r>
            <a:endParaRPr lang="en-US" sz="7200" b="1">
              <a:solidFill>
                <a:srgbClr val="FF0000"/>
              </a:solidFill>
            </a:endParaRPr>
          </a:p>
        </p:txBody>
      </p:sp>
      <p:sp>
        <p:nvSpPr>
          <p:cNvPr id="3" name="Content Placeholder 2">
            <a:extLst>
              <a:ext uri="{FF2B5EF4-FFF2-40B4-BE49-F238E27FC236}">
                <a16:creationId xmlns:a16="http://schemas.microsoft.com/office/drawing/2014/main" id="{75880DD7-0C4F-2D4E-978A-E2B72EA78994}"/>
              </a:ext>
            </a:extLst>
          </p:cNvPr>
          <p:cNvSpPr>
            <a:spLocks noGrp="1"/>
          </p:cNvSpPr>
          <p:nvPr>
            <p:ph idx="1"/>
          </p:nvPr>
        </p:nvSpPr>
        <p:spPr>
          <a:xfrm>
            <a:off x="0" y="2603500"/>
            <a:ext cx="11983641" cy="4254500"/>
          </a:xfrm>
        </p:spPr>
        <p:txBody>
          <a:bodyPr>
            <a:normAutofit/>
          </a:bodyPr>
          <a:lstStyle/>
          <a:p>
            <a:r>
              <a:rPr lang="en-GB" sz="3200" b="0" i="0">
                <a:solidFill>
                  <a:srgbClr val="3C4043"/>
                </a:solidFill>
                <a:effectLst/>
                <a:latin typeface="Roboto"/>
              </a:rPr>
              <a:t>Leukocytosis is defined as an increase in the number of white cells in the blood, especially during an infection.</a:t>
            </a:r>
          </a:p>
          <a:p>
            <a:r>
              <a:rPr lang="en-GB" sz="3200" b="0" i="0">
                <a:solidFill>
                  <a:srgbClr val="3C4043"/>
                </a:solidFill>
                <a:effectLst/>
                <a:latin typeface="Roboto"/>
              </a:rPr>
              <a:t>Leukocytosis can be caused by </a:t>
            </a:r>
            <a:r>
              <a:rPr lang="en-GB" sz="3200" b="1" i="0">
                <a:solidFill>
                  <a:srgbClr val="3C4043"/>
                </a:solidFill>
                <a:effectLst/>
                <a:latin typeface="Roboto"/>
              </a:rPr>
              <a:t>infection</a:t>
            </a:r>
            <a:r>
              <a:rPr lang="en-GB" sz="3200" b="0" i="0">
                <a:solidFill>
                  <a:srgbClr val="3C4043"/>
                </a:solidFill>
                <a:effectLst/>
                <a:latin typeface="Roboto"/>
              </a:rPr>
              <a:t>, </a:t>
            </a:r>
            <a:r>
              <a:rPr lang="en-GB" sz="3200" b="1" i="0">
                <a:solidFill>
                  <a:srgbClr val="3C4043"/>
                </a:solidFill>
                <a:effectLst/>
                <a:latin typeface="Roboto"/>
              </a:rPr>
              <a:t>inflammation</a:t>
            </a:r>
            <a:r>
              <a:rPr lang="en-GB" sz="3200" b="0" i="0">
                <a:solidFill>
                  <a:srgbClr val="3C4043"/>
                </a:solidFill>
                <a:effectLst/>
                <a:latin typeface="Roboto"/>
              </a:rPr>
              <a:t>, allergic reaction, malignancy, hereditary disorders, or other miscellaneous causes.</a:t>
            </a:r>
            <a:endParaRPr lang="en-US" sz="3200"/>
          </a:p>
        </p:txBody>
      </p:sp>
    </p:spTree>
    <p:extLst>
      <p:ext uri="{BB962C8B-B14F-4D97-AF65-F5344CB8AC3E}">
        <p14:creationId xmlns:p14="http://schemas.microsoft.com/office/powerpoint/2010/main" val="132074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5E495-6B9D-AF42-886B-BFB38EFD25D6}"/>
              </a:ext>
            </a:extLst>
          </p:cNvPr>
          <p:cNvSpPr>
            <a:spLocks noGrp="1"/>
          </p:cNvSpPr>
          <p:nvPr>
            <p:ph type="title"/>
          </p:nvPr>
        </p:nvSpPr>
        <p:spPr/>
        <p:txBody>
          <a:bodyPr/>
          <a:lstStyle/>
          <a:p>
            <a:pPr algn="ctr"/>
            <a:r>
              <a:rPr lang="en-GB" sz="6000" b="1">
                <a:solidFill>
                  <a:srgbClr val="FF0000"/>
                </a:solidFill>
              </a:rPr>
              <a:t>MULTIPLE MYELOMA</a:t>
            </a:r>
            <a:endParaRPr lang="en-US" sz="6000" b="1">
              <a:solidFill>
                <a:srgbClr val="FF0000"/>
              </a:solidFill>
            </a:endParaRPr>
          </a:p>
        </p:txBody>
      </p:sp>
      <p:sp>
        <p:nvSpPr>
          <p:cNvPr id="3" name="Content Placeholder 2">
            <a:extLst>
              <a:ext uri="{FF2B5EF4-FFF2-40B4-BE49-F238E27FC236}">
                <a16:creationId xmlns:a16="http://schemas.microsoft.com/office/drawing/2014/main" id="{57E8CA79-7A7C-3241-864A-9DD6658AAC06}"/>
              </a:ext>
            </a:extLst>
          </p:cNvPr>
          <p:cNvSpPr>
            <a:spLocks noGrp="1"/>
          </p:cNvSpPr>
          <p:nvPr>
            <p:ph idx="1"/>
          </p:nvPr>
        </p:nvSpPr>
        <p:spPr>
          <a:xfrm>
            <a:off x="0" y="2603500"/>
            <a:ext cx="12192000" cy="4254500"/>
          </a:xfrm>
        </p:spPr>
        <p:txBody>
          <a:bodyPr>
            <a:normAutofit/>
          </a:bodyPr>
          <a:lstStyle/>
          <a:p>
            <a:r>
              <a:rPr lang="en-GB" sz="3200" b="0" i="0">
                <a:solidFill>
                  <a:srgbClr val="111111"/>
                </a:solidFill>
                <a:effectLst/>
                <a:latin typeface="Helvetica"/>
              </a:rPr>
              <a:t>Multiple myeloma is a cancer that forms in a type of white blood cell called a plasma cell. Plasma cells help you fight infections by making antibodies that recognize and attack germs.</a:t>
            </a:r>
          </a:p>
          <a:p>
            <a:r>
              <a:rPr lang="en-GB" sz="3200" b="0" i="0">
                <a:solidFill>
                  <a:srgbClr val="111111"/>
                </a:solidFill>
                <a:effectLst/>
                <a:latin typeface="Helvetica"/>
              </a:rPr>
              <a:t>Multiple myeloma causes cancer cells to accumulate in the bone marrow, where they crowd out healthy blood cells. Rather than produce helpful antibodies, the cancer cells produce abnormal proteins that can cause complications.</a:t>
            </a:r>
          </a:p>
        </p:txBody>
      </p:sp>
    </p:spTree>
    <p:extLst>
      <p:ext uri="{BB962C8B-B14F-4D97-AF65-F5344CB8AC3E}">
        <p14:creationId xmlns:p14="http://schemas.microsoft.com/office/powerpoint/2010/main" val="2103147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TF10001029</vt:lpstr>
      <vt:lpstr>PowerPoint Presentation</vt:lpstr>
      <vt:lpstr>PURPURA </vt:lpstr>
      <vt:lpstr>HEMOPHILIA </vt:lpstr>
      <vt:lpstr>Disseminated intravascular coagulation (DIC)</vt:lpstr>
      <vt:lpstr>PowerPoint Presentation</vt:lpstr>
      <vt:lpstr>LEUKOPENIA </vt:lpstr>
      <vt:lpstr>NEUTROPENIA </vt:lpstr>
      <vt:lpstr>LEUKOCYTOSIS </vt:lpstr>
      <vt:lpstr>MULTIPLE MYELOMA</vt:lpstr>
      <vt:lpstr>Early warning signs of multiple myeloma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3</cp:revision>
  <dcterms:modified xsi:type="dcterms:W3CDTF">2020-04-15T16:06:52Z</dcterms:modified>
</cp:coreProperties>
</file>