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Lst>
  <p:sldIdLst>
    <p:sldId id="256" r:id="rId2"/>
    <p:sldId id="277" r:id="rId3"/>
    <p:sldId id="280" r:id="rId4"/>
    <p:sldId id="279" r:id="rId5"/>
    <p:sldId id="278" r:id="rId6"/>
    <p:sldId id="283" r:id="rId7"/>
    <p:sldId id="273" r:id="rId8"/>
    <p:sldId id="274"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57" r:id="rId22"/>
    <p:sldId id="258"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92602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1705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09852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883925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22048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135549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2265761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2852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897031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1993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203268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3529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2447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8334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3864972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98529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4/29/2020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9069698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4.jpe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15.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16.jpe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17.jpe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image" Target="../media/image18.jpeg"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image" Target="../media/image19.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71CEB-A0F0-F24C-A35F-0B1F5ED8D651}"/>
              </a:ext>
            </a:extLst>
          </p:cNvPr>
          <p:cNvSpPr>
            <a:spLocks noGrp="1"/>
          </p:cNvSpPr>
          <p:nvPr>
            <p:ph type="title"/>
          </p:nvPr>
        </p:nvSpPr>
        <p:spPr>
          <a:xfrm>
            <a:off x="1498865" y="-2783681"/>
            <a:ext cx="8596668" cy="1320800"/>
          </a:xfrm>
        </p:spPr>
        <p:txBody>
          <a:bodyPr/>
          <a:lstStyle/>
          <a:p>
            <a:endParaRPr lang="en-US"/>
          </a:p>
        </p:txBody>
      </p:sp>
      <p:pic>
        <p:nvPicPr>
          <p:cNvPr id="4" name="Picture 4">
            <a:extLst>
              <a:ext uri="{FF2B5EF4-FFF2-40B4-BE49-F238E27FC236}">
                <a16:creationId xmlns:a16="http://schemas.microsoft.com/office/drawing/2014/main" id="{AC449C57-A957-544B-A361-3A55D7783A31}"/>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148637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21407-1C9F-3241-9A1B-BE3858468315}"/>
              </a:ext>
            </a:extLst>
          </p:cNvPr>
          <p:cNvSpPr>
            <a:spLocks noGrp="1"/>
          </p:cNvSpPr>
          <p:nvPr>
            <p:ph type="title"/>
          </p:nvPr>
        </p:nvSpPr>
        <p:spPr>
          <a:xfrm>
            <a:off x="2213240" y="-2962275"/>
            <a:ext cx="8596668" cy="1320800"/>
          </a:xfrm>
        </p:spPr>
        <p:txBody>
          <a:bodyPr/>
          <a:lstStyle/>
          <a:p>
            <a:endParaRPr lang="en-US"/>
          </a:p>
        </p:txBody>
      </p:sp>
      <p:pic>
        <p:nvPicPr>
          <p:cNvPr id="4" name="Picture 4">
            <a:extLst>
              <a:ext uri="{FF2B5EF4-FFF2-40B4-BE49-F238E27FC236}">
                <a16:creationId xmlns:a16="http://schemas.microsoft.com/office/drawing/2014/main" id="{4485896F-44C7-E542-A803-4DE00F2A959C}"/>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919497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BA23E-E521-0B47-A56B-B1E8272E8262}"/>
              </a:ext>
            </a:extLst>
          </p:cNvPr>
          <p:cNvSpPr>
            <a:spLocks noGrp="1"/>
          </p:cNvSpPr>
          <p:nvPr>
            <p:ph type="title"/>
          </p:nvPr>
        </p:nvSpPr>
        <p:spPr>
          <a:xfrm>
            <a:off x="1963209" y="-2962275"/>
            <a:ext cx="8596668" cy="1320800"/>
          </a:xfrm>
        </p:spPr>
        <p:txBody>
          <a:bodyPr/>
          <a:lstStyle/>
          <a:p>
            <a:endParaRPr lang="en-US"/>
          </a:p>
        </p:txBody>
      </p:sp>
      <p:pic>
        <p:nvPicPr>
          <p:cNvPr id="4" name="Picture 4">
            <a:extLst>
              <a:ext uri="{FF2B5EF4-FFF2-40B4-BE49-F238E27FC236}">
                <a16:creationId xmlns:a16="http://schemas.microsoft.com/office/drawing/2014/main" id="{3C93F09C-612E-E240-96D9-1AF2CB0F3CA2}"/>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089442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DD96-3341-2D44-97BD-896963239974}"/>
              </a:ext>
            </a:extLst>
          </p:cNvPr>
          <p:cNvSpPr>
            <a:spLocks noGrp="1"/>
          </p:cNvSpPr>
          <p:nvPr>
            <p:ph type="title"/>
          </p:nvPr>
        </p:nvSpPr>
        <p:spPr>
          <a:xfrm>
            <a:off x="1945349" y="-3373040"/>
            <a:ext cx="8596668" cy="1320800"/>
          </a:xfrm>
        </p:spPr>
        <p:txBody>
          <a:bodyPr/>
          <a:lstStyle/>
          <a:p>
            <a:endParaRPr lang="en-US"/>
          </a:p>
        </p:txBody>
      </p:sp>
      <p:pic>
        <p:nvPicPr>
          <p:cNvPr id="4" name="Picture 4">
            <a:extLst>
              <a:ext uri="{FF2B5EF4-FFF2-40B4-BE49-F238E27FC236}">
                <a16:creationId xmlns:a16="http://schemas.microsoft.com/office/drawing/2014/main" id="{373EE9A4-1A22-4C40-9D5E-6BF8EC991147}"/>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7841416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60347-39B7-1F40-BC72-865B1E667210}"/>
              </a:ext>
            </a:extLst>
          </p:cNvPr>
          <p:cNvSpPr>
            <a:spLocks noGrp="1"/>
          </p:cNvSpPr>
          <p:nvPr>
            <p:ph type="title"/>
          </p:nvPr>
        </p:nvSpPr>
        <p:spPr>
          <a:xfrm>
            <a:off x="2999052" y="-3140869"/>
            <a:ext cx="8596668" cy="1320800"/>
          </a:xfrm>
        </p:spPr>
        <p:txBody>
          <a:bodyPr/>
          <a:lstStyle/>
          <a:p>
            <a:endParaRPr lang="en-US"/>
          </a:p>
        </p:txBody>
      </p:sp>
      <p:pic>
        <p:nvPicPr>
          <p:cNvPr id="4" name="Picture 4">
            <a:extLst>
              <a:ext uri="{FF2B5EF4-FFF2-40B4-BE49-F238E27FC236}">
                <a16:creationId xmlns:a16="http://schemas.microsoft.com/office/drawing/2014/main" id="{15E407A3-0112-D141-93CD-87E2A7D08F2E}"/>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413215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7E9B3-42A4-A94D-B7C6-33258050FE1A}"/>
              </a:ext>
            </a:extLst>
          </p:cNvPr>
          <p:cNvSpPr>
            <a:spLocks noGrp="1"/>
          </p:cNvSpPr>
          <p:nvPr>
            <p:ph type="title"/>
          </p:nvPr>
        </p:nvSpPr>
        <p:spPr>
          <a:xfrm>
            <a:off x="2123943" y="-3087291"/>
            <a:ext cx="8596668" cy="1320800"/>
          </a:xfrm>
        </p:spPr>
        <p:txBody>
          <a:bodyPr/>
          <a:lstStyle/>
          <a:p>
            <a:endParaRPr lang="en-US"/>
          </a:p>
        </p:txBody>
      </p:sp>
      <p:pic>
        <p:nvPicPr>
          <p:cNvPr id="4" name="Picture 4">
            <a:extLst>
              <a:ext uri="{FF2B5EF4-FFF2-40B4-BE49-F238E27FC236}">
                <a16:creationId xmlns:a16="http://schemas.microsoft.com/office/drawing/2014/main" id="{FADAC12E-E5B6-BB46-B5DC-74958E483251}"/>
              </a:ext>
            </a:extLst>
          </p:cNvPr>
          <p:cNvPicPr>
            <a:picLocks noGrp="1" noChangeAspect="1"/>
          </p:cNvPicPr>
          <p:nvPr>
            <p:ph idx="1"/>
          </p:nvPr>
        </p:nvPicPr>
        <p:blipFill>
          <a:blip r:embed="rId2"/>
          <a:stretch>
            <a:fillRect/>
          </a:stretch>
        </p:blipFill>
        <p:spPr>
          <a:xfrm>
            <a:off x="-35674" y="0"/>
            <a:ext cx="12227673" cy="6858000"/>
          </a:xfrm>
          <a:prstGeom prst="rect">
            <a:avLst/>
          </a:prstGeom>
        </p:spPr>
      </p:pic>
    </p:spTree>
    <p:extLst>
      <p:ext uri="{BB962C8B-B14F-4D97-AF65-F5344CB8AC3E}">
        <p14:creationId xmlns:p14="http://schemas.microsoft.com/office/powerpoint/2010/main" val="186862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D8E21-7210-A14B-ABA1-D5A743FB38B0}"/>
              </a:ext>
            </a:extLst>
          </p:cNvPr>
          <p:cNvSpPr>
            <a:spLocks noGrp="1"/>
          </p:cNvSpPr>
          <p:nvPr>
            <p:ph type="title"/>
          </p:nvPr>
        </p:nvSpPr>
        <p:spPr>
          <a:xfrm>
            <a:off x="2570428" y="-4266009"/>
            <a:ext cx="8596668" cy="1320800"/>
          </a:xfrm>
        </p:spPr>
        <p:txBody>
          <a:bodyPr/>
          <a:lstStyle/>
          <a:p>
            <a:endParaRPr lang="en-US"/>
          </a:p>
        </p:txBody>
      </p:sp>
      <p:pic>
        <p:nvPicPr>
          <p:cNvPr id="4" name="Picture 4">
            <a:extLst>
              <a:ext uri="{FF2B5EF4-FFF2-40B4-BE49-F238E27FC236}">
                <a16:creationId xmlns:a16="http://schemas.microsoft.com/office/drawing/2014/main" id="{CAED8B9F-1439-5C4D-81B6-3DEB956C3540}"/>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907431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23938-F2CA-3846-AA5C-EDE07DCDB5A0}"/>
              </a:ext>
            </a:extLst>
          </p:cNvPr>
          <p:cNvSpPr>
            <a:spLocks noGrp="1"/>
          </p:cNvSpPr>
          <p:nvPr>
            <p:ph type="title"/>
          </p:nvPr>
        </p:nvSpPr>
        <p:spPr>
          <a:xfrm>
            <a:off x="1784615" y="-2890838"/>
            <a:ext cx="8596668" cy="1320800"/>
          </a:xfrm>
        </p:spPr>
        <p:txBody>
          <a:bodyPr/>
          <a:lstStyle/>
          <a:p>
            <a:endParaRPr lang="en-US"/>
          </a:p>
        </p:txBody>
      </p:sp>
      <p:pic>
        <p:nvPicPr>
          <p:cNvPr id="4" name="Picture 4">
            <a:extLst>
              <a:ext uri="{FF2B5EF4-FFF2-40B4-BE49-F238E27FC236}">
                <a16:creationId xmlns:a16="http://schemas.microsoft.com/office/drawing/2014/main" id="{D0E260FA-96E0-AA44-982B-C8B2BFB6426E}"/>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000293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33D29-6573-484A-B81C-6FA11D729EFE}"/>
              </a:ext>
            </a:extLst>
          </p:cNvPr>
          <p:cNvSpPr>
            <a:spLocks noGrp="1"/>
          </p:cNvSpPr>
          <p:nvPr>
            <p:ph type="title"/>
          </p:nvPr>
        </p:nvSpPr>
        <p:spPr>
          <a:xfrm>
            <a:off x="2588287" y="-3426619"/>
            <a:ext cx="8596668" cy="1320800"/>
          </a:xfrm>
        </p:spPr>
        <p:txBody>
          <a:bodyPr/>
          <a:lstStyle/>
          <a:p>
            <a:endParaRPr lang="en-US"/>
          </a:p>
        </p:txBody>
      </p:sp>
      <p:pic>
        <p:nvPicPr>
          <p:cNvPr id="4" name="Picture 4">
            <a:extLst>
              <a:ext uri="{FF2B5EF4-FFF2-40B4-BE49-F238E27FC236}">
                <a16:creationId xmlns:a16="http://schemas.microsoft.com/office/drawing/2014/main" id="{9B65C72D-10E5-B844-BDFB-6A660115F5E1}"/>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3591825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9FD9B-3723-234C-8466-A2FE9ADAC3DE}"/>
              </a:ext>
            </a:extLst>
          </p:cNvPr>
          <p:cNvSpPr>
            <a:spLocks noGrp="1"/>
          </p:cNvSpPr>
          <p:nvPr>
            <p:ph type="title"/>
          </p:nvPr>
        </p:nvSpPr>
        <p:spPr>
          <a:xfrm>
            <a:off x="2248959" y="-3944541"/>
            <a:ext cx="8596668" cy="1320800"/>
          </a:xfrm>
        </p:spPr>
        <p:txBody>
          <a:bodyPr/>
          <a:lstStyle/>
          <a:p>
            <a:endParaRPr lang="en-US"/>
          </a:p>
        </p:txBody>
      </p:sp>
      <p:pic>
        <p:nvPicPr>
          <p:cNvPr id="4" name="Picture 4">
            <a:extLst>
              <a:ext uri="{FF2B5EF4-FFF2-40B4-BE49-F238E27FC236}">
                <a16:creationId xmlns:a16="http://schemas.microsoft.com/office/drawing/2014/main" id="{A74E963F-DF4C-0A47-B968-9AC41D1B9E25}"/>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365606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7C39C-42E0-2948-AE21-AB44342839D8}"/>
              </a:ext>
            </a:extLst>
          </p:cNvPr>
          <p:cNvSpPr>
            <a:spLocks noGrp="1"/>
          </p:cNvSpPr>
          <p:nvPr>
            <p:ph type="title"/>
          </p:nvPr>
        </p:nvSpPr>
        <p:spPr>
          <a:xfrm>
            <a:off x="2481131" y="-3676650"/>
            <a:ext cx="8596668" cy="1320800"/>
          </a:xfrm>
        </p:spPr>
        <p:txBody>
          <a:bodyPr/>
          <a:lstStyle/>
          <a:p>
            <a:endParaRPr lang="en-US"/>
          </a:p>
        </p:txBody>
      </p:sp>
      <p:pic>
        <p:nvPicPr>
          <p:cNvPr id="4" name="Picture 4">
            <a:extLst>
              <a:ext uri="{FF2B5EF4-FFF2-40B4-BE49-F238E27FC236}">
                <a16:creationId xmlns:a16="http://schemas.microsoft.com/office/drawing/2014/main" id="{546D9973-45F8-A641-83F7-B93C026F261E}"/>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27996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16B00-EF09-A544-8978-6A695F0B89E4}"/>
              </a:ext>
            </a:extLst>
          </p:cNvPr>
          <p:cNvSpPr>
            <a:spLocks noGrp="1"/>
          </p:cNvSpPr>
          <p:nvPr>
            <p:ph type="title"/>
          </p:nvPr>
        </p:nvSpPr>
        <p:spPr/>
        <p:txBody>
          <a:bodyPr>
            <a:normAutofit fontScale="90000"/>
          </a:bodyPr>
          <a:lstStyle/>
          <a:p>
            <a:r>
              <a:rPr lang="en-GB" sz="7200" b="1" u="sng">
                <a:solidFill>
                  <a:srgbClr val="00B050"/>
                </a:solidFill>
              </a:rPr>
              <a:t>DEFINITION OF PAIN</a:t>
            </a:r>
            <a:endParaRPr lang="en-US" sz="7200" b="1" u="sng">
              <a:solidFill>
                <a:srgbClr val="00B050"/>
              </a:solidFill>
            </a:endParaRPr>
          </a:p>
        </p:txBody>
      </p:sp>
      <p:sp>
        <p:nvSpPr>
          <p:cNvPr id="3" name="Content Placeholder 2">
            <a:extLst>
              <a:ext uri="{FF2B5EF4-FFF2-40B4-BE49-F238E27FC236}">
                <a16:creationId xmlns:a16="http://schemas.microsoft.com/office/drawing/2014/main" id="{C3B945BF-F9B7-894D-9916-7C79F4E06C2D}"/>
              </a:ext>
            </a:extLst>
          </p:cNvPr>
          <p:cNvSpPr>
            <a:spLocks noGrp="1"/>
          </p:cNvSpPr>
          <p:nvPr>
            <p:ph idx="1"/>
          </p:nvPr>
        </p:nvSpPr>
        <p:spPr>
          <a:xfrm>
            <a:off x="0" y="2160589"/>
            <a:ext cx="12192000" cy="4697411"/>
          </a:xfrm>
        </p:spPr>
        <p:txBody>
          <a:bodyPr>
            <a:normAutofit/>
          </a:bodyPr>
          <a:lstStyle/>
          <a:p>
            <a:r>
              <a:rPr lang="en-GB" sz="4400" b="1" i="0">
                <a:solidFill>
                  <a:srgbClr val="3C4043"/>
                </a:solidFill>
                <a:effectLst/>
                <a:latin typeface="Roboto"/>
              </a:rPr>
              <a:t>An unpleasant sensation that can range from mild, localized discomfort to agony. Pain has both physical and emotional components. The physical part of pain results from nerve stimulation.</a:t>
            </a:r>
            <a:endParaRPr lang="en-US" sz="4400" b="1"/>
          </a:p>
        </p:txBody>
      </p:sp>
    </p:spTree>
    <p:extLst>
      <p:ext uri="{BB962C8B-B14F-4D97-AF65-F5344CB8AC3E}">
        <p14:creationId xmlns:p14="http://schemas.microsoft.com/office/powerpoint/2010/main" val="348864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5C868-BE65-0143-8274-12BA02E6EF2B}"/>
              </a:ext>
            </a:extLst>
          </p:cNvPr>
          <p:cNvSpPr>
            <a:spLocks noGrp="1"/>
          </p:cNvSpPr>
          <p:nvPr>
            <p:ph type="title"/>
          </p:nvPr>
        </p:nvSpPr>
        <p:spPr>
          <a:xfrm>
            <a:off x="1266694" y="-3605213"/>
            <a:ext cx="8596668" cy="1320800"/>
          </a:xfrm>
        </p:spPr>
        <p:txBody>
          <a:bodyPr/>
          <a:lstStyle/>
          <a:p>
            <a:endParaRPr lang="en-US"/>
          </a:p>
        </p:txBody>
      </p:sp>
      <p:pic>
        <p:nvPicPr>
          <p:cNvPr id="4" name="Picture 4">
            <a:extLst>
              <a:ext uri="{FF2B5EF4-FFF2-40B4-BE49-F238E27FC236}">
                <a16:creationId xmlns:a16="http://schemas.microsoft.com/office/drawing/2014/main" id="{9D868373-CDAF-8F4F-8B58-7285256953A7}"/>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906894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5CF4-A7A1-BA47-BD8D-43A8A15C0DF2}"/>
              </a:ext>
            </a:extLst>
          </p:cNvPr>
          <p:cNvSpPr>
            <a:spLocks noGrp="1"/>
          </p:cNvSpPr>
          <p:nvPr>
            <p:ph type="title"/>
          </p:nvPr>
        </p:nvSpPr>
        <p:spPr>
          <a:xfrm>
            <a:off x="3117059" y="-3893477"/>
            <a:ext cx="9601196" cy="1303867"/>
          </a:xfrm>
        </p:spPr>
        <p:txBody>
          <a:bodyPr/>
          <a:lstStyle/>
          <a:p>
            <a:endParaRPr lang="en-US"/>
          </a:p>
        </p:txBody>
      </p:sp>
      <p:pic>
        <p:nvPicPr>
          <p:cNvPr id="4" name="Picture 4">
            <a:extLst>
              <a:ext uri="{FF2B5EF4-FFF2-40B4-BE49-F238E27FC236}">
                <a16:creationId xmlns:a16="http://schemas.microsoft.com/office/drawing/2014/main" id="{ACAE5DD5-731F-4B43-8A35-0A7758CC9326}"/>
              </a:ext>
            </a:extLst>
          </p:cNvPr>
          <p:cNvPicPr>
            <a:picLocks noGrp="1" noChangeAspect="1"/>
          </p:cNvPicPr>
          <p:nvPr>
            <p:ph idx="1"/>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41382391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42FFE-BDCB-1E40-B1BB-4E8868EE4B54}"/>
              </a:ext>
            </a:extLst>
          </p:cNvPr>
          <p:cNvSpPr>
            <a:spLocks noGrp="1"/>
          </p:cNvSpPr>
          <p:nvPr>
            <p:ph type="title"/>
          </p:nvPr>
        </p:nvSpPr>
        <p:spPr>
          <a:xfrm>
            <a:off x="3849292" y="-3482712"/>
            <a:ext cx="9601196" cy="1303867"/>
          </a:xfrm>
        </p:spPr>
        <p:txBody>
          <a:bodyPr/>
          <a:lstStyle/>
          <a:p>
            <a:endParaRPr lang="en-US"/>
          </a:p>
        </p:txBody>
      </p:sp>
      <p:pic>
        <p:nvPicPr>
          <p:cNvPr id="4" name="Picture 4">
            <a:extLst>
              <a:ext uri="{FF2B5EF4-FFF2-40B4-BE49-F238E27FC236}">
                <a16:creationId xmlns:a16="http://schemas.microsoft.com/office/drawing/2014/main" id="{CB04B17E-D877-3A46-AACA-658E9C621309}"/>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103545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CEE28-FEC1-CA4A-B42F-AD81EBA380BB}"/>
              </a:ext>
            </a:extLst>
          </p:cNvPr>
          <p:cNvSpPr>
            <a:spLocks noGrp="1"/>
          </p:cNvSpPr>
          <p:nvPr>
            <p:ph type="title"/>
          </p:nvPr>
        </p:nvSpPr>
        <p:spPr>
          <a:xfrm>
            <a:off x="3391959" y="-3730228"/>
            <a:ext cx="8596668" cy="1320800"/>
          </a:xfrm>
        </p:spPr>
        <p:txBody>
          <a:bodyPr/>
          <a:lstStyle/>
          <a:p>
            <a:endParaRPr lang="en-US"/>
          </a:p>
        </p:txBody>
      </p:sp>
      <p:pic>
        <p:nvPicPr>
          <p:cNvPr id="4" name="Picture 4">
            <a:extLst>
              <a:ext uri="{FF2B5EF4-FFF2-40B4-BE49-F238E27FC236}">
                <a16:creationId xmlns:a16="http://schemas.microsoft.com/office/drawing/2014/main" id="{1A6E5370-268A-3A47-9284-A70FAEE9F01E}"/>
              </a:ext>
            </a:extLst>
          </p:cNvPr>
          <p:cNvPicPr>
            <a:picLocks noGrp="1" noChangeAspect="1"/>
          </p:cNvPicPr>
          <p:nvPr>
            <p:ph idx="1"/>
          </p:nvPr>
        </p:nvPicPr>
        <p:blipFill>
          <a:blip r:embed="rId2"/>
          <a:stretch>
            <a:fillRect/>
          </a:stretch>
        </p:blipFill>
        <p:spPr>
          <a:xfrm>
            <a:off x="0" y="1"/>
            <a:ext cx="12192000" cy="6857999"/>
          </a:xfrm>
          <a:prstGeom prst="rect">
            <a:avLst/>
          </a:prstGeom>
        </p:spPr>
      </p:pic>
    </p:spTree>
    <p:extLst>
      <p:ext uri="{BB962C8B-B14F-4D97-AF65-F5344CB8AC3E}">
        <p14:creationId xmlns:p14="http://schemas.microsoft.com/office/powerpoint/2010/main" val="3881937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6474F-07F5-BE48-A3E3-A5EBFE829CD2}"/>
              </a:ext>
            </a:extLst>
          </p:cNvPr>
          <p:cNvSpPr>
            <a:spLocks noGrp="1"/>
          </p:cNvSpPr>
          <p:nvPr>
            <p:ph type="title"/>
          </p:nvPr>
        </p:nvSpPr>
        <p:spPr>
          <a:xfrm>
            <a:off x="677334" y="252413"/>
            <a:ext cx="8596668" cy="1320800"/>
          </a:xfrm>
        </p:spPr>
        <p:txBody>
          <a:bodyPr>
            <a:normAutofit/>
          </a:bodyPr>
          <a:lstStyle/>
          <a:p>
            <a:r>
              <a:rPr lang="en-GB" sz="7200" b="1" u="sng">
                <a:solidFill>
                  <a:srgbClr val="C00000"/>
                </a:solidFill>
              </a:rPr>
              <a:t>TYPES OF PAIN</a:t>
            </a:r>
            <a:endParaRPr lang="en-US" sz="7200" b="1" u="sng">
              <a:solidFill>
                <a:srgbClr val="C00000"/>
              </a:solidFill>
            </a:endParaRPr>
          </a:p>
        </p:txBody>
      </p:sp>
      <p:sp>
        <p:nvSpPr>
          <p:cNvPr id="3" name="Content Placeholder 2">
            <a:extLst>
              <a:ext uri="{FF2B5EF4-FFF2-40B4-BE49-F238E27FC236}">
                <a16:creationId xmlns:a16="http://schemas.microsoft.com/office/drawing/2014/main" id="{424C8026-BB47-B54A-93A2-48A605B5898B}"/>
              </a:ext>
            </a:extLst>
          </p:cNvPr>
          <p:cNvSpPr>
            <a:spLocks noGrp="1"/>
          </p:cNvSpPr>
          <p:nvPr>
            <p:ph idx="1"/>
          </p:nvPr>
        </p:nvSpPr>
        <p:spPr>
          <a:xfrm>
            <a:off x="0" y="2160589"/>
            <a:ext cx="12192000" cy="4697411"/>
          </a:xfrm>
        </p:spPr>
        <p:txBody>
          <a:bodyPr>
            <a:normAutofit/>
          </a:bodyPr>
          <a:lstStyle/>
          <a:p>
            <a:r>
              <a:rPr lang="en-GB" sz="4400" b="1" i="0">
                <a:effectLst/>
                <a:latin typeface="Roboto"/>
              </a:rPr>
              <a:t>Acute pain.</a:t>
            </a:r>
          </a:p>
          <a:p>
            <a:r>
              <a:rPr lang="en-GB" sz="4400" b="1" i="0">
                <a:effectLst/>
                <a:latin typeface="Roboto"/>
              </a:rPr>
              <a:t>Chronic pain.</a:t>
            </a:r>
          </a:p>
          <a:p>
            <a:r>
              <a:rPr lang="en-GB" sz="4400" b="1" i="0">
                <a:effectLst/>
                <a:latin typeface="Roboto"/>
              </a:rPr>
              <a:t>Nociceptive pain.</a:t>
            </a:r>
          </a:p>
          <a:p>
            <a:r>
              <a:rPr lang="en-GB" sz="4400" b="1" i="0">
                <a:effectLst/>
                <a:latin typeface="Roboto"/>
              </a:rPr>
              <a:t>Neuropathic pain.</a:t>
            </a:r>
          </a:p>
        </p:txBody>
      </p:sp>
    </p:spTree>
    <p:extLst>
      <p:ext uri="{BB962C8B-B14F-4D97-AF65-F5344CB8AC3E}">
        <p14:creationId xmlns:p14="http://schemas.microsoft.com/office/powerpoint/2010/main" val="912960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2F1D9-9EE5-1B44-B46B-525B38AAC32A}"/>
              </a:ext>
            </a:extLst>
          </p:cNvPr>
          <p:cNvSpPr>
            <a:spLocks noGrp="1"/>
          </p:cNvSpPr>
          <p:nvPr>
            <p:ph type="title"/>
          </p:nvPr>
        </p:nvSpPr>
        <p:spPr>
          <a:xfrm>
            <a:off x="2248959" y="-3015853"/>
            <a:ext cx="8596668" cy="1320800"/>
          </a:xfrm>
        </p:spPr>
        <p:txBody>
          <a:bodyPr/>
          <a:lstStyle/>
          <a:p>
            <a:endParaRPr lang="en-US"/>
          </a:p>
        </p:txBody>
      </p:sp>
      <p:sp>
        <p:nvSpPr>
          <p:cNvPr id="3" name="Content Placeholder 2">
            <a:extLst>
              <a:ext uri="{FF2B5EF4-FFF2-40B4-BE49-F238E27FC236}">
                <a16:creationId xmlns:a16="http://schemas.microsoft.com/office/drawing/2014/main" id="{26597903-270F-AE42-85EF-77C8B0839F97}"/>
              </a:ext>
            </a:extLst>
          </p:cNvPr>
          <p:cNvSpPr>
            <a:spLocks noGrp="1"/>
          </p:cNvSpPr>
          <p:nvPr>
            <p:ph idx="1"/>
          </p:nvPr>
        </p:nvSpPr>
        <p:spPr>
          <a:xfrm>
            <a:off x="0" y="0"/>
            <a:ext cx="12192000" cy="6858000"/>
          </a:xfrm>
        </p:spPr>
        <p:txBody>
          <a:bodyPr>
            <a:normAutofit/>
          </a:bodyPr>
          <a:lstStyle/>
          <a:p>
            <a:r>
              <a:rPr lang="en-GB" sz="3600" b="1" i="0" u="sng">
                <a:solidFill>
                  <a:srgbClr val="C00000"/>
                </a:solidFill>
                <a:effectLst/>
                <a:latin typeface="Source Sans Pro"/>
              </a:rPr>
              <a:t>Acute pain</a:t>
            </a:r>
            <a:r>
              <a:rPr lang="en-GB" sz="3600" b="1" i="0">
                <a:solidFill>
                  <a:srgbClr val="343536"/>
                </a:solidFill>
                <a:effectLst/>
                <a:latin typeface="Source Sans Pro"/>
              </a:rPr>
              <a:t> usually comes on suddenly and is caused by something specific. It is sharp in quality. Acute pain usually does not last longer than six months. It goes away when there is no longer an underlying cause for the pain.</a:t>
            </a:r>
          </a:p>
          <a:p>
            <a:r>
              <a:rPr lang="en-GB" sz="3600" b="1" i="0" u="sng">
                <a:solidFill>
                  <a:srgbClr val="C00000"/>
                </a:solidFill>
                <a:effectLst/>
                <a:latin typeface="Source Sans Pro"/>
              </a:rPr>
              <a:t>Chronic pain</a:t>
            </a:r>
            <a:r>
              <a:rPr lang="en-GB" sz="3600" b="1" i="0">
                <a:solidFill>
                  <a:srgbClr val="343536"/>
                </a:solidFill>
                <a:effectLst/>
                <a:latin typeface="Source Sans Pro"/>
              </a:rPr>
              <a:t> is pain that is ongoing and usually lasts longer than six months. This type of pain can continue even after the injury or illness that caused it has healed or gone away. Pain signals remain active in the nervous system for weeks, months, or years. Some people suffer chronic pain even when there is no past injury or apparent body damage</a:t>
            </a:r>
            <a:endParaRPr lang="en-US" sz="3600" b="1"/>
          </a:p>
        </p:txBody>
      </p:sp>
    </p:spTree>
    <p:extLst>
      <p:ext uri="{BB962C8B-B14F-4D97-AF65-F5344CB8AC3E}">
        <p14:creationId xmlns:p14="http://schemas.microsoft.com/office/powerpoint/2010/main" val="64643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9EF0C-4BD1-A142-994C-5DBFCF5EFD2D}"/>
              </a:ext>
            </a:extLst>
          </p:cNvPr>
          <p:cNvSpPr>
            <a:spLocks noGrp="1"/>
          </p:cNvSpPr>
          <p:nvPr>
            <p:ph type="title"/>
          </p:nvPr>
        </p:nvSpPr>
        <p:spPr>
          <a:xfrm>
            <a:off x="2034647" y="-3890963"/>
            <a:ext cx="8596668" cy="1320800"/>
          </a:xfrm>
        </p:spPr>
        <p:txBody>
          <a:bodyPr/>
          <a:lstStyle/>
          <a:p>
            <a:endParaRPr lang="en-US"/>
          </a:p>
        </p:txBody>
      </p:sp>
      <p:sp>
        <p:nvSpPr>
          <p:cNvPr id="3" name="Content Placeholder 2">
            <a:extLst>
              <a:ext uri="{FF2B5EF4-FFF2-40B4-BE49-F238E27FC236}">
                <a16:creationId xmlns:a16="http://schemas.microsoft.com/office/drawing/2014/main" id="{47A175B1-C6D5-474E-8F4B-0D58AF8DE003}"/>
              </a:ext>
            </a:extLst>
          </p:cNvPr>
          <p:cNvSpPr>
            <a:spLocks noGrp="1"/>
          </p:cNvSpPr>
          <p:nvPr>
            <p:ph idx="1"/>
          </p:nvPr>
        </p:nvSpPr>
        <p:spPr>
          <a:xfrm>
            <a:off x="0" y="1321594"/>
            <a:ext cx="12192000" cy="6858000"/>
          </a:xfrm>
        </p:spPr>
        <p:txBody>
          <a:bodyPr>
            <a:normAutofit/>
          </a:bodyPr>
          <a:lstStyle/>
          <a:p>
            <a:r>
              <a:rPr lang="en-GB" sz="4400" b="1" i="0">
                <a:solidFill>
                  <a:srgbClr val="3C4043"/>
                </a:solidFill>
                <a:effectLst/>
                <a:latin typeface="Roboto"/>
              </a:rPr>
              <a:t>The categories are pain caused by tissue damage, also called </a:t>
            </a:r>
            <a:r>
              <a:rPr lang="en-GB" sz="4400" b="1" i="0">
                <a:solidFill>
                  <a:srgbClr val="C00000"/>
                </a:solidFill>
                <a:effectLst/>
                <a:latin typeface="Roboto"/>
              </a:rPr>
              <a:t>nociceptive pain</a:t>
            </a:r>
            <a:r>
              <a:rPr lang="en-GB" sz="4400" b="1" i="0">
                <a:solidFill>
                  <a:srgbClr val="3C4043"/>
                </a:solidFill>
                <a:effectLst/>
                <a:latin typeface="Roboto"/>
              </a:rPr>
              <a:t>, and pain caused by nerve damage, also called </a:t>
            </a:r>
            <a:r>
              <a:rPr lang="en-GB" sz="4400" b="1" i="0">
                <a:solidFill>
                  <a:srgbClr val="C00000"/>
                </a:solidFill>
                <a:effectLst/>
                <a:latin typeface="Roboto"/>
              </a:rPr>
              <a:t>neuropathic pain</a:t>
            </a:r>
            <a:r>
              <a:rPr lang="en-GB" sz="4400" b="1" i="0">
                <a:solidFill>
                  <a:srgbClr val="3C4043"/>
                </a:solidFill>
                <a:effectLst/>
                <a:latin typeface="Roboto"/>
              </a:rPr>
              <a:t>. A third category is </a:t>
            </a:r>
            <a:r>
              <a:rPr lang="en-GB" sz="4400" b="1" i="0">
                <a:solidFill>
                  <a:srgbClr val="C00000"/>
                </a:solidFill>
                <a:effectLst/>
                <a:latin typeface="Roboto"/>
              </a:rPr>
              <a:t>psychogenic pain</a:t>
            </a:r>
            <a:r>
              <a:rPr lang="en-GB" sz="4400" b="1" i="0">
                <a:solidFill>
                  <a:srgbClr val="3C4043"/>
                </a:solidFill>
                <a:effectLst/>
                <a:latin typeface="Roboto"/>
              </a:rPr>
              <a:t>, which is pain that is affected by psychological factors.</a:t>
            </a:r>
            <a:endParaRPr lang="en-US" sz="4400" b="1"/>
          </a:p>
        </p:txBody>
      </p:sp>
    </p:spTree>
    <p:extLst>
      <p:ext uri="{BB962C8B-B14F-4D97-AF65-F5344CB8AC3E}">
        <p14:creationId xmlns:p14="http://schemas.microsoft.com/office/powerpoint/2010/main" val="2628272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EF31-864B-B241-BA06-44C08D050CA1}"/>
              </a:ext>
            </a:extLst>
          </p:cNvPr>
          <p:cNvSpPr>
            <a:spLocks noGrp="1"/>
          </p:cNvSpPr>
          <p:nvPr>
            <p:ph type="title"/>
          </p:nvPr>
        </p:nvSpPr>
        <p:spPr>
          <a:xfrm>
            <a:off x="2749022" y="-3890963"/>
            <a:ext cx="8596668" cy="1320800"/>
          </a:xfrm>
        </p:spPr>
        <p:txBody>
          <a:bodyPr/>
          <a:lstStyle/>
          <a:p>
            <a:endParaRPr lang="en-US"/>
          </a:p>
        </p:txBody>
      </p:sp>
      <p:pic>
        <p:nvPicPr>
          <p:cNvPr id="4" name="Picture 4">
            <a:extLst>
              <a:ext uri="{FF2B5EF4-FFF2-40B4-BE49-F238E27FC236}">
                <a16:creationId xmlns:a16="http://schemas.microsoft.com/office/drawing/2014/main" id="{7BCB9033-6875-7B44-9BCE-FAC20A70102B}"/>
              </a:ext>
            </a:extLst>
          </p:cNvPr>
          <p:cNvPicPr>
            <a:picLocks noGrp="1" noChangeAspect="1"/>
          </p:cNvPicPr>
          <p:nvPr>
            <p:ph idx="1"/>
          </p:nvPr>
        </p:nvPicPr>
        <p:blipFill>
          <a:blip r:embed="rId2"/>
          <a:stretch>
            <a:fillRect/>
          </a:stretch>
        </p:blipFill>
        <p:spPr>
          <a:xfrm>
            <a:off x="0" y="0"/>
            <a:ext cx="12192000" cy="7018734"/>
          </a:xfrm>
          <a:prstGeom prst="rect">
            <a:avLst/>
          </a:prstGeom>
        </p:spPr>
      </p:pic>
    </p:spTree>
    <p:extLst>
      <p:ext uri="{BB962C8B-B14F-4D97-AF65-F5344CB8AC3E}">
        <p14:creationId xmlns:p14="http://schemas.microsoft.com/office/powerpoint/2010/main" val="400452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E9EF9-AD84-2542-A4BE-DC58786E03B4}"/>
              </a:ext>
            </a:extLst>
          </p:cNvPr>
          <p:cNvSpPr>
            <a:spLocks noGrp="1"/>
          </p:cNvSpPr>
          <p:nvPr>
            <p:ph type="title"/>
          </p:nvPr>
        </p:nvSpPr>
        <p:spPr>
          <a:xfrm>
            <a:off x="2106084" y="-3658790"/>
            <a:ext cx="8596668" cy="1320800"/>
          </a:xfrm>
        </p:spPr>
        <p:txBody>
          <a:bodyPr/>
          <a:lstStyle/>
          <a:p>
            <a:endParaRPr lang="en-US"/>
          </a:p>
        </p:txBody>
      </p:sp>
      <p:pic>
        <p:nvPicPr>
          <p:cNvPr id="8" name="Picture 8">
            <a:extLst>
              <a:ext uri="{FF2B5EF4-FFF2-40B4-BE49-F238E27FC236}">
                <a16:creationId xmlns:a16="http://schemas.microsoft.com/office/drawing/2014/main" id="{991E6D01-19B6-1548-8696-70FEB0E58AAB}"/>
              </a:ext>
            </a:extLst>
          </p:cNvPr>
          <p:cNvPicPr>
            <a:picLocks noGrp="1" noChangeAspect="1"/>
          </p:cNvPicPr>
          <p:nvPr>
            <p:ph idx="1"/>
          </p:nvPr>
        </p:nvPicPr>
        <p:blipFill>
          <a:blip r:embed="rId2"/>
          <a:stretch>
            <a:fillRect/>
          </a:stretch>
        </p:blipFill>
        <p:spPr>
          <a:xfrm>
            <a:off x="0" y="0"/>
            <a:ext cx="12140757" cy="6858000"/>
          </a:xfrm>
          <a:prstGeom prst="rect">
            <a:avLst/>
          </a:prstGeom>
        </p:spPr>
      </p:pic>
    </p:spTree>
    <p:extLst>
      <p:ext uri="{BB962C8B-B14F-4D97-AF65-F5344CB8AC3E}">
        <p14:creationId xmlns:p14="http://schemas.microsoft.com/office/powerpoint/2010/main" val="9022649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A3BB6-091F-AC49-BF65-AED4B7B12614}"/>
              </a:ext>
            </a:extLst>
          </p:cNvPr>
          <p:cNvSpPr>
            <a:spLocks noGrp="1"/>
          </p:cNvSpPr>
          <p:nvPr>
            <p:ph type="title"/>
          </p:nvPr>
        </p:nvSpPr>
        <p:spPr>
          <a:xfrm>
            <a:off x="3088349" y="-3426619"/>
            <a:ext cx="8596668" cy="1320800"/>
          </a:xfrm>
        </p:spPr>
        <p:txBody>
          <a:bodyPr/>
          <a:lstStyle/>
          <a:p>
            <a:endParaRPr lang="en-US"/>
          </a:p>
        </p:txBody>
      </p:sp>
      <p:pic>
        <p:nvPicPr>
          <p:cNvPr id="4" name="Picture 4">
            <a:extLst>
              <a:ext uri="{FF2B5EF4-FFF2-40B4-BE49-F238E27FC236}">
                <a16:creationId xmlns:a16="http://schemas.microsoft.com/office/drawing/2014/main" id="{9CB1B11D-AEA3-934F-AE7D-DB6D0D4220D3}"/>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07865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0453B-C164-1843-83EE-2C968ED96875}"/>
              </a:ext>
            </a:extLst>
          </p:cNvPr>
          <p:cNvSpPr>
            <a:spLocks noGrp="1"/>
          </p:cNvSpPr>
          <p:nvPr>
            <p:ph type="title"/>
          </p:nvPr>
        </p:nvSpPr>
        <p:spPr>
          <a:xfrm>
            <a:off x="1659600" y="-3069431"/>
            <a:ext cx="8596668" cy="1320800"/>
          </a:xfrm>
        </p:spPr>
        <p:txBody>
          <a:bodyPr/>
          <a:lstStyle/>
          <a:p>
            <a:endParaRPr lang="en-US"/>
          </a:p>
        </p:txBody>
      </p:sp>
      <p:pic>
        <p:nvPicPr>
          <p:cNvPr id="4" name="Picture 4">
            <a:extLst>
              <a:ext uri="{FF2B5EF4-FFF2-40B4-BE49-F238E27FC236}">
                <a16:creationId xmlns:a16="http://schemas.microsoft.com/office/drawing/2014/main" id="{2F6758C0-4764-CD4D-8062-404AA1E80665}"/>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742657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23</Slides>
  <Notes>0</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PowerPoint Presentation</vt:lpstr>
      <vt:lpstr>DEFINITION OF PAIN</vt:lpstr>
      <vt:lpstr>TYPES OF PAIN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revision>3</cp:revision>
  <dcterms:modified xsi:type="dcterms:W3CDTF">2020-04-29T05:19:01Z</dcterms:modified>
</cp:coreProperties>
</file>