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sldIdLst>
    <p:sldId id="256" r:id="rId2"/>
    <p:sldId id="257" r:id="rId3"/>
    <p:sldId id="268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636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73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9820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787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591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065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841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209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03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057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668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286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586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507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277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524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01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50EC8-5837-EB4E-99E9-1B68109911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35817" y="-4024841"/>
            <a:ext cx="7766936" cy="1646302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36A29F-CCFC-474B-AB79-A439E115FB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1999" cy="6857999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04648C8-400B-C946-AE5A-149C2BAF48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768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4B324-2FEB-1942-8C9A-B8D086E5C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1772" y="-3855244"/>
            <a:ext cx="8596668" cy="1320800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347C585-F5C9-4F49-8B4A-E1DB9D1A64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127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62DE5-CD67-3948-80EA-7D82BC39F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4311"/>
            <a:ext cx="11840766" cy="1393033"/>
          </a:xfrm>
        </p:spPr>
        <p:txBody>
          <a:bodyPr>
            <a:normAutofit/>
          </a:bodyPr>
          <a:lstStyle/>
          <a:p>
            <a:r>
              <a:rPr lang="en-GB" sz="6600" b="1" u="sng">
                <a:solidFill>
                  <a:srgbClr val="C00000"/>
                </a:solidFill>
              </a:rPr>
              <a:t>NURSING MANAGEMENT</a:t>
            </a:r>
            <a:endParaRPr lang="en-US" sz="6600" b="1" u="sng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47553-27F8-A847-A558-424F5C99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60589"/>
            <a:ext cx="12192000" cy="4697411"/>
          </a:xfrm>
        </p:spPr>
        <p:txBody>
          <a:bodyPr>
            <a:normAutofit/>
          </a:bodyPr>
          <a:lstStyle/>
          <a:p>
            <a:r>
              <a:rPr lang="en-US" sz="4000" b="1"/>
              <a:t>1- The nurse teach patient Avoiding the particular stimuli (cold, tobacco) that provoke vasoconstriction is a primary factor in controlling Raynaud’s phenomenon.</a:t>
            </a:r>
          </a:p>
          <a:p>
            <a:r>
              <a:rPr lang="en-US" sz="4000" b="1"/>
              <a:t>2- Instruct the patient about the should wear layers of clothing or gloves when going outside.</a:t>
            </a:r>
          </a:p>
        </p:txBody>
      </p:sp>
    </p:spTree>
    <p:extLst>
      <p:ext uri="{BB962C8B-B14F-4D97-AF65-F5344CB8AC3E}">
        <p14:creationId xmlns:p14="http://schemas.microsoft.com/office/powerpoint/2010/main" val="3891189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31792-2958-3848-A777-99A9EB5A2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3271" y="-4319588"/>
            <a:ext cx="8596668" cy="13208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15526-158A-A747-B7B8-ECCB5D98B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3600" b="1"/>
              <a:t>3- Patients should be cautioned to handle sharp objects carefully to avoid injuring their fingers.</a:t>
            </a:r>
            <a:endParaRPr lang="en-GB" sz="3600" b="1"/>
          </a:p>
          <a:p>
            <a:r>
              <a:rPr lang="en-US" sz="3600" b="1"/>
              <a:t>4-Assess vital signs, noting tachycardia, hypertension, and increased respiration</a:t>
            </a:r>
          </a:p>
          <a:p>
            <a:r>
              <a:rPr lang="en-US" sz="3600" b="1"/>
              <a:t>5- Given medications for pain such as analgesics as prescribe to relieve pain.</a:t>
            </a:r>
          </a:p>
          <a:p>
            <a:r>
              <a:rPr lang="en-US" sz="3600" b="1"/>
              <a:t>6- Asses the patient for the blood circulation, color and sensation at the extremities every 2hrs</a:t>
            </a:r>
          </a:p>
          <a:p>
            <a:r>
              <a:rPr lang="en-US" sz="3600" b="1"/>
              <a:t>7- apply warm compress at the affected area</a:t>
            </a:r>
          </a:p>
          <a:p>
            <a:r>
              <a:rPr lang="en-US" sz="3600" b="1"/>
              <a:t>8- provide moral and emotional support to patient to relief the anxiety level</a:t>
            </a:r>
          </a:p>
        </p:txBody>
      </p:sp>
    </p:spTree>
    <p:extLst>
      <p:ext uri="{BB962C8B-B14F-4D97-AF65-F5344CB8AC3E}">
        <p14:creationId xmlns:p14="http://schemas.microsoft.com/office/powerpoint/2010/main" val="1086871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C333C-5CA7-F14A-8F69-C730A1741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1802" y="-4176712"/>
            <a:ext cx="8596668" cy="1320800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2C908F7-59BE-DD48-A82F-CF2437BA89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1999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500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2631D-1A94-9046-9997-BA5A51D7D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4238" y="338360"/>
            <a:ext cx="8911687" cy="1280890"/>
          </a:xfrm>
        </p:spPr>
        <p:txBody>
          <a:bodyPr>
            <a:normAutofit/>
          </a:bodyPr>
          <a:lstStyle/>
          <a:p>
            <a:r>
              <a:rPr lang="en-GB" sz="7200" b="1">
                <a:solidFill>
                  <a:srgbClr val="C00000"/>
                </a:solidFill>
              </a:rPr>
              <a:t>DEFINITION</a:t>
            </a:r>
            <a:endParaRPr lang="en-US" sz="7200" b="1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41E43-4F1B-AA48-A681-B622E67C0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628" y="1619250"/>
            <a:ext cx="11822906" cy="5238750"/>
          </a:xfrm>
        </p:spPr>
        <p:txBody>
          <a:bodyPr>
            <a:noAutofit/>
          </a:bodyPr>
          <a:lstStyle/>
          <a:p>
            <a:r>
              <a:rPr lang="en-GB" sz="4000" b="1" i="0">
                <a:solidFill>
                  <a:srgbClr val="111111"/>
                </a:solidFill>
                <a:effectLst/>
                <a:latin typeface="Helvetica"/>
              </a:rPr>
              <a:t>Raynaud’s  disease is a condition which causes some areas of the body — such as  fingers and toes — to feel numb and cold in response to cold temperature or stress. </a:t>
            </a:r>
          </a:p>
          <a:p>
            <a:r>
              <a:rPr lang="en-GB" sz="4000" b="1" i="0">
                <a:solidFill>
                  <a:srgbClr val="3C4043"/>
                </a:solidFill>
                <a:effectLst/>
                <a:latin typeface="Roboto-Regular"/>
              </a:rPr>
              <a:t>In Raynaud's phenomenon, smaller arteries that supply blood to the skin constrict excessively in response to cold, limiting blood supply to the affected area.</a:t>
            </a:r>
            <a:endParaRPr lang="en-US" sz="4000" b="1"/>
          </a:p>
        </p:txBody>
      </p:sp>
    </p:spTree>
    <p:extLst>
      <p:ext uri="{BB962C8B-B14F-4D97-AF65-F5344CB8AC3E}">
        <p14:creationId xmlns:p14="http://schemas.microsoft.com/office/powerpoint/2010/main" val="1426345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DC44C-A7A7-1E45-B12E-323CDDBE3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78594"/>
            <a:ext cx="8596668" cy="1268015"/>
          </a:xfrm>
        </p:spPr>
        <p:txBody>
          <a:bodyPr>
            <a:normAutofit/>
          </a:bodyPr>
          <a:lstStyle/>
          <a:p>
            <a:r>
              <a:rPr lang="en-GB" sz="7200" b="1" u="sng">
                <a:solidFill>
                  <a:srgbClr val="C00000"/>
                </a:solidFill>
              </a:rPr>
              <a:t>TYPES</a:t>
            </a:r>
            <a:endParaRPr lang="en-US" sz="7200" b="1" u="sng">
              <a:solidFill>
                <a:srgbClr val="C0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16690AF-9E5A-254A-9DAE-CB4855D45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60923"/>
            <a:ext cx="12192000" cy="5197078"/>
          </a:xfrm>
        </p:spPr>
        <p:txBody>
          <a:bodyPr>
            <a:noAutofit/>
          </a:bodyPr>
          <a:lstStyle/>
          <a:p>
            <a:r>
              <a:rPr lang="en-US" sz="3600" b="1"/>
              <a:t>1- </a:t>
            </a:r>
            <a:r>
              <a:rPr lang="en-US" sz="3600" b="1" u="sng">
                <a:solidFill>
                  <a:srgbClr val="00B050"/>
                </a:solidFill>
              </a:rPr>
              <a:t>Primary</a:t>
            </a:r>
            <a:r>
              <a:rPr lang="en-US" sz="3600" b="1"/>
              <a:t> </a:t>
            </a:r>
            <a:r>
              <a:rPr lang="en-US" sz="3600" b="1" u="sng">
                <a:solidFill>
                  <a:srgbClr val="00B050"/>
                </a:solidFill>
              </a:rPr>
              <a:t>or</a:t>
            </a:r>
            <a:r>
              <a:rPr lang="en-US" sz="3600" b="1"/>
              <a:t> </a:t>
            </a:r>
            <a:r>
              <a:rPr lang="en-US" sz="3600" b="1" u="sng">
                <a:solidFill>
                  <a:srgbClr val="00B050"/>
                </a:solidFill>
              </a:rPr>
              <a:t>idiopathic</a:t>
            </a:r>
            <a:r>
              <a:rPr lang="en-US" sz="3600" b="1"/>
              <a:t> </a:t>
            </a:r>
            <a:r>
              <a:rPr lang="en-US" sz="3600" b="1" u="sng">
                <a:solidFill>
                  <a:srgbClr val="00B050"/>
                </a:solidFill>
              </a:rPr>
              <a:t>Raynaud’s</a:t>
            </a:r>
            <a:r>
              <a:rPr lang="en-US" sz="3600" b="1"/>
              <a:t> </a:t>
            </a:r>
            <a:r>
              <a:rPr lang="en-GB" sz="3600" b="1"/>
              <a:t>￼</a:t>
            </a:r>
            <a:r>
              <a:rPr lang="en-US" sz="3600" b="1"/>
              <a:t>(Raynaud’s disease) occurs in</a:t>
            </a:r>
            <a:r>
              <a:rPr lang="en-GB" sz="3600" b="1"/>
              <a:t> t</a:t>
            </a:r>
            <a:r>
              <a:rPr lang="en-US" sz="3600" b="1"/>
              <a:t>he absence of an underlying disease. </a:t>
            </a:r>
          </a:p>
          <a:p>
            <a:r>
              <a:rPr lang="en-US" sz="3600" b="1"/>
              <a:t>2- </a:t>
            </a:r>
            <a:r>
              <a:rPr lang="en-US" sz="3600" b="1" u="sng">
                <a:solidFill>
                  <a:srgbClr val="00B050"/>
                </a:solidFill>
              </a:rPr>
              <a:t>Secondary</a:t>
            </a:r>
            <a:r>
              <a:rPr lang="en-US" sz="3600" b="1"/>
              <a:t> </a:t>
            </a:r>
            <a:r>
              <a:rPr lang="en-US" sz="3600" b="1" u="sng">
                <a:solidFill>
                  <a:srgbClr val="00B050"/>
                </a:solidFill>
              </a:rPr>
              <a:t>Raynaud’s</a:t>
            </a:r>
            <a:r>
              <a:rPr lang="en-US" sz="3600" b="1"/>
              <a:t> (Raynaud’s syndrome) occurs in association with an underlying disease, usually a </a:t>
            </a:r>
            <a:endParaRPr lang="en-GB" sz="3600" b="1"/>
          </a:p>
          <a:p>
            <a:pPr marL="0" indent="0">
              <a:buNone/>
            </a:pPr>
            <a:r>
              <a:rPr lang="en-US" sz="3600" b="1"/>
              <a:t>connective tissue disorder, such as systemic</a:t>
            </a:r>
            <a:r>
              <a:rPr lang="en-GB" sz="3600" b="1"/>
              <a:t> </a:t>
            </a:r>
            <a:r>
              <a:rPr lang="en-US" sz="3600" b="1"/>
              <a:t>lupus erythematosus, rheumatoid arthritis, or scleroderma; trauma; or obstructive arterial lesions.</a:t>
            </a:r>
          </a:p>
        </p:txBody>
      </p:sp>
    </p:spTree>
    <p:extLst>
      <p:ext uri="{BB962C8B-B14F-4D97-AF65-F5344CB8AC3E}">
        <p14:creationId xmlns:p14="http://schemas.microsoft.com/office/powerpoint/2010/main" val="3109857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F6ABB-A9C4-4945-8410-3BDC353CA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9453" y="445517"/>
            <a:ext cx="8911687" cy="1280890"/>
          </a:xfrm>
        </p:spPr>
        <p:txBody>
          <a:bodyPr>
            <a:normAutofit/>
          </a:bodyPr>
          <a:lstStyle/>
          <a:p>
            <a:r>
              <a:rPr lang="en-GB" sz="7200" b="1" u="sng">
                <a:solidFill>
                  <a:srgbClr val="C00000"/>
                </a:solidFill>
              </a:rPr>
              <a:t>CAUSE</a:t>
            </a:r>
            <a:endParaRPr lang="en-US" sz="7200" b="1" u="sng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46222-082E-5141-ACD5-0A94F4CB7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594" y="1726406"/>
            <a:ext cx="12013406" cy="5131593"/>
          </a:xfrm>
        </p:spPr>
        <p:txBody>
          <a:bodyPr>
            <a:noAutofit/>
          </a:bodyPr>
          <a:lstStyle/>
          <a:p>
            <a:r>
              <a:rPr lang="en-US" sz="3600" b="1"/>
              <a:t>Immunologic disorders</a:t>
            </a:r>
          </a:p>
          <a:p>
            <a:r>
              <a:rPr lang="en-US" sz="3600" b="1"/>
              <a:t>- Scleroderma</a:t>
            </a:r>
          </a:p>
          <a:p>
            <a:r>
              <a:rPr lang="en-US" sz="3600" b="1"/>
              <a:t>- Systemic lupus erythematosus</a:t>
            </a:r>
          </a:p>
          <a:p>
            <a:r>
              <a:rPr lang="en-US" sz="3600" b="1"/>
              <a:t>- Rheumatoid arthritis</a:t>
            </a:r>
          </a:p>
          <a:p>
            <a:r>
              <a:rPr lang="en-US" sz="3600" b="1"/>
              <a:t>- Obstructive arterial disease </a:t>
            </a:r>
          </a:p>
          <a:p>
            <a:r>
              <a:rPr lang="en-US" sz="3600" b="1"/>
              <a:t>- Diseases of arteries</a:t>
            </a:r>
          </a:p>
          <a:p>
            <a:r>
              <a:rPr lang="en-US" sz="3600" b="1"/>
              <a:t>- Some Drugs</a:t>
            </a:r>
          </a:p>
        </p:txBody>
      </p:sp>
    </p:spTree>
    <p:extLst>
      <p:ext uri="{BB962C8B-B14F-4D97-AF65-F5344CB8AC3E}">
        <p14:creationId xmlns:p14="http://schemas.microsoft.com/office/powerpoint/2010/main" val="3512775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7DE6453-F691-1445-BA76-7E52D5D78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2222" y="-2429843"/>
            <a:ext cx="8911687" cy="1280890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C1532AA8-7BCD-A74F-9F0B-4328F184C3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427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21547-25B7-EA4E-A5F6-B2C183DD8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675" y="463376"/>
            <a:ext cx="8911687" cy="1280890"/>
          </a:xfrm>
        </p:spPr>
        <p:txBody>
          <a:bodyPr>
            <a:noAutofit/>
          </a:bodyPr>
          <a:lstStyle/>
          <a:p>
            <a:r>
              <a:rPr lang="en-GB" sz="6000" b="1" u="sng">
                <a:solidFill>
                  <a:srgbClr val="C00000"/>
                </a:solidFill>
              </a:rPr>
              <a:t>SIGNS AND SYMPTOMS </a:t>
            </a:r>
            <a:endParaRPr lang="en-US" sz="6000" b="1" u="sng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B9CBC-F7F1-1C41-9717-CA55CEE48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33600"/>
            <a:ext cx="12192000" cy="4724400"/>
          </a:xfrm>
        </p:spPr>
        <p:txBody>
          <a:bodyPr>
            <a:noAutofit/>
          </a:bodyPr>
          <a:lstStyle/>
          <a:p>
            <a:r>
              <a:rPr lang="en-US" sz="3600" b="1"/>
              <a:t>1- pallor brought on by sudden </a:t>
            </a:r>
            <a:r>
              <a:rPr lang="en-GB" sz="3600" b="1"/>
              <a:t>v</a:t>
            </a:r>
            <a:r>
              <a:rPr lang="en-US" sz="3600" b="1"/>
              <a:t>asoconstriction.</a:t>
            </a:r>
          </a:p>
          <a:p>
            <a:r>
              <a:rPr lang="en-US" sz="3600" b="1"/>
              <a:t>2- become bluish (cyanotic) because of pooling of deoxygenated blood during vasospasm.</a:t>
            </a:r>
          </a:p>
          <a:p>
            <a:r>
              <a:rPr lang="en-US" sz="3600" b="1"/>
              <a:t>3- a red color (rubor) is produced when </a:t>
            </a:r>
            <a:r>
              <a:rPr lang="en-GB" sz="3600" b="1"/>
              <a:t>ox</a:t>
            </a:r>
            <a:r>
              <a:rPr lang="en-US" sz="3600" b="1"/>
              <a:t>ygenated blood returns to the digits after </a:t>
            </a:r>
            <a:r>
              <a:rPr lang="en-GB" sz="3600" b="1"/>
              <a:t>t</a:t>
            </a:r>
            <a:r>
              <a:rPr lang="en-US" sz="3600" b="1"/>
              <a:t>he vasospasm stops.</a:t>
            </a:r>
          </a:p>
          <a:p>
            <a:r>
              <a:rPr lang="en-US" sz="3600" b="1"/>
              <a:t>4- Numbness,</a:t>
            </a:r>
            <a:r>
              <a:rPr lang="en-GB" sz="3600" b="1"/>
              <a:t>tingling￼</a:t>
            </a:r>
            <a:endParaRPr lang="en-US" sz="3600" b="1"/>
          </a:p>
        </p:txBody>
      </p:sp>
    </p:spTree>
    <p:extLst>
      <p:ext uri="{BB962C8B-B14F-4D97-AF65-F5344CB8AC3E}">
        <p14:creationId xmlns:p14="http://schemas.microsoft.com/office/powerpoint/2010/main" val="649957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DB697-6851-FF46-9647-715F208E6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-3393281"/>
            <a:ext cx="8911687" cy="1107281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8C9DA-59BE-8E40-9A10-E57E23237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77" y="1535906"/>
            <a:ext cx="12049523" cy="5572125"/>
          </a:xfrm>
        </p:spPr>
        <p:txBody>
          <a:bodyPr>
            <a:normAutofit/>
          </a:bodyPr>
          <a:lstStyle/>
          <a:p>
            <a:r>
              <a:rPr lang="en-US" sz="4000" b="1"/>
              <a:t>5- burning pain occur as the color</a:t>
            </a:r>
            <a:r>
              <a:rPr lang="en-GB" sz="4000" b="1"/>
              <a:t> c</a:t>
            </a:r>
            <a:r>
              <a:rPr lang="en-US" sz="4000" b="1"/>
              <a:t>hanges. </a:t>
            </a:r>
          </a:p>
          <a:p>
            <a:pPr marL="0" indent="0">
              <a:buNone/>
            </a:pPr>
            <a:r>
              <a:rPr lang="en-US" sz="4000" b="1"/>
              <a:t>The manifestations tend to be bilateral and </a:t>
            </a:r>
          </a:p>
          <a:p>
            <a:pPr marL="0" indent="0">
              <a:buNone/>
            </a:pPr>
            <a:r>
              <a:rPr lang="en-US" sz="4000" b="1"/>
              <a:t>symmetric and may involve toes and </a:t>
            </a:r>
            <a:r>
              <a:rPr lang="en-GB" sz="4000" b="1"/>
              <a:t>F</a:t>
            </a:r>
            <a:r>
              <a:rPr lang="en-US" sz="4000" b="1"/>
              <a:t>ingers.</a:t>
            </a:r>
          </a:p>
        </p:txBody>
      </p:sp>
    </p:spTree>
    <p:extLst>
      <p:ext uri="{BB962C8B-B14F-4D97-AF65-F5344CB8AC3E}">
        <p14:creationId xmlns:p14="http://schemas.microsoft.com/office/powerpoint/2010/main" val="3202528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28D45-1DF5-8340-BFDA-68B567C0D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b="1" u="sng">
                <a:solidFill>
                  <a:srgbClr val="C00000"/>
                </a:solidFill>
              </a:rPr>
              <a:t>RISK FACTORS</a:t>
            </a:r>
            <a:endParaRPr lang="en-US" sz="7200" b="1" u="sng">
              <a:solidFill>
                <a:srgbClr val="C0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B05929-9EC8-1443-A5F1-E76DBB4F5B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455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/>
              <a:t>1</a:t>
            </a:r>
            <a:r>
              <a:rPr lang="en-US" sz="3600"/>
              <a:t>- </a:t>
            </a:r>
            <a:r>
              <a:rPr lang="en-US" sz="3600" b="1" u="sng">
                <a:solidFill>
                  <a:srgbClr val="00B050"/>
                </a:solidFill>
              </a:rPr>
              <a:t>Primary</a:t>
            </a:r>
            <a:r>
              <a:rPr lang="en-US" sz="3600"/>
              <a:t></a:t>
            </a:r>
          </a:p>
          <a:p>
            <a:r>
              <a:rPr lang="en-US" sz="3600"/>
              <a:t>- Age </a:t>
            </a:r>
          </a:p>
          <a:p>
            <a:r>
              <a:rPr lang="en-US" sz="3600"/>
              <a:t>- Gender</a:t>
            </a:r>
          </a:p>
          <a:p>
            <a:r>
              <a:rPr lang="en-US" sz="3600"/>
              <a:t>- Family history</a:t>
            </a:r>
          </a:p>
          <a:p>
            <a:r>
              <a:rPr lang="en-US" sz="3600"/>
              <a:t>- Climate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C9F76F4-DEBC-9548-BA07-C2D45EA7A9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79329" y="1895144"/>
            <a:ext cx="4184034" cy="49628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/>
              <a:t>2- </a:t>
            </a:r>
            <a:r>
              <a:rPr lang="en-US" sz="3600" b="1" u="sng">
                <a:solidFill>
                  <a:srgbClr val="00B050"/>
                </a:solidFill>
              </a:rPr>
              <a:t>Secondary</a:t>
            </a:r>
            <a:r>
              <a:rPr lang="en-US" sz="3600"/>
              <a:t></a:t>
            </a:r>
          </a:p>
          <a:p>
            <a:r>
              <a:rPr lang="en-US" sz="3600"/>
              <a:t>- Associated diseases</a:t>
            </a:r>
          </a:p>
          <a:p>
            <a:r>
              <a:rPr lang="en-US" sz="3600"/>
              <a:t>- Certain occupations </a:t>
            </a:r>
          </a:p>
          <a:p>
            <a:r>
              <a:rPr lang="en-US" sz="3600"/>
              <a:t>- Exposure to certain substances</a:t>
            </a:r>
          </a:p>
        </p:txBody>
      </p:sp>
    </p:spTree>
    <p:extLst>
      <p:ext uri="{BB962C8B-B14F-4D97-AF65-F5344CB8AC3E}">
        <p14:creationId xmlns:p14="http://schemas.microsoft.com/office/powerpoint/2010/main" val="1721366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B31E48ED-9518-3B4B-BA15-D3F4C01058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4FC2735B-F0C1-5448-8DC9-2D291A6BE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584" y="-2176463"/>
            <a:ext cx="8596668" cy="1320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6473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Facet</vt:lpstr>
      <vt:lpstr>PowerPoint Presentation</vt:lpstr>
      <vt:lpstr>DEFINITION</vt:lpstr>
      <vt:lpstr>TYPES</vt:lpstr>
      <vt:lpstr>CAUSE</vt:lpstr>
      <vt:lpstr>PowerPoint Presentation</vt:lpstr>
      <vt:lpstr>SIGNS AND SYMPTOMS </vt:lpstr>
      <vt:lpstr>PowerPoint Presentation</vt:lpstr>
      <vt:lpstr>RISK FACTORS</vt:lpstr>
      <vt:lpstr>PowerPoint Presentation</vt:lpstr>
      <vt:lpstr>PowerPoint Presentation</vt:lpstr>
      <vt:lpstr>NURSING MANAGEMENT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3</cp:revision>
  <dcterms:modified xsi:type="dcterms:W3CDTF">2020-04-26T16:32:10Z</dcterms:modified>
</cp:coreProperties>
</file>