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9" r:id="rId3"/>
    <p:sldId id="260" r:id="rId4"/>
    <p:sldId id="261" r:id="rId5"/>
    <p:sldId id="262" r:id="rId6"/>
    <p:sldId id="263" r:id="rId7"/>
    <p:sldId id="258"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GB"/>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4/10/2020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4/10/2020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4/10/2020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GB"/>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4/10/2020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4/10/2020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GB"/>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4/10/2020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GB"/>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4/10/2020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4/10/2020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4/10/2020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4/10/2020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GB"/>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4/10/2020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4/10/2020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GB"/>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4/10/2020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4/10/2020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4/10/2020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GB"/>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4/10/2020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GB"/>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4/10/2020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1.pn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4/10/2020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9.jpe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hyperlink" Target="https://medlineplus.gov/ency/article/003097.htm" TargetMode="External"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2" Type="http://schemas.openxmlformats.org/officeDocument/2006/relationships/image" Target="../media/image10.jpeg" /><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3" Type="http://schemas.openxmlformats.org/officeDocument/2006/relationships/hyperlink" Target="https://www.webmd.com/a-to-z-guides/filariasis" TargetMode="External" /><Relationship Id="rId2" Type="http://schemas.openxmlformats.org/officeDocument/2006/relationships/hyperlink" Target="https://www.webmd.com/a-to-z-guides/elephantiasis" TargetMode="External"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image" Target="../media/image11.jpeg"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image" Target="../media/image12.jpe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3" Type="http://schemas.openxmlformats.org/officeDocument/2006/relationships/hyperlink" Target="https://www.webmd.com/digestive-disorders/understanding-ulcers-basic-information" TargetMode="External" /><Relationship Id="rId2" Type="http://schemas.openxmlformats.org/officeDocument/2006/relationships/hyperlink" Target="https://www.webmd.com/skin-problems-and-treatments/picture-of-the-skin" TargetMode="External" /><Relationship Id="rId1" Type="http://schemas.openxmlformats.org/officeDocument/2006/relationships/slideLayout" Target="../slideLayouts/slideLayout2.xml" /><Relationship Id="rId5" Type="http://schemas.openxmlformats.org/officeDocument/2006/relationships/hyperlink" Target="https://www.webmd.com/fitness-exercise/picture-of-the-ankle" TargetMode="External" /><Relationship Id="rId4" Type="http://schemas.openxmlformats.org/officeDocument/2006/relationships/hyperlink" Target="https://www.webmd.com/heart/anatomy-picture-of-blood" TargetMode="External" /></Relationships>
</file>

<file path=ppt/slides/_rels/slide4.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6.jpe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4DB15-8B75-5C43-AC35-574605F9885B}"/>
              </a:ext>
            </a:extLst>
          </p:cNvPr>
          <p:cNvSpPr>
            <a:spLocks noGrp="1"/>
          </p:cNvSpPr>
          <p:nvPr>
            <p:ph type="title"/>
          </p:nvPr>
        </p:nvSpPr>
        <p:spPr/>
        <p:txBody>
          <a:bodyPr>
            <a:noAutofit/>
          </a:bodyPr>
          <a:lstStyle/>
          <a:p>
            <a:r>
              <a:rPr lang="en-GB" sz="6600">
                <a:solidFill>
                  <a:srgbClr val="00B050"/>
                </a:solidFill>
              </a:rPr>
              <a:t>VENOUS INSUFFICIENCY</a:t>
            </a:r>
            <a:endParaRPr lang="en-US" sz="6600">
              <a:solidFill>
                <a:srgbClr val="00B050"/>
              </a:solidFill>
            </a:endParaRPr>
          </a:p>
        </p:txBody>
      </p:sp>
      <p:sp>
        <p:nvSpPr>
          <p:cNvPr id="3" name="Content Placeholder 2">
            <a:extLst>
              <a:ext uri="{FF2B5EF4-FFF2-40B4-BE49-F238E27FC236}">
                <a16:creationId xmlns:a16="http://schemas.microsoft.com/office/drawing/2014/main" id="{BF9DF2E9-44A8-4A48-8C21-3D37AF05D13A}"/>
              </a:ext>
            </a:extLst>
          </p:cNvPr>
          <p:cNvSpPr>
            <a:spLocks noGrp="1"/>
          </p:cNvSpPr>
          <p:nvPr>
            <p:ph idx="1"/>
          </p:nvPr>
        </p:nvSpPr>
        <p:spPr>
          <a:xfrm>
            <a:off x="1" y="2336872"/>
            <a:ext cx="12192000" cy="4521127"/>
          </a:xfrm>
        </p:spPr>
        <p:txBody>
          <a:bodyPr>
            <a:normAutofit/>
          </a:bodyPr>
          <a:lstStyle/>
          <a:p>
            <a:r>
              <a:rPr lang="en-GB" sz="4000" b="0" i="0">
                <a:solidFill>
                  <a:srgbClr val="000000"/>
                </a:solidFill>
                <a:effectLst/>
                <a:latin typeface="Noto Sans"/>
              </a:rPr>
              <a:t>Chronic venous insufficiency occurs when your leg veins don’t allow blood to flow back up to your heart. Normally, the valves in your veins make sure that blood flows toward your heart. But when these valves don’t work well, blood can also flow backwards. This can cause blood to collect (pool) in your legs.</a:t>
            </a:r>
            <a:endParaRPr lang="en-US" sz="4000"/>
          </a:p>
        </p:txBody>
      </p:sp>
    </p:spTree>
    <p:extLst>
      <p:ext uri="{BB962C8B-B14F-4D97-AF65-F5344CB8AC3E}">
        <p14:creationId xmlns:p14="http://schemas.microsoft.com/office/powerpoint/2010/main" val="1787956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3E5A5-4CE0-7340-80DF-0B4685BF5249}"/>
              </a:ext>
            </a:extLst>
          </p:cNvPr>
          <p:cNvSpPr>
            <a:spLocks noGrp="1"/>
          </p:cNvSpPr>
          <p:nvPr>
            <p:ph type="title"/>
          </p:nvPr>
        </p:nvSpPr>
        <p:spPr/>
        <p:txBody>
          <a:bodyPr>
            <a:normAutofit/>
          </a:bodyPr>
          <a:lstStyle/>
          <a:p>
            <a:pPr algn="ctr"/>
            <a:r>
              <a:rPr lang="en-GB" sz="6600" b="1"/>
              <a:t>LYMPHANGITIS</a:t>
            </a:r>
            <a:endParaRPr lang="en-US" sz="6600" b="1"/>
          </a:p>
        </p:txBody>
      </p:sp>
      <p:sp>
        <p:nvSpPr>
          <p:cNvPr id="3" name="Content Placeholder 2">
            <a:extLst>
              <a:ext uri="{FF2B5EF4-FFF2-40B4-BE49-F238E27FC236}">
                <a16:creationId xmlns:a16="http://schemas.microsoft.com/office/drawing/2014/main" id="{79099AB8-AC3E-DB4F-8720-B2C2CE25B0E4}"/>
              </a:ext>
            </a:extLst>
          </p:cNvPr>
          <p:cNvSpPr>
            <a:spLocks noGrp="1"/>
          </p:cNvSpPr>
          <p:nvPr>
            <p:ph idx="1"/>
          </p:nvPr>
        </p:nvSpPr>
        <p:spPr>
          <a:xfrm>
            <a:off x="1" y="2336872"/>
            <a:ext cx="12192000" cy="4521127"/>
          </a:xfrm>
        </p:spPr>
        <p:txBody>
          <a:bodyPr>
            <a:normAutofit/>
          </a:bodyPr>
          <a:lstStyle/>
          <a:p>
            <a:r>
              <a:rPr lang="en-GB" sz="4000" b="0" i="0">
                <a:solidFill>
                  <a:srgbClr val="231F20"/>
                </a:solidFill>
                <a:effectLst/>
                <a:latin typeface="Proxima Nova"/>
              </a:rPr>
              <a:t>Lymphangitis is an inflammation of the lymphatic system, which is a major component of your immune system.</a:t>
            </a:r>
          </a:p>
          <a:p>
            <a:r>
              <a:rPr lang="en-GB" sz="4000" b="0" i="0">
                <a:solidFill>
                  <a:srgbClr val="231F20"/>
                </a:solidFill>
                <a:effectLst/>
                <a:latin typeface="Proxima Nova"/>
              </a:rPr>
              <a:t>Infectious lymphangitis occurs when bacteria or viruses enter the lymphatic channels. They may enter through a cut or wound, or they may grow from an existing infection.</a:t>
            </a:r>
            <a:endParaRPr lang="en-US" sz="4000"/>
          </a:p>
        </p:txBody>
      </p:sp>
    </p:spTree>
    <p:extLst>
      <p:ext uri="{BB962C8B-B14F-4D97-AF65-F5344CB8AC3E}">
        <p14:creationId xmlns:p14="http://schemas.microsoft.com/office/powerpoint/2010/main" val="1975737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2D4D9-C190-664D-BA7F-4F6DA8FA4D19}"/>
              </a:ext>
            </a:extLst>
          </p:cNvPr>
          <p:cNvSpPr>
            <a:spLocks noGrp="1"/>
          </p:cNvSpPr>
          <p:nvPr>
            <p:ph type="title"/>
          </p:nvPr>
        </p:nvSpPr>
        <p:spPr>
          <a:xfrm>
            <a:off x="1751883" y="-3640178"/>
            <a:ext cx="9613861" cy="1080938"/>
          </a:xfrm>
        </p:spPr>
        <p:txBody>
          <a:bodyPr/>
          <a:lstStyle/>
          <a:p>
            <a:endParaRPr lang="en-US"/>
          </a:p>
        </p:txBody>
      </p:sp>
      <p:pic>
        <p:nvPicPr>
          <p:cNvPr id="4" name="Picture 4">
            <a:extLst>
              <a:ext uri="{FF2B5EF4-FFF2-40B4-BE49-F238E27FC236}">
                <a16:creationId xmlns:a16="http://schemas.microsoft.com/office/drawing/2014/main" id="{779F6C81-6612-0146-B6ED-0B90EDF8947F}"/>
              </a:ext>
            </a:extLst>
          </p:cNvPr>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677439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328A4-3856-6C4B-9E82-32E75005632A}"/>
              </a:ext>
            </a:extLst>
          </p:cNvPr>
          <p:cNvSpPr>
            <a:spLocks noGrp="1"/>
          </p:cNvSpPr>
          <p:nvPr>
            <p:ph type="title"/>
          </p:nvPr>
        </p:nvSpPr>
        <p:spPr>
          <a:xfrm>
            <a:off x="358851" y="753228"/>
            <a:ext cx="9613861" cy="1080938"/>
          </a:xfrm>
        </p:spPr>
        <p:txBody>
          <a:bodyPr>
            <a:normAutofit/>
          </a:bodyPr>
          <a:lstStyle/>
          <a:p>
            <a:pPr algn="ctr"/>
            <a:r>
              <a:rPr lang="en-GB" sz="6600" b="1"/>
              <a:t>LYMPHADENITIS</a:t>
            </a:r>
            <a:endParaRPr lang="en-US" sz="6600" b="1"/>
          </a:p>
        </p:txBody>
      </p:sp>
      <p:sp>
        <p:nvSpPr>
          <p:cNvPr id="3" name="Content Placeholder 2">
            <a:extLst>
              <a:ext uri="{FF2B5EF4-FFF2-40B4-BE49-F238E27FC236}">
                <a16:creationId xmlns:a16="http://schemas.microsoft.com/office/drawing/2014/main" id="{A83C99A8-4C9C-2044-9AC6-F3BD94008755}"/>
              </a:ext>
            </a:extLst>
          </p:cNvPr>
          <p:cNvSpPr>
            <a:spLocks noGrp="1"/>
          </p:cNvSpPr>
          <p:nvPr>
            <p:ph idx="1"/>
          </p:nvPr>
        </p:nvSpPr>
        <p:spPr>
          <a:xfrm>
            <a:off x="1" y="2336873"/>
            <a:ext cx="12192000" cy="4521127"/>
          </a:xfrm>
        </p:spPr>
        <p:txBody>
          <a:bodyPr>
            <a:normAutofit/>
          </a:bodyPr>
          <a:lstStyle/>
          <a:p>
            <a:r>
              <a:rPr lang="en-GB" sz="4000" b="0" i="0">
                <a:solidFill>
                  <a:schemeClr val="tx1">
                    <a:lumMod val="10000"/>
                  </a:schemeClr>
                </a:solidFill>
                <a:effectLst/>
                <a:latin typeface="Lucida Grande"/>
              </a:rPr>
              <a:t>Lymphadenitis is an infection of the </a:t>
            </a:r>
            <a:r>
              <a:rPr lang="en-GB" sz="4000" b="0" i="0" u="none" strike="noStrike">
                <a:solidFill>
                  <a:schemeClr val="tx1">
                    <a:lumMod val="10000"/>
                  </a:schemeClr>
                </a:solidFill>
                <a:effectLst/>
                <a:latin typeface="Lucida Grande"/>
                <a:hlinkClick r:id="rId2"/>
              </a:rPr>
              <a:t>lymph nodes</a:t>
            </a:r>
            <a:r>
              <a:rPr lang="en-GB" sz="4000" b="0" i="0">
                <a:solidFill>
                  <a:schemeClr val="tx1">
                    <a:lumMod val="10000"/>
                  </a:schemeClr>
                </a:solidFill>
                <a:effectLst/>
                <a:latin typeface="Lucida Grande"/>
              </a:rPr>
              <a:t> (also called lymph glands). It is a complication of certain bacterial infections.</a:t>
            </a:r>
          </a:p>
          <a:p>
            <a:r>
              <a:rPr lang="en-GB" sz="4000" b="0" i="0">
                <a:solidFill>
                  <a:schemeClr val="tx1">
                    <a:lumMod val="10000"/>
                  </a:schemeClr>
                </a:solidFill>
                <a:effectLst/>
                <a:latin typeface="Lucida Grande"/>
              </a:rPr>
              <a:t>Lymphadenitis occurs when the glands become enlarged by swelling (inflammation), often in response to bacteria, viruses, or fungi. The swollen glands are usually found near the site of an infection, tumor, or inflammation.</a:t>
            </a:r>
            <a:endParaRPr lang="en-US" sz="4000">
              <a:solidFill>
                <a:schemeClr val="tx1">
                  <a:lumMod val="10000"/>
                </a:schemeClr>
              </a:solidFill>
            </a:endParaRPr>
          </a:p>
        </p:txBody>
      </p:sp>
    </p:spTree>
    <p:extLst>
      <p:ext uri="{BB962C8B-B14F-4D97-AF65-F5344CB8AC3E}">
        <p14:creationId xmlns:p14="http://schemas.microsoft.com/office/powerpoint/2010/main" val="2842831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CD819-9855-FC4C-BBAC-385DB81826CF}"/>
              </a:ext>
            </a:extLst>
          </p:cNvPr>
          <p:cNvSpPr>
            <a:spLocks noGrp="1"/>
          </p:cNvSpPr>
          <p:nvPr>
            <p:ph type="title"/>
          </p:nvPr>
        </p:nvSpPr>
        <p:spPr>
          <a:xfrm>
            <a:off x="1948336" y="-3515163"/>
            <a:ext cx="9613861" cy="1080938"/>
          </a:xfrm>
        </p:spPr>
        <p:txBody>
          <a:bodyPr/>
          <a:lstStyle/>
          <a:p>
            <a:endParaRPr lang="en-US"/>
          </a:p>
        </p:txBody>
      </p:sp>
      <p:pic>
        <p:nvPicPr>
          <p:cNvPr id="4" name="Picture 4">
            <a:extLst>
              <a:ext uri="{FF2B5EF4-FFF2-40B4-BE49-F238E27FC236}">
                <a16:creationId xmlns:a16="http://schemas.microsoft.com/office/drawing/2014/main" id="{F3FE7464-DE4E-4C48-8487-CAAC1BC279EF}"/>
              </a:ext>
            </a:extLst>
          </p:cNvPr>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251064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08BAF-605A-4048-8EF8-2BD37F6580C9}"/>
              </a:ext>
            </a:extLst>
          </p:cNvPr>
          <p:cNvSpPr>
            <a:spLocks noGrp="1"/>
          </p:cNvSpPr>
          <p:nvPr>
            <p:ph type="title"/>
          </p:nvPr>
        </p:nvSpPr>
        <p:spPr/>
        <p:txBody>
          <a:bodyPr>
            <a:normAutofit/>
          </a:bodyPr>
          <a:lstStyle/>
          <a:p>
            <a:pPr algn="ctr"/>
            <a:r>
              <a:rPr lang="en-GB" sz="6600" b="1"/>
              <a:t>ELEPHANTIASIS</a:t>
            </a:r>
            <a:endParaRPr lang="en-US" sz="6600" b="1"/>
          </a:p>
        </p:txBody>
      </p:sp>
      <p:sp>
        <p:nvSpPr>
          <p:cNvPr id="3" name="Content Placeholder 2">
            <a:extLst>
              <a:ext uri="{FF2B5EF4-FFF2-40B4-BE49-F238E27FC236}">
                <a16:creationId xmlns:a16="http://schemas.microsoft.com/office/drawing/2014/main" id="{1A5C3DD1-BE17-C146-9493-45B2787F8F79}"/>
              </a:ext>
            </a:extLst>
          </p:cNvPr>
          <p:cNvSpPr>
            <a:spLocks noGrp="1"/>
          </p:cNvSpPr>
          <p:nvPr>
            <p:ph idx="1"/>
          </p:nvPr>
        </p:nvSpPr>
        <p:spPr>
          <a:xfrm>
            <a:off x="1" y="2336872"/>
            <a:ext cx="12192000" cy="4521127"/>
          </a:xfrm>
        </p:spPr>
        <p:txBody>
          <a:bodyPr>
            <a:noAutofit/>
          </a:bodyPr>
          <a:lstStyle/>
          <a:p>
            <a:r>
              <a:rPr lang="en-GB" sz="3600" b="0" i="0" u="sng">
                <a:solidFill>
                  <a:srgbClr val="187AAB"/>
                </a:solidFill>
                <a:effectLst/>
                <a:latin typeface="Source Sans Pro"/>
                <a:hlinkClick r:id="rId2"/>
              </a:rPr>
              <a:t>Elephantiasis</a:t>
            </a:r>
            <a:r>
              <a:rPr lang="en-GB" sz="3600" b="0" i="0">
                <a:solidFill>
                  <a:srgbClr val="444444"/>
                </a:solidFill>
                <a:effectLst/>
                <a:latin typeface="Source Sans Pro"/>
              </a:rPr>
              <a:t>, also known as lymphatic </a:t>
            </a:r>
            <a:r>
              <a:rPr lang="en-GB" sz="3600" b="0" i="0" u="none" strike="noStrike">
                <a:solidFill>
                  <a:srgbClr val="187AAB"/>
                </a:solidFill>
                <a:effectLst/>
                <a:latin typeface="Source Sans Pro"/>
                <a:hlinkClick r:id="rId3"/>
              </a:rPr>
              <a:t>filariasis</a:t>
            </a:r>
            <a:r>
              <a:rPr lang="en-GB" sz="3600" b="0" i="0">
                <a:solidFill>
                  <a:srgbClr val="444444"/>
                </a:solidFill>
                <a:effectLst/>
                <a:latin typeface="Source Sans Pro"/>
              </a:rPr>
              <a:t>, is a very rare condition that’s spread by mosquito.</a:t>
            </a:r>
          </a:p>
          <a:p>
            <a:r>
              <a:rPr lang="en-GB" sz="3600" b="1" i="0">
                <a:solidFill>
                  <a:srgbClr val="3C4245"/>
                </a:solidFill>
                <a:effectLst/>
                <a:latin typeface="Arial" panose="020B0604020202020204" pitchFamily="34" charset="0"/>
              </a:rPr>
              <a:t>Lymphatic filariasis impairs the lymphatic system and can lead to the abnormal enlargement of body parts, causing pain, severe disability and social stigma.</a:t>
            </a:r>
          </a:p>
          <a:p>
            <a:r>
              <a:rPr lang="en-GB" sz="3600" b="0" i="0">
                <a:solidFill>
                  <a:srgbClr val="3C4245"/>
                </a:solidFill>
                <a:effectLst/>
                <a:latin typeface="Arial" panose="020B0604020202020204" pitchFamily="34" charset="0"/>
              </a:rPr>
              <a:t>Infection occurs when filarial parasites are transmitted to humans through mosquitoes.</a:t>
            </a:r>
            <a:endParaRPr lang="en-US" sz="3600"/>
          </a:p>
        </p:txBody>
      </p:sp>
    </p:spTree>
    <p:extLst>
      <p:ext uri="{BB962C8B-B14F-4D97-AF65-F5344CB8AC3E}">
        <p14:creationId xmlns:p14="http://schemas.microsoft.com/office/powerpoint/2010/main" val="2049265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40F14-8EE9-2B4F-ABFF-6BF1734582E1}"/>
              </a:ext>
            </a:extLst>
          </p:cNvPr>
          <p:cNvSpPr>
            <a:spLocks noGrp="1"/>
          </p:cNvSpPr>
          <p:nvPr>
            <p:ph type="title"/>
          </p:nvPr>
        </p:nvSpPr>
        <p:spPr>
          <a:xfrm>
            <a:off x="1180383" y="-2907944"/>
            <a:ext cx="9613861" cy="1080938"/>
          </a:xfrm>
        </p:spPr>
        <p:txBody>
          <a:bodyPr/>
          <a:lstStyle/>
          <a:p>
            <a:endParaRPr lang="en-US"/>
          </a:p>
        </p:txBody>
      </p:sp>
      <p:pic>
        <p:nvPicPr>
          <p:cNvPr id="4" name="Picture 4">
            <a:extLst>
              <a:ext uri="{FF2B5EF4-FFF2-40B4-BE49-F238E27FC236}">
                <a16:creationId xmlns:a16="http://schemas.microsoft.com/office/drawing/2014/main" id="{E42B919D-C0C2-7D47-862C-274ECE4919FB}"/>
              </a:ext>
            </a:extLst>
          </p:cNvPr>
          <p:cNvPicPr>
            <a:picLocks noGrp="1" noChangeAspect="1"/>
          </p:cNvPicPr>
          <p:nvPr>
            <p:ph idx="1"/>
          </p:nvPr>
        </p:nvPicPr>
        <p:blipFill>
          <a:blip r:embed="rId2"/>
          <a:stretch>
            <a:fillRect/>
          </a:stretch>
        </p:blipFill>
        <p:spPr>
          <a:xfrm>
            <a:off x="-142875" y="0"/>
            <a:ext cx="12334875" cy="6858000"/>
          </a:xfrm>
          <a:prstGeom prst="rect">
            <a:avLst/>
          </a:prstGeom>
        </p:spPr>
      </p:pic>
    </p:spTree>
    <p:extLst>
      <p:ext uri="{BB962C8B-B14F-4D97-AF65-F5344CB8AC3E}">
        <p14:creationId xmlns:p14="http://schemas.microsoft.com/office/powerpoint/2010/main" val="38196358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B7B17-C3E6-E94B-9AB7-8B4C14FB61AC}"/>
              </a:ext>
            </a:extLst>
          </p:cNvPr>
          <p:cNvSpPr>
            <a:spLocks noGrp="1"/>
          </p:cNvSpPr>
          <p:nvPr>
            <p:ph type="title"/>
          </p:nvPr>
        </p:nvSpPr>
        <p:spPr/>
        <p:txBody>
          <a:bodyPr>
            <a:normAutofit/>
          </a:bodyPr>
          <a:lstStyle/>
          <a:p>
            <a:pPr algn="ctr"/>
            <a:r>
              <a:rPr lang="en-GB" sz="6600" b="1"/>
              <a:t>LYMPHEDEMA</a:t>
            </a:r>
            <a:endParaRPr lang="en-US" sz="6600" b="1"/>
          </a:p>
        </p:txBody>
      </p:sp>
      <p:sp>
        <p:nvSpPr>
          <p:cNvPr id="3" name="Content Placeholder 2">
            <a:extLst>
              <a:ext uri="{FF2B5EF4-FFF2-40B4-BE49-F238E27FC236}">
                <a16:creationId xmlns:a16="http://schemas.microsoft.com/office/drawing/2014/main" id="{89EF8B7B-A1A7-F24F-8318-F280E7CE85BD}"/>
              </a:ext>
            </a:extLst>
          </p:cNvPr>
          <p:cNvSpPr>
            <a:spLocks noGrp="1"/>
          </p:cNvSpPr>
          <p:nvPr>
            <p:ph idx="1"/>
          </p:nvPr>
        </p:nvSpPr>
        <p:spPr>
          <a:xfrm>
            <a:off x="0" y="2336872"/>
            <a:ext cx="12037219" cy="4521127"/>
          </a:xfrm>
        </p:spPr>
        <p:txBody>
          <a:bodyPr>
            <a:noAutofit/>
          </a:bodyPr>
          <a:lstStyle/>
          <a:p>
            <a:r>
              <a:rPr lang="en-GB" sz="3600" b="0" i="0">
                <a:solidFill>
                  <a:srgbClr val="111111"/>
                </a:solidFill>
                <a:effectLst/>
                <a:latin typeface="Helvetica"/>
              </a:rPr>
              <a:t>Lymphedema refers to swelling that generally occurs in one of your arms or legs. Sometimes both arms or both legs swell.</a:t>
            </a:r>
          </a:p>
          <a:p>
            <a:r>
              <a:rPr lang="en-GB" sz="3600" b="0" i="0">
                <a:solidFill>
                  <a:srgbClr val="111111"/>
                </a:solidFill>
                <a:effectLst/>
                <a:latin typeface="Helvetica"/>
              </a:rPr>
              <a:t>Lymphedema is most commonly caused by the removal of or damage to your lymph nodes as a part of cancer treatment. It results from a blockage in your lymphatic system, which is part of your immune system. The blockage prevents lymph fluid from draining well, and the fluid buildup leads to swelling.</a:t>
            </a:r>
          </a:p>
        </p:txBody>
      </p:sp>
    </p:spTree>
    <p:extLst>
      <p:ext uri="{BB962C8B-B14F-4D97-AF65-F5344CB8AC3E}">
        <p14:creationId xmlns:p14="http://schemas.microsoft.com/office/powerpoint/2010/main" val="34665806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86782-E1AE-C642-907A-D87950B2208E}"/>
              </a:ext>
            </a:extLst>
          </p:cNvPr>
          <p:cNvSpPr>
            <a:spLocks noGrp="1"/>
          </p:cNvSpPr>
          <p:nvPr>
            <p:ph type="title"/>
          </p:nvPr>
        </p:nvSpPr>
        <p:spPr>
          <a:xfrm>
            <a:off x="1859039" y="-3783053"/>
            <a:ext cx="9613861" cy="1080938"/>
          </a:xfrm>
        </p:spPr>
        <p:txBody>
          <a:bodyPr/>
          <a:lstStyle/>
          <a:p>
            <a:endParaRPr lang="en-US"/>
          </a:p>
        </p:txBody>
      </p:sp>
      <p:pic>
        <p:nvPicPr>
          <p:cNvPr id="8" name="Picture 8">
            <a:extLst>
              <a:ext uri="{FF2B5EF4-FFF2-40B4-BE49-F238E27FC236}">
                <a16:creationId xmlns:a16="http://schemas.microsoft.com/office/drawing/2014/main" id="{D9C48124-4030-AA41-B17E-8F0528DA2113}"/>
              </a:ext>
            </a:extLst>
          </p:cNvPr>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4097552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84271-9E81-2F43-ADF1-51356DC06496}"/>
              </a:ext>
            </a:extLst>
          </p:cNvPr>
          <p:cNvSpPr>
            <a:spLocks noGrp="1"/>
          </p:cNvSpPr>
          <p:nvPr>
            <p:ph type="title"/>
          </p:nvPr>
        </p:nvSpPr>
        <p:spPr>
          <a:xfrm>
            <a:off x="1859039" y="-3818772"/>
            <a:ext cx="9613861" cy="1080938"/>
          </a:xfrm>
        </p:spPr>
        <p:txBody>
          <a:bodyPr/>
          <a:lstStyle/>
          <a:p>
            <a:endParaRPr lang="en-US"/>
          </a:p>
        </p:txBody>
      </p:sp>
      <p:pic>
        <p:nvPicPr>
          <p:cNvPr id="4" name="Picture 4">
            <a:extLst>
              <a:ext uri="{FF2B5EF4-FFF2-40B4-BE49-F238E27FC236}">
                <a16:creationId xmlns:a16="http://schemas.microsoft.com/office/drawing/2014/main" id="{59BDA311-985F-424A-8015-F695816E9179}"/>
              </a:ext>
            </a:extLst>
          </p:cNvPr>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870578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E3D81-200C-064B-AF97-FBFE649974A7}"/>
              </a:ext>
            </a:extLst>
          </p:cNvPr>
          <p:cNvSpPr>
            <a:spLocks noGrp="1"/>
          </p:cNvSpPr>
          <p:nvPr>
            <p:ph type="title"/>
          </p:nvPr>
        </p:nvSpPr>
        <p:spPr/>
        <p:txBody>
          <a:bodyPr>
            <a:normAutofit/>
          </a:bodyPr>
          <a:lstStyle/>
          <a:p>
            <a:pPr algn="ctr"/>
            <a:r>
              <a:rPr lang="en-GB" sz="6600"/>
              <a:t>VENOUS ULCER </a:t>
            </a:r>
            <a:endParaRPr lang="en-US" sz="6600"/>
          </a:p>
        </p:txBody>
      </p:sp>
      <p:sp>
        <p:nvSpPr>
          <p:cNvPr id="3" name="Content Placeholder 2">
            <a:extLst>
              <a:ext uri="{FF2B5EF4-FFF2-40B4-BE49-F238E27FC236}">
                <a16:creationId xmlns:a16="http://schemas.microsoft.com/office/drawing/2014/main" id="{E74887BD-3E75-7F41-9ABD-4CCC78D07707}"/>
              </a:ext>
            </a:extLst>
          </p:cNvPr>
          <p:cNvSpPr>
            <a:spLocks noGrp="1"/>
          </p:cNvSpPr>
          <p:nvPr>
            <p:ph idx="1"/>
          </p:nvPr>
        </p:nvSpPr>
        <p:spPr>
          <a:xfrm>
            <a:off x="0" y="2336873"/>
            <a:ext cx="12104368" cy="4521127"/>
          </a:xfrm>
        </p:spPr>
        <p:txBody>
          <a:bodyPr>
            <a:normAutofit/>
          </a:bodyPr>
          <a:lstStyle/>
          <a:p>
            <a:r>
              <a:rPr lang="en-GB" sz="4000" b="0" i="0">
                <a:solidFill>
                  <a:srgbClr val="444444"/>
                </a:solidFill>
                <a:effectLst/>
                <a:latin typeface="Source Sans Pro"/>
              </a:rPr>
              <a:t>A venous </a:t>
            </a:r>
            <a:r>
              <a:rPr lang="en-GB" sz="4000" b="0" i="0" u="none" strike="noStrike">
                <a:solidFill>
                  <a:srgbClr val="187AAB"/>
                </a:solidFill>
                <a:effectLst/>
                <a:latin typeface="Source Sans Pro"/>
                <a:hlinkClick r:id="rId2"/>
              </a:rPr>
              <a:t>skin</a:t>
            </a:r>
            <a:r>
              <a:rPr lang="en-GB" sz="4000" b="0" i="0">
                <a:solidFill>
                  <a:srgbClr val="444444"/>
                </a:solidFill>
                <a:effectLst/>
                <a:latin typeface="Source Sans Pro"/>
              </a:rPr>
              <a:t> </a:t>
            </a:r>
            <a:r>
              <a:rPr lang="en-GB" sz="4000" b="0" i="0" u="none" strike="noStrike">
                <a:solidFill>
                  <a:srgbClr val="187AAB"/>
                </a:solidFill>
                <a:effectLst/>
                <a:latin typeface="Source Sans Pro"/>
                <a:hlinkClick r:id="rId3"/>
              </a:rPr>
              <a:t>ulcer</a:t>
            </a:r>
            <a:r>
              <a:rPr lang="en-GB" sz="4000" b="0" i="0">
                <a:solidFill>
                  <a:srgbClr val="444444"/>
                </a:solidFill>
                <a:effectLst/>
                <a:latin typeface="Source Sans Pro"/>
              </a:rPr>
              <a:t> is a sore on your leg that’s very slow to heal, usually because of weak </a:t>
            </a:r>
            <a:r>
              <a:rPr lang="en-GB" sz="4000" b="0" i="0" u="none" strike="noStrike">
                <a:solidFill>
                  <a:srgbClr val="187AAB"/>
                </a:solidFill>
                <a:effectLst/>
                <a:latin typeface="Source Sans Pro"/>
                <a:hlinkClick r:id="rId4"/>
              </a:rPr>
              <a:t>blood</a:t>
            </a:r>
            <a:r>
              <a:rPr lang="en-GB" sz="4000" b="0" i="0">
                <a:solidFill>
                  <a:srgbClr val="444444"/>
                </a:solidFill>
                <a:effectLst/>
                <a:latin typeface="Source Sans Pro"/>
              </a:rPr>
              <a:t> circulation in the limb.</a:t>
            </a:r>
          </a:p>
          <a:p>
            <a:r>
              <a:rPr lang="en-GB" sz="4000" b="0" i="0">
                <a:solidFill>
                  <a:srgbClr val="444444"/>
                </a:solidFill>
                <a:effectLst/>
                <a:latin typeface="Source Sans Pro"/>
              </a:rPr>
              <a:t>Venous ulcers happen when there’s a break in the skin on your leg, usually around the </a:t>
            </a:r>
            <a:r>
              <a:rPr lang="en-GB" sz="4000" b="0" i="0" u="none" strike="noStrike">
                <a:solidFill>
                  <a:srgbClr val="187AAB"/>
                </a:solidFill>
                <a:effectLst/>
                <a:latin typeface="Source Sans Pro"/>
                <a:hlinkClick r:id="rId5"/>
              </a:rPr>
              <a:t>ankle</a:t>
            </a:r>
            <a:r>
              <a:rPr lang="en-GB" sz="4000" b="0" i="0">
                <a:solidFill>
                  <a:srgbClr val="444444"/>
                </a:solidFill>
                <a:effectLst/>
                <a:latin typeface="Source Sans Pro"/>
              </a:rPr>
              <a:t>.</a:t>
            </a:r>
            <a:endParaRPr lang="en-GB" sz="4000">
              <a:solidFill>
                <a:srgbClr val="444444"/>
              </a:solidFill>
              <a:latin typeface="Source Sans Pro"/>
            </a:endParaRPr>
          </a:p>
        </p:txBody>
      </p:sp>
    </p:spTree>
    <p:extLst>
      <p:ext uri="{BB962C8B-B14F-4D97-AF65-F5344CB8AC3E}">
        <p14:creationId xmlns:p14="http://schemas.microsoft.com/office/powerpoint/2010/main" val="3213198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2C1AD-9DA7-A74B-8738-5A25BAD1119B}"/>
              </a:ext>
            </a:extLst>
          </p:cNvPr>
          <p:cNvSpPr>
            <a:spLocks noGrp="1"/>
          </p:cNvSpPr>
          <p:nvPr>
            <p:ph type="title"/>
          </p:nvPr>
        </p:nvSpPr>
        <p:spPr>
          <a:xfrm>
            <a:off x="2359103" y="-3604460"/>
            <a:ext cx="9613861" cy="1080938"/>
          </a:xfrm>
        </p:spPr>
        <p:txBody>
          <a:bodyPr/>
          <a:lstStyle/>
          <a:p>
            <a:endParaRPr lang="en-US"/>
          </a:p>
        </p:txBody>
      </p:sp>
      <p:pic>
        <p:nvPicPr>
          <p:cNvPr id="4" name="Picture 4">
            <a:extLst>
              <a:ext uri="{FF2B5EF4-FFF2-40B4-BE49-F238E27FC236}">
                <a16:creationId xmlns:a16="http://schemas.microsoft.com/office/drawing/2014/main" id="{50651FB1-FDC9-4A46-A71A-DD27AEF6B11F}"/>
              </a:ext>
            </a:extLst>
          </p:cNvPr>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521372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31D2E-369F-704E-AB57-6603E0FC95BD}"/>
              </a:ext>
            </a:extLst>
          </p:cNvPr>
          <p:cNvSpPr>
            <a:spLocks noGrp="1"/>
          </p:cNvSpPr>
          <p:nvPr>
            <p:ph type="title"/>
          </p:nvPr>
        </p:nvSpPr>
        <p:spPr/>
        <p:txBody>
          <a:bodyPr>
            <a:normAutofit/>
          </a:bodyPr>
          <a:lstStyle/>
          <a:p>
            <a:pPr algn="ctr"/>
            <a:r>
              <a:rPr lang="en-GB" sz="6600"/>
              <a:t>VERICOSE VEIN </a:t>
            </a:r>
            <a:endParaRPr lang="en-US" sz="6600"/>
          </a:p>
        </p:txBody>
      </p:sp>
      <p:sp>
        <p:nvSpPr>
          <p:cNvPr id="5" name="Content Placeholder 4">
            <a:extLst>
              <a:ext uri="{FF2B5EF4-FFF2-40B4-BE49-F238E27FC236}">
                <a16:creationId xmlns:a16="http://schemas.microsoft.com/office/drawing/2014/main" id="{2868FF6C-009D-5549-9378-A29E8852BEC6}"/>
              </a:ext>
            </a:extLst>
          </p:cNvPr>
          <p:cNvSpPr>
            <a:spLocks noGrp="1"/>
          </p:cNvSpPr>
          <p:nvPr>
            <p:ph idx="1"/>
          </p:nvPr>
        </p:nvSpPr>
        <p:spPr>
          <a:xfrm>
            <a:off x="1" y="2336872"/>
            <a:ext cx="12192000" cy="4521127"/>
          </a:xfrm>
        </p:spPr>
        <p:txBody>
          <a:bodyPr>
            <a:normAutofit/>
          </a:bodyPr>
          <a:lstStyle/>
          <a:p>
            <a:r>
              <a:rPr lang="en-GB" sz="4400" b="0" i="0">
                <a:solidFill>
                  <a:srgbClr val="231F20"/>
                </a:solidFill>
                <a:effectLst/>
                <a:latin typeface="Proxima Nova"/>
              </a:rPr>
              <a:t>Varicose veins, also known as varicoses or varicosities, occur when your veins become enlarged, dilated, and overfilled with blood. Varicose veins typically appear swollen and raised, and have a bluish-purple or red color. They are often painful</a:t>
            </a:r>
            <a:endParaRPr lang="en-US" sz="4400"/>
          </a:p>
        </p:txBody>
      </p:sp>
    </p:spTree>
    <p:extLst>
      <p:ext uri="{BB962C8B-B14F-4D97-AF65-F5344CB8AC3E}">
        <p14:creationId xmlns:p14="http://schemas.microsoft.com/office/powerpoint/2010/main" val="3991116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00789-80A4-1E49-9883-5E5D425F37D2}"/>
              </a:ext>
            </a:extLst>
          </p:cNvPr>
          <p:cNvSpPr>
            <a:spLocks noGrp="1"/>
          </p:cNvSpPr>
          <p:nvPr>
            <p:ph type="title"/>
          </p:nvPr>
        </p:nvSpPr>
        <p:spPr>
          <a:xfrm>
            <a:off x="1698305" y="-3086538"/>
            <a:ext cx="9613861" cy="1080938"/>
          </a:xfrm>
        </p:spPr>
        <p:txBody>
          <a:bodyPr/>
          <a:lstStyle/>
          <a:p>
            <a:endParaRPr lang="en-US"/>
          </a:p>
        </p:txBody>
      </p:sp>
      <p:pic>
        <p:nvPicPr>
          <p:cNvPr id="4" name="Picture 4">
            <a:extLst>
              <a:ext uri="{FF2B5EF4-FFF2-40B4-BE49-F238E27FC236}">
                <a16:creationId xmlns:a16="http://schemas.microsoft.com/office/drawing/2014/main" id="{6E2D5B77-5F7C-1E41-A8D6-BA978AEBCB16}"/>
              </a:ext>
            </a:extLst>
          </p:cNvPr>
          <p:cNvPicPr>
            <a:picLocks noGrp="1" noChangeAspect="1"/>
          </p:cNvPicPr>
          <p:nvPr>
            <p:ph idx="1"/>
          </p:nvPr>
        </p:nvPicPr>
        <p:blipFill>
          <a:blip r:embed="rId2"/>
          <a:stretch>
            <a:fillRect/>
          </a:stretch>
        </p:blipFill>
        <p:spPr>
          <a:xfrm>
            <a:off x="1" y="0"/>
            <a:ext cx="12192000" cy="6858000"/>
          </a:xfrm>
          <a:prstGeom prst="rect">
            <a:avLst/>
          </a:prstGeom>
        </p:spPr>
      </p:pic>
    </p:spTree>
    <p:extLst>
      <p:ext uri="{BB962C8B-B14F-4D97-AF65-F5344CB8AC3E}">
        <p14:creationId xmlns:p14="http://schemas.microsoft.com/office/powerpoint/2010/main" val="2212503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A1E31-21AE-B74C-87A3-0F7025DB1AD6}"/>
              </a:ext>
            </a:extLst>
          </p:cNvPr>
          <p:cNvSpPr>
            <a:spLocks noGrp="1"/>
          </p:cNvSpPr>
          <p:nvPr>
            <p:ph type="title"/>
          </p:nvPr>
        </p:nvSpPr>
        <p:spPr>
          <a:xfrm>
            <a:off x="912493" y="-3425866"/>
            <a:ext cx="9613861" cy="1080938"/>
          </a:xfrm>
        </p:spPr>
        <p:txBody>
          <a:bodyPr/>
          <a:lstStyle/>
          <a:p>
            <a:endParaRPr lang="en-US"/>
          </a:p>
        </p:txBody>
      </p:sp>
      <p:pic>
        <p:nvPicPr>
          <p:cNvPr id="4" name="Picture 4">
            <a:extLst>
              <a:ext uri="{FF2B5EF4-FFF2-40B4-BE49-F238E27FC236}">
                <a16:creationId xmlns:a16="http://schemas.microsoft.com/office/drawing/2014/main" id="{C64624E5-7FCF-D84B-BCF5-CEE9CD03518F}"/>
              </a:ext>
            </a:extLst>
          </p:cNvPr>
          <p:cNvPicPr>
            <a:picLocks noGrp="1" noChangeAspect="1"/>
          </p:cNvPicPr>
          <p:nvPr>
            <p:ph idx="1"/>
          </p:nvPr>
        </p:nvPicPr>
        <p:blipFill>
          <a:blip r:embed="rId2"/>
          <a:stretch>
            <a:fillRect/>
          </a:stretch>
        </p:blipFill>
        <p:spPr>
          <a:xfrm>
            <a:off x="0" y="0"/>
            <a:ext cx="12192000" cy="6983015"/>
          </a:xfrm>
          <a:prstGeom prst="rect">
            <a:avLst/>
          </a:prstGeom>
        </p:spPr>
      </p:pic>
    </p:spTree>
    <p:extLst>
      <p:ext uri="{BB962C8B-B14F-4D97-AF65-F5344CB8AC3E}">
        <p14:creationId xmlns:p14="http://schemas.microsoft.com/office/powerpoint/2010/main" val="1095649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88642-8ABA-724C-8F70-B7DE60C45DB8}"/>
              </a:ext>
            </a:extLst>
          </p:cNvPr>
          <p:cNvSpPr>
            <a:spLocks noGrp="1"/>
          </p:cNvSpPr>
          <p:nvPr>
            <p:ph type="title"/>
          </p:nvPr>
        </p:nvSpPr>
        <p:spPr/>
        <p:txBody>
          <a:bodyPr>
            <a:normAutofit/>
          </a:bodyPr>
          <a:lstStyle/>
          <a:p>
            <a:pPr algn="ctr"/>
            <a:r>
              <a:rPr lang="en-GB" sz="6600"/>
              <a:t>CELLULITIS </a:t>
            </a:r>
            <a:endParaRPr lang="en-US" sz="6600"/>
          </a:p>
        </p:txBody>
      </p:sp>
      <p:sp>
        <p:nvSpPr>
          <p:cNvPr id="3" name="Content Placeholder 2">
            <a:extLst>
              <a:ext uri="{FF2B5EF4-FFF2-40B4-BE49-F238E27FC236}">
                <a16:creationId xmlns:a16="http://schemas.microsoft.com/office/drawing/2014/main" id="{28C7B83C-EEA5-B443-A0EF-5BC65E7C7C85}"/>
              </a:ext>
            </a:extLst>
          </p:cNvPr>
          <p:cNvSpPr>
            <a:spLocks noGrp="1"/>
          </p:cNvSpPr>
          <p:nvPr>
            <p:ph idx="1"/>
          </p:nvPr>
        </p:nvSpPr>
        <p:spPr>
          <a:xfrm>
            <a:off x="0" y="2137776"/>
            <a:ext cx="12192000" cy="4500563"/>
          </a:xfrm>
        </p:spPr>
        <p:txBody>
          <a:bodyPr>
            <a:noAutofit/>
          </a:bodyPr>
          <a:lstStyle/>
          <a:p>
            <a:r>
              <a:rPr lang="en-GB" sz="3600" b="0" i="0">
                <a:solidFill>
                  <a:srgbClr val="231F20"/>
                </a:solidFill>
                <a:effectLst/>
                <a:latin typeface="Proxima Nova"/>
              </a:rPr>
              <a:t>Cellulitis is a common and sometimes painful </a:t>
            </a:r>
            <a:r>
              <a:rPr lang="en-GB" sz="3600" b="0" i="0">
                <a:solidFill>
                  <a:srgbClr val="FFFF00"/>
                </a:solidFill>
                <a:effectLst/>
                <a:latin typeface="Proxima Nova"/>
              </a:rPr>
              <a:t>bacterial</a:t>
            </a:r>
            <a:r>
              <a:rPr lang="en-GB" sz="3600" b="0" i="0">
                <a:solidFill>
                  <a:srgbClr val="231F20"/>
                </a:solidFill>
                <a:effectLst/>
                <a:latin typeface="Proxima Nova"/>
              </a:rPr>
              <a:t> skin infection. It may first appear as a red, swollen area that feels hot and tender to the touch. The redness and swelling can spread quickly.</a:t>
            </a:r>
          </a:p>
          <a:p>
            <a:r>
              <a:rPr lang="en-GB" sz="3600" b="0" i="0">
                <a:solidFill>
                  <a:srgbClr val="231F20"/>
                </a:solidFill>
                <a:effectLst/>
                <a:latin typeface="Proxima Nova"/>
              </a:rPr>
              <a:t>It most often affects the skin of the lower legs, although the infection can occur anywhere on a person’s body or face.</a:t>
            </a:r>
          </a:p>
          <a:p>
            <a:r>
              <a:rPr lang="en-GB" sz="3600" b="0" i="0">
                <a:solidFill>
                  <a:srgbClr val="231F20"/>
                </a:solidFill>
                <a:effectLst/>
                <a:latin typeface="Proxima Nova"/>
              </a:rPr>
              <a:t>Cellulitis usually happens on the surface of the skin, but it may also affect the tissues underneath. The infection can spread to your lymph nodes and bloodstream.</a:t>
            </a:r>
          </a:p>
        </p:txBody>
      </p:sp>
    </p:spTree>
    <p:extLst>
      <p:ext uri="{BB962C8B-B14F-4D97-AF65-F5344CB8AC3E}">
        <p14:creationId xmlns:p14="http://schemas.microsoft.com/office/powerpoint/2010/main" val="3217099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3A72C-6CED-D54A-BB83-DB03F6DBF73D}"/>
              </a:ext>
            </a:extLst>
          </p:cNvPr>
          <p:cNvSpPr>
            <a:spLocks noGrp="1"/>
          </p:cNvSpPr>
          <p:nvPr>
            <p:ph type="title"/>
          </p:nvPr>
        </p:nvSpPr>
        <p:spPr>
          <a:xfrm>
            <a:off x="1734024" y="-3425866"/>
            <a:ext cx="9613861" cy="1080938"/>
          </a:xfrm>
        </p:spPr>
        <p:txBody>
          <a:bodyPr/>
          <a:lstStyle/>
          <a:p>
            <a:endParaRPr lang="en-US"/>
          </a:p>
        </p:txBody>
      </p:sp>
      <p:pic>
        <p:nvPicPr>
          <p:cNvPr id="4" name="Picture 4">
            <a:extLst>
              <a:ext uri="{FF2B5EF4-FFF2-40B4-BE49-F238E27FC236}">
                <a16:creationId xmlns:a16="http://schemas.microsoft.com/office/drawing/2014/main" id="{D752663D-7986-4945-8325-DC7D529520B4}"/>
              </a:ext>
            </a:extLst>
          </p:cNvPr>
          <p:cNvPicPr>
            <a:picLocks noGrp="1" noChangeAspect="1"/>
          </p:cNvPicPr>
          <p:nvPr>
            <p:ph idx="1"/>
          </p:nvPr>
        </p:nvPicPr>
        <p:blipFill>
          <a:blip r:embed="rId2"/>
          <a:stretch>
            <a:fillRect/>
          </a:stretch>
        </p:blipFill>
        <p:spPr>
          <a:xfrm>
            <a:off x="0" y="-125016"/>
            <a:ext cx="12192000" cy="6983016"/>
          </a:xfrm>
          <a:prstGeom prst="rect">
            <a:avLst/>
          </a:prstGeom>
        </p:spPr>
      </p:pic>
    </p:spTree>
    <p:extLst>
      <p:ext uri="{BB962C8B-B14F-4D97-AF65-F5344CB8AC3E}">
        <p14:creationId xmlns:p14="http://schemas.microsoft.com/office/powerpoint/2010/main" val="1653828579"/>
      </p:ext>
    </p:extLst>
  </p:cSld>
  <p:clrMapOvr>
    <a:masterClrMapping/>
  </p:clrMapOvr>
</p:sld>
</file>

<file path=ppt/theme/theme1.xml><?xml version="1.0" encoding="utf-8"?>
<a:theme xmlns:a="http://schemas.openxmlformats.org/drawingml/2006/main" name="TM04033917[[fn=Berlin]]_novariants">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TM04033917[[fn=Berlin]]_novariants" id="{309C13C0-3BE0-4E8F-8916-1D5516B3B5DD}" vid="{18E1BE87-7240-45DF-8788-3CAEB7F17AB1}"/>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17</Slides>
  <Notes>0</Notes>
  <HiddenSlides>0</HiddenSlide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TM04033917[[fn=Berlin]]_novariants</vt:lpstr>
      <vt:lpstr>VENOUS INSUFFICIENCY</vt:lpstr>
      <vt:lpstr>PowerPoint Presentation</vt:lpstr>
      <vt:lpstr>VENOUS ULCER </vt:lpstr>
      <vt:lpstr>PowerPoint Presentation</vt:lpstr>
      <vt:lpstr>VERICOSE VEIN </vt:lpstr>
      <vt:lpstr>PowerPoint Presentation</vt:lpstr>
      <vt:lpstr>PowerPoint Presentation</vt:lpstr>
      <vt:lpstr>CELLULITIS </vt:lpstr>
      <vt:lpstr>PowerPoint Presentation</vt:lpstr>
      <vt:lpstr>LYMPHANGITIS</vt:lpstr>
      <vt:lpstr>PowerPoint Presentation</vt:lpstr>
      <vt:lpstr>LYMPHADENITIS</vt:lpstr>
      <vt:lpstr>PowerPoint Presentation</vt:lpstr>
      <vt:lpstr>ELEPHANTIASIS</vt:lpstr>
      <vt:lpstr>PowerPoint Presentation</vt:lpstr>
      <vt:lpstr>LYMPHEDEMA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VENOUS INSUFFICIENCY</dc:title>
  <cp:revision>3</cp:revision>
  <dcterms:modified xsi:type="dcterms:W3CDTF">2020-04-10T17:22:16Z</dcterms:modified>
</cp:coreProperties>
</file>