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0" r:id="rId4"/>
    <p:sldId id="258" r:id="rId5"/>
    <p:sldId id="259" r:id="rId6"/>
    <p:sldId id="260" r:id="rId7"/>
    <p:sldId id="265" r:id="rId8"/>
    <p:sldId id="273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EF2"/>
    <a:srgbClr val="070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B10A-8CA8-4154-8C8C-EDD600506AF6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DFA13-A294-4408-873C-C949ABD90C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96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52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7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58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963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569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961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734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15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6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26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289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38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131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04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57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79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27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58F083-E687-499D-A7D1-3A7E5EA614D3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C6A8-4B1B-4B73-932E-9D4898F755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320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B020-BCE1-4419-893F-DEE852F0B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227" y="-892802"/>
            <a:ext cx="8825658" cy="3329581"/>
          </a:xfrm>
        </p:spPr>
        <p:txBody>
          <a:bodyPr/>
          <a:lstStyle/>
          <a:p>
            <a:r>
              <a:rPr lang="en-US" sz="5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CIRCULATORY    SYSTEM             </a:t>
            </a:r>
            <a:endParaRPr lang="en-IN" sz="5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046AF-16F2-4EEF-AB90-D925CBAB7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952" y="2715117"/>
            <a:ext cx="15144196" cy="397734"/>
          </a:xfrm>
        </p:spPr>
        <p:txBody>
          <a:bodyPr>
            <a:noAutofit/>
          </a:bodyPr>
          <a:lstStyle/>
          <a:p>
            <a:r>
              <a:rPr lang="en-US" dirty="0"/>
              <a:t>                     </a:t>
            </a:r>
          </a:p>
          <a:p>
            <a:r>
              <a:rPr lang="en-US" dirty="0"/>
              <a:t>                            SUBJECT : </a:t>
            </a:r>
            <a:r>
              <a:rPr lang="en-US" dirty="0">
                <a:solidFill>
                  <a:schemeClr val="accent3"/>
                </a:solidFill>
              </a:rPr>
              <a:t>anatomy and physiologY</a:t>
            </a:r>
          </a:p>
          <a:p>
            <a:r>
              <a:rPr lang="en-US" dirty="0">
                <a:solidFill>
                  <a:schemeClr val="accent3"/>
                </a:solidFill>
              </a:rPr>
              <a:t>                                                                                                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</a:rPr>
              <a:t>                                                                                                 </a:t>
            </a:r>
            <a:r>
              <a:rPr lang="en-US" dirty="0"/>
              <a:t>BY:</a:t>
            </a:r>
            <a:r>
              <a:rPr lang="en-US" dirty="0">
                <a:solidFill>
                  <a:srgbClr val="816EF2"/>
                </a:solidFill>
              </a:rPr>
              <a:t>GOWRI.R  </a:t>
            </a:r>
          </a:p>
          <a:p>
            <a:r>
              <a:rPr lang="en-US" sz="1600" dirty="0"/>
              <a:t>                                                                                                                       ASSISTANT LECTURER</a:t>
            </a:r>
          </a:p>
          <a:p>
            <a:r>
              <a:rPr lang="en-US" sz="1600" dirty="0"/>
              <a:t>                                                                                                            BANAGALORE GROUP OF INSTITUTION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624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5751-F9E1-48FB-A56D-31EAF8BD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686" y="138393"/>
            <a:ext cx="9404723" cy="1400530"/>
          </a:xfrm>
        </p:spPr>
        <p:txBody>
          <a:bodyPr/>
          <a:lstStyle/>
          <a:p>
            <a:r>
              <a:rPr lang="en-US" b="1" u="sng" dirty="0"/>
              <a:t>TERMINOLOGY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7E204-5244-444C-9B42-6CCF3C36B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589" y="1407066"/>
            <a:ext cx="8946541" cy="4604627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HEMOSTASIS</a:t>
            </a:r>
            <a:r>
              <a:rPr lang="en-US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dirty="0"/>
              <a:t> a process to prevent and stop bleeding.</a:t>
            </a:r>
          </a:p>
          <a:p>
            <a:r>
              <a:rPr lang="en-US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HEMATOPOIESIS</a:t>
            </a:r>
            <a:r>
              <a:rPr lang="en-US" dirty="0"/>
              <a:t> :hematopoiesis is the formation of blood cellular </a:t>
            </a:r>
          </a:p>
          <a:p>
            <a:pPr marL="0" indent="0">
              <a:buNone/>
            </a:pPr>
            <a:r>
              <a:rPr lang="en-US" dirty="0"/>
              <a:t>Components. all cellular components are derived from hematopoietic</a:t>
            </a:r>
          </a:p>
          <a:p>
            <a:pPr marL="0" indent="0">
              <a:buNone/>
            </a:pPr>
            <a:r>
              <a:rPr lang="en-US" dirty="0"/>
              <a:t>Stem cells.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ANSWER;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1.FUNCTIONS OF BLOOD(5 MARKS)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2.HEMATOSTASIS(2 MARKS)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3.HEMATOPOIESIS(2 MARKS)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4.PHYSICAL PROPERTIES OF BLOOD.(2 MARKS)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5.HEMATOCRIT/PACKED CELL VOLUME.(2 MARKS)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6.PLASMA PROTEINS (5 MARKS)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6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C2B6-0CA7-4585-B80D-91F7AC2E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INTRODUCTION:-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0A6BC-E715-48E8-8283-2188F1F21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Blood, a type of connective tissue .it is a complex mixture of cells, chemicals and fluids.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transports substances through the body and helps in maintain a stable internal environment.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fluid tissue in the human body.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9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D981E-AC51-469E-93EB-3BFEC211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PROPERTIES OF BLOOD</a:t>
            </a:r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D3EDCD-71B3-4134-B02A-03B36F2BA43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103313" y="2060575"/>
          <a:ext cx="4395786" cy="4312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97893">
                  <a:extLst>
                    <a:ext uri="{9D8B030D-6E8A-4147-A177-3AD203B41FA5}">
                      <a16:colId xmlns:a16="http://schemas.microsoft.com/office/drawing/2014/main" val="35527813"/>
                    </a:ext>
                  </a:extLst>
                </a:gridCol>
                <a:gridCol w="2197893">
                  <a:extLst>
                    <a:ext uri="{9D8B030D-6E8A-4147-A177-3AD203B41FA5}">
                      <a16:colId xmlns:a16="http://schemas.microsoft.com/office/drawing/2014/main" val="3907781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dirty="0"/>
                        <a:t>SPECIFIC GRAVITY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9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WHOLE BLOOD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PLASMA</a:t>
                      </a:r>
                      <a:endParaRPr lang="en-IN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1.055-1.065</a:t>
                      </a:r>
                    </a:p>
                    <a:p>
                      <a:r>
                        <a:rPr lang="en-US" dirty="0"/>
                        <a:t>1.024-1.028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2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VISCOSITY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5-6 times that of water.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6-8% of the body weight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740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BLOOD VOLUME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5-6 </a:t>
                      </a:r>
                      <a:r>
                        <a:rPr lang="en-US" dirty="0" err="1"/>
                        <a:t>Ltr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9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7.35-7.45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52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="1" dirty="0">
                          <a:latin typeface="+mn-lt"/>
                          <a:cs typeface="Times New Roman" panose="02020603050405020304" pitchFamily="18" charset="0"/>
                        </a:rPr>
                        <a:t>TEMPERATURE</a:t>
                      </a:r>
                      <a:endParaRPr lang="en-IN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38*c/102.4`F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9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COLOUR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Opaque fluid,       </a:t>
                      </a:r>
                    </a:p>
                    <a:p>
                      <a:r>
                        <a:rPr lang="en-US" dirty="0"/>
                        <a:t>red in </a:t>
                      </a:r>
                      <a:r>
                        <a:rPr lang="en-US" dirty="0" err="1"/>
                        <a:t>colour</a:t>
                      </a:r>
                      <a:r>
                        <a:rPr lang="en-US" dirty="0"/>
                        <a:t>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42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03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44C5-CACB-4C4C-8C06-9F4C17DE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283570"/>
            <a:ext cx="9404723" cy="1400530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BLOOD</a:t>
            </a:r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D7B9-DCF3-443E-9CB1-F739152738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transport of O2 and CO2.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 transports hormone, nutrients, metabolic.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EXECUTION OF METABOLIC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wastes to the kidney, lungs and skin.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regulation of body temperature by distribution of body heat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against infections( WBCs, antibodies)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acid- base balance.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transport of absorbed food materials.</a:t>
            </a:r>
          </a:p>
          <a:p>
            <a:endParaRPr lang="en-IN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03049CF-F4BC-4076-A820-A25C0A3D70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309" y="1937385"/>
            <a:ext cx="2667000" cy="1714500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425F07-D8C3-4BB4-B439-0A506E4C51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934" y="41584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5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77C2-25AD-490D-AB3D-A0E89B87E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629" y="316688"/>
            <a:ext cx="9404723" cy="1400530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BLOOD</a:t>
            </a:r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BE48-F418-4E96-9F37-48AA943DC3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FORMED ELEMENTS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RBC(ERYTHROCYTES)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WBC(LEUKOCYTES)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PLATELETS(THROMBOCYTES)</a:t>
            </a:r>
          </a:p>
          <a:p>
            <a:r>
              <a:rPr lang="en-IN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MEDIUM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the plasma(55%)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6294094-760F-4A7E-A484-EDBDDE0F1E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15" y="2172335"/>
            <a:ext cx="4396339" cy="3668712"/>
          </a:xfrm>
        </p:spPr>
      </p:pic>
    </p:spTree>
    <p:extLst>
      <p:ext uri="{BB962C8B-B14F-4D97-AF65-F5344CB8AC3E}">
        <p14:creationId xmlns:p14="http://schemas.microsoft.com/office/powerpoint/2010/main" val="425135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61AE-8755-426F-B3FC-F78E1883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1" y="316926"/>
            <a:ext cx="9404723" cy="778450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endParaRPr lang="en-I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E1500-6CAD-4686-944F-82F8B3F89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9037" y="1207232"/>
            <a:ext cx="4396339" cy="41957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FF00"/>
                </a:solidFill>
              </a:rPr>
              <a:t>PLASMA</a:t>
            </a:r>
            <a:r>
              <a:rPr lang="en-US" sz="1600" b="1" dirty="0"/>
              <a:t> IS THE INTERCELLULAR  MATRIX OF THE BLOOD .</a:t>
            </a:r>
          </a:p>
          <a:p>
            <a:pPr lvl="1"/>
            <a:r>
              <a:rPr lang="en-US" b="1" u="sng" dirty="0"/>
              <a:t>ALBUMIN:</a:t>
            </a:r>
          </a:p>
          <a:p>
            <a:pPr marL="457200" lvl="1" indent="0">
              <a:buNone/>
            </a:pPr>
            <a:r>
              <a:rPr lang="en-US" dirty="0"/>
              <a:t>1.helps buffer the blood.</a:t>
            </a:r>
          </a:p>
          <a:p>
            <a:pPr marL="457200" lvl="1" indent="0">
              <a:buNone/>
            </a:pPr>
            <a:r>
              <a:rPr lang="en-US" dirty="0"/>
              <a:t>2.Transport many solutes by binding to them ex:drugs, penicillin, pigments, fatty acid.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/>
              <a:t>GLOBULIN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</a:rPr>
              <a:t>1.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it  helps transport solutes.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2.Some involved in clotting.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3.Transport and storage of proteins.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FIBRINOGEN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</a:rPr>
              <a:t>1.Framework for clotting.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</a:rPr>
              <a:t>2.Its a clotting protein.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+mn-lt"/>
              </a:rPr>
              <a:t>Transferrin  :carries  iron in blood.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+mn-lt"/>
              </a:rPr>
              <a:t>Ferritin: stores iron in liver and </a:t>
            </a:r>
            <a:r>
              <a:rPr lang="en-US" sz="1400" b="1" dirty="0">
                <a:latin typeface="+mn-lt"/>
              </a:rPr>
              <a:t>marrow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FC6A16-743D-47D5-9C33-C9BF50CC5C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40" y="1653223"/>
            <a:ext cx="4395788" cy="3303782"/>
          </a:xfrm>
        </p:spPr>
      </p:pic>
    </p:spTree>
    <p:extLst>
      <p:ext uri="{BB962C8B-B14F-4D97-AF65-F5344CB8AC3E}">
        <p14:creationId xmlns:p14="http://schemas.microsoft.com/office/powerpoint/2010/main" val="345932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FB5D9-51AE-4DDD-9BB3-51D0411B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37" y="290793"/>
            <a:ext cx="9404723" cy="140053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 VALUES OF BLOOD CELLS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E8ED1-44C3-47F4-8E98-3AAE433F5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61872"/>
            <a:ext cx="8946541" cy="48865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normal range </a:t>
            </a:r>
            <a:r>
              <a:rPr lang="en-US" b="1" dirty="0"/>
              <a:t>for </a:t>
            </a:r>
            <a:r>
              <a:rPr lang="en-US" b="1" u="sng" dirty="0">
                <a:solidFill>
                  <a:srgbClr val="002060"/>
                </a:solidFill>
              </a:rPr>
              <a:t> red blood cell count </a:t>
            </a:r>
            <a:r>
              <a:rPr lang="en-US" dirty="0">
                <a:solidFill>
                  <a:schemeClr val="tx2"/>
                </a:solidFill>
              </a:rPr>
              <a:t>is </a:t>
            </a:r>
            <a:r>
              <a:rPr lang="en-US" u="sng" dirty="0">
                <a:solidFill>
                  <a:srgbClr val="FFFF00"/>
                </a:solidFill>
              </a:rPr>
              <a:t>4.5 to 5.5 million </a:t>
            </a:r>
            <a:r>
              <a:rPr lang="en-US" b="1" u="sng" dirty="0">
                <a:solidFill>
                  <a:srgbClr val="FFFF00"/>
                </a:solidFill>
              </a:rPr>
              <a:t>cells</a:t>
            </a:r>
            <a:r>
              <a:rPr lang="en-US" u="sng" dirty="0">
                <a:solidFill>
                  <a:srgbClr val="FFFF00"/>
                </a:solidFill>
              </a:rPr>
              <a:t>/mm</a:t>
            </a:r>
            <a:r>
              <a:rPr lang="en-US" u="sng" baseline="30000" dirty="0">
                <a:solidFill>
                  <a:srgbClr val="FFFF00"/>
                </a:solidFill>
              </a:rPr>
              <a:t>3</a:t>
            </a:r>
            <a:r>
              <a:rPr lang="en-US" u="sng" dirty="0">
                <a:solidFill>
                  <a:schemeClr val="tx2"/>
                </a:solidFill>
              </a:rPr>
              <a:t> </a:t>
            </a:r>
            <a:r>
              <a:rPr lang="en-US" dirty="0"/>
              <a:t>for male and 4 to 5 million </a:t>
            </a:r>
            <a:r>
              <a:rPr lang="en-US" b="1" dirty="0"/>
              <a:t>cells</a:t>
            </a:r>
            <a:r>
              <a:rPr lang="en-US" dirty="0"/>
              <a:t>/mm</a:t>
            </a:r>
            <a:r>
              <a:rPr lang="en-US" baseline="30000" dirty="0"/>
              <a:t>3</a:t>
            </a:r>
            <a:r>
              <a:rPr lang="en-US" dirty="0"/>
              <a:t>  for female .</a:t>
            </a:r>
          </a:p>
          <a:p>
            <a:r>
              <a:rPr lang="en-US" dirty="0"/>
              <a:t>The life span of RBCs =</a:t>
            </a:r>
            <a:r>
              <a:rPr lang="en-US" dirty="0">
                <a:solidFill>
                  <a:srgbClr val="FFFF00"/>
                </a:solidFill>
              </a:rPr>
              <a:t>120 days</a:t>
            </a:r>
          </a:p>
          <a:p>
            <a:r>
              <a:rPr lang="en-US" dirty="0">
                <a:solidFill>
                  <a:srgbClr val="FFFF00"/>
                </a:solidFill>
              </a:rPr>
              <a:t> Polycythemia  </a:t>
            </a:r>
            <a:r>
              <a:rPr lang="en-US" dirty="0"/>
              <a:t> </a:t>
            </a:r>
            <a:r>
              <a:rPr lang="en-US" b="1" dirty="0"/>
              <a:t>blood</a:t>
            </a:r>
            <a:r>
              <a:rPr lang="en-US" dirty="0"/>
              <a:t> disorder in which the bone marrow produces too many </a:t>
            </a:r>
            <a:r>
              <a:rPr lang="en-US" b="1" dirty="0"/>
              <a:t>red blood cells. </a:t>
            </a:r>
            <a:r>
              <a:rPr lang="en-US" dirty="0">
                <a:solidFill>
                  <a:srgbClr val="FFFF00"/>
                </a:solidFill>
              </a:rPr>
              <a:t>anemia</a:t>
            </a:r>
            <a:r>
              <a:rPr lang="en-US" dirty="0"/>
              <a:t> condition in which the blood doesn't have enough healthy red blood cells.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The normal range for a</a:t>
            </a:r>
            <a:r>
              <a:rPr lang="en-US" b="1" u="sng" dirty="0"/>
              <a:t> </a:t>
            </a:r>
            <a:r>
              <a:rPr lang="en-US" b="1" u="sng" dirty="0">
                <a:solidFill>
                  <a:srgbClr val="002060"/>
                </a:solidFill>
              </a:rPr>
              <a:t>white blood cell </a:t>
            </a:r>
            <a:r>
              <a:rPr lang="en-US" dirty="0"/>
              <a:t>count in </a:t>
            </a:r>
            <a:r>
              <a:rPr lang="en-US" b="1" dirty="0"/>
              <a:t>a </a:t>
            </a:r>
            <a:r>
              <a:rPr lang="en-US" dirty="0"/>
              <a:t>healthy adult is between </a:t>
            </a:r>
            <a:r>
              <a:rPr lang="en-US" dirty="0">
                <a:solidFill>
                  <a:srgbClr val="FFFF00"/>
                </a:solidFill>
              </a:rPr>
              <a:t>4,000 and 11,000 </a:t>
            </a:r>
            <a:r>
              <a:rPr lang="en-US" b="1" dirty="0"/>
              <a:t>WBCs</a:t>
            </a:r>
            <a:r>
              <a:rPr lang="en-US" dirty="0"/>
              <a:t> per microliter.</a:t>
            </a:r>
          </a:p>
          <a:p>
            <a:r>
              <a:rPr lang="en-US" sz="2200" u="sng" dirty="0">
                <a:solidFill>
                  <a:srgbClr val="FFFF00"/>
                </a:solidFill>
              </a:rPr>
              <a:t>Leukocytosis</a:t>
            </a:r>
            <a:r>
              <a:rPr lang="en-US" sz="2200" dirty="0"/>
              <a:t> 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increase in the number of white cells in the blood, especially during an infection . </a:t>
            </a:r>
            <a:r>
              <a:rPr lang="en-US" altLang="en-US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leukopenia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decrease number of WBC ‘s.</a:t>
            </a:r>
          </a:p>
          <a:p>
            <a:r>
              <a:rPr lang="en-US" dirty="0"/>
              <a:t> lifespan </a:t>
            </a:r>
            <a:r>
              <a:rPr lang="en-US" b="1" dirty="0"/>
              <a:t>of </a:t>
            </a:r>
            <a:r>
              <a:rPr lang="en-US" b="1" u="sng" dirty="0"/>
              <a:t>white blood cells</a:t>
            </a:r>
            <a:r>
              <a:rPr lang="en-US" u="sng" dirty="0"/>
              <a:t> =</a:t>
            </a:r>
            <a:r>
              <a:rPr lang="en-US" dirty="0">
                <a:solidFill>
                  <a:srgbClr val="FFFF00"/>
                </a:solidFill>
              </a:rPr>
              <a:t>13 to 20 days</a:t>
            </a:r>
            <a:r>
              <a:rPr lang="en-US" dirty="0"/>
              <a:t>, </a:t>
            </a:r>
          </a:p>
          <a:p>
            <a:r>
              <a:rPr lang="en-US" dirty="0"/>
              <a:t>A normal </a:t>
            </a:r>
            <a:r>
              <a:rPr lang="en-US" b="1" u="sng" dirty="0">
                <a:solidFill>
                  <a:srgbClr val="002060"/>
                </a:solidFill>
              </a:rPr>
              <a:t>platelet count </a:t>
            </a:r>
            <a:r>
              <a:rPr lang="en-US" dirty="0"/>
              <a:t>ranges from </a:t>
            </a:r>
            <a:r>
              <a:rPr lang="en-US" dirty="0">
                <a:solidFill>
                  <a:srgbClr val="FFFF00"/>
                </a:solidFill>
              </a:rPr>
              <a:t>150,000 to 450,000 </a:t>
            </a:r>
            <a:r>
              <a:rPr lang="en-US" b="1" dirty="0"/>
              <a:t>platelets</a:t>
            </a:r>
            <a:r>
              <a:rPr lang="en-US" dirty="0"/>
              <a:t> per microliter of </a:t>
            </a:r>
            <a:r>
              <a:rPr lang="en-US" b="1" dirty="0"/>
              <a:t>blood</a:t>
            </a:r>
            <a:r>
              <a:rPr lang="en-US" dirty="0"/>
              <a:t>. Having more than 450,000 </a:t>
            </a:r>
            <a:r>
              <a:rPr lang="en-US" b="1" dirty="0"/>
              <a:t>platelets</a:t>
            </a:r>
            <a:r>
              <a:rPr lang="en-US" dirty="0"/>
              <a:t> is a condition called </a:t>
            </a:r>
            <a:r>
              <a:rPr lang="en-US" u="sng" dirty="0">
                <a:solidFill>
                  <a:srgbClr val="FFFF00"/>
                </a:solidFill>
              </a:rPr>
              <a:t>thrombocytosis</a:t>
            </a:r>
            <a:r>
              <a:rPr lang="en-US" dirty="0"/>
              <a:t>; having less than 150,000 is known as </a:t>
            </a:r>
            <a:r>
              <a:rPr lang="en-US" u="sng" dirty="0">
                <a:solidFill>
                  <a:srgbClr val="FFFF00"/>
                </a:solidFill>
              </a:rPr>
              <a:t>thrombocytopenia.</a:t>
            </a:r>
          </a:p>
          <a:p>
            <a:r>
              <a:rPr lang="en-US" dirty="0"/>
              <a:t>The average life span of circulating</a:t>
            </a:r>
            <a:r>
              <a:rPr lang="en-US" u="sng" dirty="0"/>
              <a:t> </a:t>
            </a:r>
            <a:r>
              <a:rPr lang="en-US" b="1" u="sng" dirty="0"/>
              <a:t>platelets</a:t>
            </a:r>
            <a:r>
              <a:rPr lang="en-US" u="sng" dirty="0"/>
              <a:t> </a:t>
            </a:r>
            <a:r>
              <a:rPr lang="en-US" dirty="0" err="1"/>
              <a:t>i</a:t>
            </a:r>
            <a:r>
              <a:rPr lang="en-US" dirty="0"/>
              <a:t>= </a:t>
            </a:r>
            <a:r>
              <a:rPr lang="en-US" dirty="0">
                <a:solidFill>
                  <a:srgbClr val="FFFF00"/>
                </a:solidFill>
              </a:rPr>
              <a:t>8 to 9 days.</a:t>
            </a:r>
            <a:endParaRPr lang="en-US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6B0F-6184-4288-97A6-E837CB0A3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759" y="109221"/>
            <a:ext cx="3401064" cy="1447800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BLOOD CELLS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3920E2-663C-49A7-9A76-07B8A7CB81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15" y="2691340"/>
            <a:ext cx="6088284" cy="360528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537A3-F366-4DA7-A712-9E78B65BF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90C8BC-C460-4593-8ADC-FFE1EAAC9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2" y="2691340"/>
            <a:ext cx="5046924" cy="376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7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06071-781F-4BC1-8644-96178AF91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67" y="295276"/>
            <a:ext cx="9214379" cy="8858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PACKED CELL VOLUME      (HEMATOCRIT)         </a:t>
            </a:r>
            <a:endParaRPr lang="en-IN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C147E-734D-46CE-BCE2-8E100EE47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954" y="1466851"/>
            <a:ext cx="5084979" cy="50958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packed cells volume(PCV) is a measurement of the blood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blood that is made up of cells.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Packed cell volume test is also known as haematocrit.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is done to diagnose polycythemia , dehydration.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depends on the number and size of red blood cells. It is normally 40.7%–50.3% for men and 36.1%–44.3% for women</a:t>
            </a:r>
            <a:r>
              <a:rPr lang="en-US" dirty="0"/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Hematocrit levels – Low, High, Normal Range | HubPages">
            <a:extLst>
              <a:ext uri="{FF2B5EF4-FFF2-40B4-BE49-F238E27FC236}">
                <a16:creationId xmlns:a16="http://schemas.microsoft.com/office/drawing/2014/main" id="{86C8368E-6B32-4AF0-8965-86A75DF82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552575"/>
            <a:ext cx="4448174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836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484</TotalTime>
  <Words>659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Times New Roman</vt:lpstr>
      <vt:lpstr>Wingdings</vt:lpstr>
      <vt:lpstr>Wingdings 3</vt:lpstr>
      <vt:lpstr>Ion</vt:lpstr>
      <vt:lpstr>CIRCULATORY    SYSTEM             </vt:lpstr>
      <vt:lpstr>                    BLOOD INTRODUCTION:-</vt:lpstr>
      <vt:lpstr>PHYSICAL PROPERTIES OF BLOOD</vt:lpstr>
      <vt:lpstr>FUNCTIONS OF BLOOD</vt:lpstr>
      <vt:lpstr>COMPOSITION OF BLOOD</vt:lpstr>
      <vt:lpstr>PLASMA</vt:lpstr>
      <vt:lpstr>NORMAL  VALUES OF BLOOD CELLS</vt:lpstr>
      <vt:lpstr>CLASSIFICATION OF BLOOD CELLS</vt:lpstr>
      <vt:lpstr> PACKED CELL VOLUME      (HEMATOCRIT)         </vt:lpstr>
      <vt:lpstr>TERMINOLOGY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   SYSTEM</dc:title>
  <dc:creator>KAUSALYA</dc:creator>
  <cp:lastModifiedBy>KAUSALYA</cp:lastModifiedBy>
  <cp:revision>46</cp:revision>
  <dcterms:created xsi:type="dcterms:W3CDTF">2020-04-02T05:37:37Z</dcterms:created>
  <dcterms:modified xsi:type="dcterms:W3CDTF">2020-04-04T11:14:37Z</dcterms:modified>
</cp:coreProperties>
</file>