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8" Type="http://schemas.openxmlformats.org/officeDocument/2006/relationships/hyperlink" Target="https://en.m.wikipedia.org/wiki/MEq/L" TargetMode="External" /><Relationship Id="rId3" Type="http://schemas.openxmlformats.org/officeDocument/2006/relationships/hyperlink" Target="https://en.m.wikipedia.org/wiki/Blood_serum" TargetMode="External" /><Relationship Id="rId7" Type="http://schemas.openxmlformats.org/officeDocument/2006/relationships/hyperlink" Target="https://en.m.wikipedia.org/wiki/Mg/dL" TargetMode="External" /><Relationship Id="rId2" Type="http://schemas.openxmlformats.org/officeDocument/2006/relationships/hyperlink" Target="https://en.m.wikipedia.org/wiki/Calcium" TargetMode="External" /><Relationship Id="rId1" Type="http://schemas.openxmlformats.org/officeDocument/2006/relationships/slideLayout" Target="../slideLayouts/slideLayout2.xml" /><Relationship Id="rId6" Type="http://schemas.openxmlformats.org/officeDocument/2006/relationships/hyperlink" Target="https://en.m.wikipedia.org/wiki/Mmol/L" TargetMode="External" /><Relationship Id="rId5" Type="http://schemas.openxmlformats.org/officeDocument/2006/relationships/hyperlink" Target="https://en.m.wikipedia.org/wiki/Hypercalcaemia#cite_note-PMH2016-3" TargetMode="External" /><Relationship Id="rId4" Type="http://schemas.openxmlformats.org/officeDocument/2006/relationships/hyperlink" Target="https://en.m.wikipedia.org/wiki/Hypercalcaemia#cite_note-BMJ2015-1" TargetMode="Externa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www.medicinenet.com/nausea_and_vomiting/article.htm" TargetMode="External" /><Relationship Id="rId2" Type="http://schemas.openxmlformats.org/officeDocument/2006/relationships/hyperlink" Target="https://www.medicinenet.com/constipation/article.htm" TargetMode="External" /><Relationship Id="rId1" Type="http://schemas.openxmlformats.org/officeDocument/2006/relationships/slideLayout" Target="../slideLayouts/slideLayout2.xml" /><Relationship Id="rId6" Type="http://schemas.openxmlformats.org/officeDocument/2006/relationships/hyperlink" Target="https://www.medicinenet.com/peptic_ulcer/article.htm" TargetMode="External" /><Relationship Id="rId5" Type="http://schemas.openxmlformats.org/officeDocument/2006/relationships/hyperlink" Target="https://www.medicinenet.com/abdominal_pain_causes_remedies_treatment/article.htm" TargetMode="External" /><Relationship Id="rId4" Type="http://schemas.openxmlformats.org/officeDocument/2006/relationships/hyperlink" Target="https://www.medicinenet.com/decreased_appetite/symptoms.htm" TargetMode="External" /></Relationships>
</file>

<file path=ppt/slides/_rels/slide7.xml.rels><?xml version="1.0" encoding="UTF-8" standalone="yes"?>
<Relationships xmlns="http://schemas.openxmlformats.org/package/2006/relationships"><Relationship Id="rId3" Type="http://schemas.openxmlformats.org/officeDocument/2006/relationships/hyperlink" Target="https://www.medicinenet.com/pain_management/article.htm" TargetMode="External" /><Relationship Id="rId7" Type="http://schemas.openxmlformats.org/officeDocument/2006/relationships/hyperlink" Target="https://www.medicinenet.com/depression/article.htm" TargetMode="External" /><Relationship Id="rId2" Type="http://schemas.openxmlformats.org/officeDocument/2006/relationships/hyperlink" Target="https://www.medicinenet.com/kidney_stones/article.htm" TargetMode="External" /><Relationship Id="rId1" Type="http://schemas.openxmlformats.org/officeDocument/2006/relationships/slideLayout" Target="../slideLayouts/slideLayout2.xml" /><Relationship Id="rId6" Type="http://schemas.openxmlformats.org/officeDocument/2006/relationships/hyperlink" Target="https://www.medicinenet.com/dementia/article.htm" TargetMode="External" /><Relationship Id="rId5" Type="http://schemas.openxmlformats.org/officeDocument/2006/relationships/hyperlink" Target="https://www.medicinenet.com/confusion/symptoms.htm" TargetMode="External" /><Relationship Id="rId4" Type="http://schemas.openxmlformats.org/officeDocument/2006/relationships/hyperlink" Target="https://www.medicinenet.com/frequent_urination/symptoms.htm" TargetMode="External" /></Relationships>
</file>

<file path=ppt/slides/_rels/slide8.xml.rels><?xml version="1.0" encoding="UTF-8" standalone="yes"?>
<Relationships xmlns="http://schemas.openxmlformats.org/package/2006/relationships"><Relationship Id="rId2" Type="http://schemas.openxmlformats.org/officeDocument/2006/relationships/hyperlink" Target="https://www.medicinenet.com/broken_bone_types_of_bone_fractures/article.htm"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BE6E-D2D7-C446-B037-E476FA1DFE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8059A42-5F75-0540-94EC-642643D33BEF}"/>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E01530D4-E81D-BC4A-A392-E024199DCA2E}"/>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27635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B9CE-4CDE-824C-A9F8-5BFD52124C3C}"/>
              </a:ext>
            </a:extLst>
          </p:cNvPr>
          <p:cNvSpPr>
            <a:spLocks noGrp="1"/>
          </p:cNvSpPr>
          <p:nvPr>
            <p:ph type="title"/>
          </p:nvPr>
        </p:nvSpPr>
        <p:spPr>
          <a:xfrm>
            <a:off x="1771394" y="0"/>
            <a:ext cx="8911687" cy="1280890"/>
          </a:xfrm>
        </p:spPr>
        <p:txBody>
          <a:bodyPr>
            <a:normAutofit/>
          </a:bodyPr>
          <a:lstStyle/>
          <a:p>
            <a:r>
              <a:rPr lang="en-GB" sz="6000" b="1"/>
              <a:t>TREATMENT</a:t>
            </a:r>
            <a:endParaRPr lang="en-US" sz="6000" b="1"/>
          </a:p>
        </p:txBody>
      </p:sp>
      <p:sp>
        <p:nvSpPr>
          <p:cNvPr id="3" name="Content Placeholder 2">
            <a:extLst>
              <a:ext uri="{FF2B5EF4-FFF2-40B4-BE49-F238E27FC236}">
                <a16:creationId xmlns:a16="http://schemas.microsoft.com/office/drawing/2014/main" id="{B2CE1A30-ADB1-E541-9927-03B5ACC72384}"/>
              </a:ext>
            </a:extLst>
          </p:cNvPr>
          <p:cNvSpPr>
            <a:spLocks noGrp="1"/>
          </p:cNvSpPr>
          <p:nvPr>
            <p:ph idx="1"/>
          </p:nvPr>
        </p:nvSpPr>
        <p:spPr>
          <a:xfrm>
            <a:off x="213914" y="1280890"/>
            <a:ext cx="11978085" cy="5577110"/>
          </a:xfrm>
        </p:spPr>
        <p:txBody>
          <a:bodyPr>
            <a:normAutofit/>
          </a:bodyPr>
          <a:lstStyle/>
          <a:p>
            <a:r>
              <a:rPr lang="en-GB" sz="4000" b="1" i="0">
                <a:solidFill>
                  <a:srgbClr val="111111"/>
                </a:solidFill>
                <a:effectLst/>
                <a:latin typeface="Helvetica"/>
              </a:rPr>
              <a:t>Calcitonin (Miacalcin).</a:t>
            </a:r>
            <a:r>
              <a:rPr lang="en-GB" sz="4000" b="0" i="0">
                <a:solidFill>
                  <a:srgbClr val="111111"/>
                </a:solidFill>
                <a:effectLst/>
                <a:latin typeface="Helvetica"/>
              </a:rPr>
              <a:t> This hormone from salmon controls calcium levels in the blood. Mild nausea might be a side effect.</a:t>
            </a:r>
          </a:p>
          <a:p>
            <a:r>
              <a:rPr lang="en-GB" sz="4000" b="1" i="0">
                <a:solidFill>
                  <a:srgbClr val="111111"/>
                </a:solidFill>
                <a:effectLst/>
                <a:latin typeface="Helvetica"/>
              </a:rPr>
              <a:t>Calcimimetics.</a:t>
            </a:r>
            <a:r>
              <a:rPr lang="en-GB" sz="4000" b="0" i="0">
                <a:solidFill>
                  <a:srgbClr val="111111"/>
                </a:solidFill>
                <a:effectLst/>
                <a:latin typeface="Helvetica"/>
              </a:rPr>
              <a:t> This type of drug can help control overactive parathyroid glands. Cinacalcet (Sensipar) has been approved for managing hypercalcemia.</a:t>
            </a:r>
          </a:p>
        </p:txBody>
      </p:sp>
    </p:spTree>
    <p:extLst>
      <p:ext uri="{BB962C8B-B14F-4D97-AF65-F5344CB8AC3E}">
        <p14:creationId xmlns:p14="http://schemas.microsoft.com/office/powerpoint/2010/main" val="426217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2173D-9C8C-C64D-B269-EB07393F8A6C}"/>
              </a:ext>
            </a:extLst>
          </p:cNvPr>
          <p:cNvSpPr>
            <a:spLocks noGrp="1"/>
          </p:cNvSpPr>
          <p:nvPr>
            <p:ph type="title"/>
          </p:nvPr>
        </p:nvSpPr>
        <p:spPr>
          <a:xfrm>
            <a:off x="5396847" y="-3215656"/>
            <a:ext cx="8911687" cy="1280890"/>
          </a:xfrm>
        </p:spPr>
        <p:txBody>
          <a:bodyPr/>
          <a:lstStyle/>
          <a:p>
            <a:endParaRPr lang="en-US"/>
          </a:p>
        </p:txBody>
      </p:sp>
      <p:sp>
        <p:nvSpPr>
          <p:cNvPr id="3" name="Content Placeholder 2">
            <a:extLst>
              <a:ext uri="{FF2B5EF4-FFF2-40B4-BE49-F238E27FC236}">
                <a16:creationId xmlns:a16="http://schemas.microsoft.com/office/drawing/2014/main" id="{8FBBF238-6F35-EF46-99E3-2DD6B1154D68}"/>
              </a:ext>
            </a:extLst>
          </p:cNvPr>
          <p:cNvSpPr>
            <a:spLocks noGrp="1"/>
          </p:cNvSpPr>
          <p:nvPr>
            <p:ph idx="1"/>
          </p:nvPr>
        </p:nvSpPr>
        <p:spPr>
          <a:xfrm>
            <a:off x="142478" y="0"/>
            <a:ext cx="12049522" cy="6858000"/>
          </a:xfrm>
        </p:spPr>
        <p:txBody>
          <a:bodyPr>
            <a:noAutofit/>
          </a:bodyPr>
          <a:lstStyle/>
          <a:p>
            <a:r>
              <a:rPr lang="en-GB" sz="4000" b="1" i="0">
                <a:solidFill>
                  <a:srgbClr val="111111"/>
                </a:solidFill>
                <a:effectLst/>
                <a:latin typeface="Helvetica"/>
              </a:rPr>
              <a:t>Bisphosphonates.</a:t>
            </a:r>
            <a:r>
              <a:rPr lang="en-GB" sz="4000" b="0" i="0">
                <a:solidFill>
                  <a:srgbClr val="111111"/>
                </a:solidFill>
                <a:effectLst/>
                <a:latin typeface="Helvetica"/>
              </a:rPr>
              <a:t> Intravenous osteoporosis drugs, which can quickly lower calcium levels, are often used to treat hypercalcemia due to cancer. Risks associated with this treatment include breakdown (osteonecrosis) of the jaw and certain types of thigh fractures.</a:t>
            </a:r>
          </a:p>
          <a:p>
            <a:r>
              <a:rPr lang="en-GB" sz="4000" b="1" i="0">
                <a:solidFill>
                  <a:srgbClr val="111111"/>
                </a:solidFill>
                <a:effectLst/>
                <a:latin typeface="Helvetica"/>
              </a:rPr>
              <a:t>Denosumab (Prolia, Xgeva).</a:t>
            </a:r>
            <a:r>
              <a:rPr lang="en-GB" sz="4000" b="0" i="0">
                <a:solidFill>
                  <a:srgbClr val="111111"/>
                </a:solidFill>
                <a:effectLst/>
                <a:latin typeface="Helvetica"/>
              </a:rPr>
              <a:t> This drug is often used to treat people with cancer-caused hypercalcemia who don't respond well to bisphosphonates.</a:t>
            </a:r>
          </a:p>
        </p:txBody>
      </p:sp>
    </p:spTree>
    <p:extLst>
      <p:ext uri="{BB962C8B-B14F-4D97-AF65-F5344CB8AC3E}">
        <p14:creationId xmlns:p14="http://schemas.microsoft.com/office/powerpoint/2010/main" val="411473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EE713-58FC-B743-A1A0-B4887EE7E187}"/>
              </a:ext>
            </a:extLst>
          </p:cNvPr>
          <p:cNvSpPr>
            <a:spLocks noGrp="1"/>
          </p:cNvSpPr>
          <p:nvPr>
            <p:ph type="title"/>
          </p:nvPr>
        </p:nvSpPr>
        <p:spPr>
          <a:xfrm>
            <a:off x="3280313" y="-3322812"/>
            <a:ext cx="8911687" cy="1280890"/>
          </a:xfrm>
        </p:spPr>
        <p:txBody>
          <a:bodyPr/>
          <a:lstStyle/>
          <a:p>
            <a:endParaRPr lang="en-US"/>
          </a:p>
        </p:txBody>
      </p:sp>
      <p:sp>
        <p:nvSpPr>
          <p:cNvPr id="3" name="Content Placeholder 2">
            <a:extLst>
              <a:ext uri="{FF2B5EF4-FFF2-40B4-BE49-F238E27FC236}">
                <a16:creationId xmlns:a16="http://schemas.microsoft.com/office/drawing/2014/main" id="{E83CBCA2-198A-EF40-9F97-F56D05C8B070}"/>
              </a:ext>
            </a:extLst>
          </p:cNvPr>
          <p:cNvSpPr>
            <a:spLocks noGrp="1"/>
          </p:cNvSpPr>
          <p:nvPr>
            <p:ph idx="1"/>
          </p:nvPr>
        </p:nvSpPr>
        <p:spPr>
          <a:xfrm>
            <a:off x="196056" y="321469"/>
            <a:ext cx="11995944" cy="6858000"/>
          </a:xfrm>
        </p:spPr>
        <p:txBody>
          <a:bodyPr>
            <a:normAutofit/>
          </a:bodyPr>
          <a:lstStyle/>
          <a:p>
            <a:r>
              <a:rPr lang="en-GB" sz="4000" b="1" i="0">
                <a:solidFill>
                  <a:srgbClr val="111111"/>
                </a:solidFill>
                <a:effectLst/>
                <a:latin typeface="Helvetica"/>
              </a:rPr>
              <a:t>Prednisone.</a:t>
            </a:r>
            <a:r>
              <a:rPr lang="en-GB" sz="4000" b="0" i="0">
                <a:solidFill>
                  <a:srgbClr val="111111"/>
                </a:solidFill>
                <a:effectLst/>
                <a:latin typeface="Helvetica"/>
              </a:rPr>
              <a:t> If your hypercalcemia is caused by high levels of vitamin D, short-term use of steroid pills such as prednisone are usually helpful.</a:t>
            </a:r>
          </a:p>
          <a:p>
            <a:r>
              <a:rPr lang="en-GB" sz="4000" b="1" i="0">
                <a:solidFill>
                  <a:srgbClr val="111111"/>
                </a:solidFill>
                <a:effectLst/>
                <a:latin typeface="Helvetica"/>
              </a:rPr>
              <a:t>IV fluids and diuretics.</a:t>
            </a:r>
            <a:r>
              <a:rPr lang="en-GB" sz="4000" b="0" i="0">
                <a:solidFill>
                  <a:srgbClr val="111111"/>
                </a:solidFill>
                <a:effectLst/>
                <a:latin typeface="Helvetica"/>
              </a:rPr>
              <a:t> Extremely high calcium levels can be a medical emergency. You might need hospitalization for treatment with IV fluids and diuretics to promptly lower the calcium level to prevent heart rhythm problems or damage to the nervous system.</a:t>
            </a:r>
          </a:p>
        </p:txBody>
      </p:sp>
    </p:spTree>
    <p:extLst>
      <p:ext uri="{BB962C8B-B14F-4D97-AF65-F5344CB8AC3E}">
        <p14:creationId xmlns:p14="http://schemas.microsoft.com/office/powerpoint/2010/main" val="3786713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FFDE-DFE3-2941-81F5-6A1D1049DE28}"/>
              </a:ext>
            </a:extLst>
          </p:cNvPr>
          <p:cNvSpPr>
            <a:spLocks noGrp="1"/>
          </p:cNvSpPr>
          <p:nvPr>
            <p:ph type="title"/>
          </p:nvPr>
        </p:nvSpPr>
        <p:spPr/>
        <p:txBody>
          <a:bodyPr/>
          <a:lstStyle/>
          <a:p>
            <a:endParaRPr lang="en-US"/>
          </a:p>
        </p:txBody>
      </p:sp>
      <p:pic>
        <p:nvPicPr>
          <p:cNvPr id="7" name="Picture 7">
            <a:extLst>
              <a:ext uri="{FF2B5EF4-FFF2-40B4-BE49-F238E27FC236}">
                <a16:creationId xmlns:a16="http://schemas.microsoft.com/office/drawing/2014/main" id="{446953D9-E96E-8640-9CD7-C72AD7C7F861}"/>
              </a:ext>
            </a:extLst>
          </p:cNvPr>
          <p:cNvPicPr>
            <a:picLocks noGrp="1" noChangeAspect="1"/>
          </p:cNvPicPr>
          <p:nvPr>
            <p:ph idx="1"/>
          </p:nvPr>
        </p:nvPicPr>
        <p:blipFill>
          <a:blip r:embed="rId2"/>
          <a:stretch>
            <a:fillRect/>
          </a:stretch>
        </p:blipFill>
        <p:spPr>
          <a:xfrm>
            <a:off x="76720" y="15874"/>
            <a:ext cx="12115279" cy="6842125"/>
          </a:xfrm>
        </p:spPr>
      </p:pic>
    </p:spTree>
    <p:extLst>
      <p:ext uri="{BB962C8B-B14F-4D97-AF65-F5344CB8AC3E}">
        <p14:creationId xmlns:p14="http://schemas.microsoft.com/office/powerpoint/2010/main" val="68718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43689-DC0B-3543-9883-3EE7E1414C2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76210BF2-D32A-B649-91E9-9228DF7ECEC4}"/>
              </a:ext>
            </a:extLst>
          </p:cNvPr>
          <p:cNvPicPr>
            <a:picLocks noGrp="1" noChangeAspect="1"/>
          </p:cNvPicPr>
          <p:nvPr>
            <p:ph idx="1"/>
          </p:nvPr>
        </p:nvPicPr>
        <p:blipFill>
          <a:blip r:embed="rId2"/>
          <a:stretch>
            <a:fillRect/>
          </a:stretch>
        </p:blipFill>
        <p:spPr>
          <a:xfrm>
            <a:off x="230584" y="0"/>
            <a:ext cx="11961415" cy="6858000"/>
          </a:xfrm>
        </p:spPr>
      </p:pic>
    </p:spTree>
    <p:extLst>
      <p:ext uri="{BB962C8B-B14F-4D97-AF65-F5344CB8AC3E}">
        <p14:creationId xmlns:p14="http://schemas.microsoft.com/office/powerpoint/2010/main" val="352075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D8F3-2F4D-EB4F-8452-5E3E1A7E50A4}"/>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F45B2E79-4EE6-554B-931E-14CDF33BC3B9}"/>
              </a:ext>
            </a:extLst>
          </p:cNvPr>
          <p:cNvPicPr>
            <a:picLocks noGrp="1" noChangeAspect="1"/>
          </p:cNvPicPr>
          <p:nvPr>
            <p:ph idx="1"/>
          </p:nvPr>
        </p:nvPicPr>
        <p:blipFill>
          <a:blip r:embed="rId2"/>
          <a:stretch>
            <a:fillRect/>
          </a:stretch>
        </p:blipFill>
        <p:spPr>
          <a:xfrm>
            <a:off x="0" y="15874"/>
            <a:ext cx="12192000" cy="6842125"/>
          </a:xfrm>
        </p:spPr>
      </p:pic>
    </p:spTree>
    <p:extLst>
      <p:ext uri="{BB962C8B-B14F-4D97-AF65-F5344CB8AC3E}">
        <p14:creationId xmlns:p14="http://schemas.microsoft.com/office/powerpoint/2010/main" val="381372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3628A-C6B9-1F42-9488-8FD58503C35A}"/>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0845AB23-324D-424A-B79F-9E25D0C07F6D}"/>
              </a:ext>
            </a:extLst>
          </p:cNvPr>
          <p:cNvPicPr>
            <a:picLocks noGrp="1" noChangeAspect="1"/>
          </p:cNvPicPr>
          <p:nvPr>
            <p:ph idx="1"/>
          </p:nvPr>
        </p:nvPicPr>
        <p:blipFill>
          <a:blip r:embed="rId2"/>
          <a:stretch>
            <a:fillRect/>
          </a:stretch>
        </p:blipFill>
        <p:spPr>
          <a:xfrm>
            <a:off x="0" y="23240"/>
            <a:ext cx="12192000" cy="6834759"/>
          </a:xfrm>
        </p:spPr>
      </p:pic>
    </p:spTree>
    <p:extLst>
      <p:ext uri="{BB962C8B-B14F-4D97-AF65-F5344CB8AC3E}">
        <p14:creationId xmlns:p14="http://schemas.microsoft.com/office/powerpoint/2010/main" val="226241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BB5D-C0E3-9441-BBDA-5354E71635A5}"/>
              </a:ext>
            </a:extLst>
          </p:cNvPr>
          <p:cNvSpPr>
            <a:spLocks noGrp="1"/>
          </p:cNvSpPr>
          <p:nvPr>
            <p:ph type="title"/>
          </p:nvPr>
        </p:nvSpPr>
        <p:spPr>
          <a:xfrm>
            <a:off x="1342769" y="0"/>
            <a:ext cx="8911687" cy="1280890"/>
          </a:xfrm>
        </p:spPr>
        <p:txBody>
          <a:bodyPr>
            <a:normAutofit/>
          </a:bodyPr>
          <a:lstStyle/>
          <a:p>
            <a:pPr algn="ctr"/>
            <a:r>
              <a:rPr lang="en-GB" sz="6600" b="1"/>
              <a:t>DEFINITION</a:t>
            </a:r>
            <a:endParaRPr lang="en-US" sz="6600" b="1"/>
          </a:p>
        </p:txBody>
      </p:sp>
      <p:sp>
        <p:nvSpPr>
          <p:cNvPr id="3" name="Content Placeholder 2">
            <a:extLst>
              <a:ext uri="{FF2B5EF4-FFF2-40B4-BE49-F238E27FC236}">
                <a16:creationId xmlns:a16="http://schemas.microsoft.com/office/drawing/2014/main" id="{9CCA03D5-69FE-4246-8601-053A44033553}"/>
              </a:ext>
            </a:extLst>
          </p:cNvPr>
          <p:cNvSpPr>
            <a:spLocks noGrp="1"/>
          </p:cNvSpPr>
          <p:nvPr>
            <p:ph idx="1"/>
          </p:nvPr>
        </p:nvSpPr>
        <p:spPr>
          <a:xfrm>
            <a:off x="178196" y="1602359"/>
            <a:ext cx="12013804" cy="5577110"/>
          </a:xfrm>
        </p:spPr>
        <p:txBody>
          <a:bodyPr>
            <a:normAutofit/>
          </a:bodyPr>
          <a:lstStyle/>
          <a:p>
            <a:r>
              <a:rPr lang="en-GB" sz="4400" b="1">
                <a:solidFill>
                  <a:srgbClr val="202122"/>
                </a:solidFill>
                <a:latin typeface="-apple-system"/>
              </a:rPr>
              <a:t>H</a:t>
            </a:r>
            <a:r>
              <a:rPr lang="en-GB" sz="4400" b="1" i="0">
                <a:solidFill>
                  <a:srgbClr val="202122"/>
                </a:solidFill>
                <a:effectLst/>
                <a:latin typeface="-apple-system"/>
              </a:rPr>
              <a:t>ypercalcemia, is a high </a:t>
            </a:r>
            <a:r>
              <a:rPr lang="en-GB" sz="4400" b="1" i="0" u="none" strike="noStrike">
                <a:solidFill>
                  <a:srgbClr val="6B4BA1"/>
                </a:solidFill>
                <a:effectLst/>
                <a:latin typeface="-apple-system"/>
                <a:hlinkClick r:id="rId2" tooltip="Calcium"/>
              </a:rPr>
              <a:t>calcium</a:t>
            </a:r>
            <a:r>
              <a:rPr lang="en-GB" sz="4400" b="1" i="0">
                <a:solidFill>
                  <a:srgbClr val="202122"/>
                </a:solidFill>
                <a:effectLst/>
                <a:latin typeface="-apple-system"/>
              </a:rPr>
              <a:t> (Ca</a:t>
            </a:r>
            <a:r>
              <a:rPr lang="en-GB" sz="4400" b="1" i="0" baseline="30000">
                <a:solidFill>
                  <a:srgbClr val="202122"/>
                </a:solidFill>
                <a:effectLst/>
                <a:latin typeface="-apple-system"/>
              </a:rPr>
              <a:t>2+</a:t>
            </a:r>
            <a:r>
              <a:rPr lang="en-GB" sz="4400" b="1" i="0">
                <a:solidFill>
                  <a:srgbClr val="202122"/>
                </a:solidFill>
                <a:effectLst/>
                <a:latin typeface="-apple-system"/>
              </a:rPr>
              <a:t>) level in the </a:t>
            </a:r>
            <a:r>
              <a:rPr lang="en-GB" sz="4400" b="1" i="0" u="none" strike="noStrike">
                <a:solidFill>
                  <a:srgbClr val="6B4BA1"/>
                </a:solidFill>
                <a:effectLst/>
                <a:latin typeface="-apple-system"/>
                <a:hlinkClick r:id="rId3" tooltip="Blood serum"/>
              </a:rPr>
              <a:t>blood serum</a:t>
            </a:r>
            <a:r>
              <a:rPr lang="en-GB" sz="4400" b="1" i="0">
                <a:solidFill>
                  <a:srgbClr val="202122"/>
                </a:solidFill>
                <a:effectLst/>
                <a:latin typeface="-apple-system"/>
              </a:rPr>
              <a:t>.</a:t>
            </a:r>
            <a:r>
              <a:rPr lang="en-GB" sz="4400" b="1" i="0" u="none" strike="noStrike" baseline="30000">
                <a:solidFill>
                  <a:srgbClr val="6B4BA1"/>
                </a:solidFill>
                <a:effectLst/>
                <a:latin typeface="inherit"/>
                <a:hlinkClick r:id="rId4"/>
              </a:rPr>
              <a:t>[1]</a:t>
            </a:r>
            <a:r>
              <a:rPr lang="en-GB" sz="4400" b="1" i="0" u="none" strike="noStrike" baseline="30000">
                <a:solidFill>
                  <a:srgbClr val="6B4BA1"/>
                </a:solidFill>
                <a:effectLst/>
                <a:latin typeface="inherit"/>
                <a:hlinkClick r:id="rId5"/>
              </a:rPr>
              <a:t>[3]</a:t>
            </a:r>
            <a:r>
              <a:rPr lang="en-GB" sz="4400" b="1" i="0">
                <a:solidFill>
                  <a:srgbClr val="202122"/>
                </a:solidFill>
                <a:effectLst/>
                <a:latin typeface="-apple-system"/>
              </a:rPr>
              <a:t> The normal range is 2.1–2.6 </a:t>
            </a:r>
            <a:r>
              <a:rPr lang="en-GB" sz="4400" b="1" i="0" u="none" strike="noStrike">
                <a:solidFill>
                  <a:srgbClr val="6B4BA1"/>
                </a:solidFill>
                <a:effectLst/>
                <a:latin typeface="-apple-system"/>
                <a:hlinkClick r:id="rId6" tooltip="Mmol/L"/>
              </a:rPr>
              <a:t>mmol/L</a:t>
            </a:r>
            <a:r>
              <a:rPr lang="en-GB" sz="4400" b="1" i="0">
                <a:solidFill>
                  <a:srgbClr val="202122"/>
                </a:solidFill>
                <a:effectLst/>
                <a:latin typeface="-apple-system"/>
              </a:rPr>
              <a:t> (8.8–10.7 </a:t>
            </a:r>
            <a:r>
              <a:rPr lang="en-GB" sz="4400" b="1" i="0" u="none" strike="noStrike">
                <a:solidFill>
                  <a:srgbClr val="6B4BA1"/>
                </a:solidFill>
                <a:effectLst/>
                <a:latin typeface="-apple-system"/>
                <a:hlinkClick r:id="rId7" tooltip="Mg/dL"/>
              </a:rPr>
              <a:t>mg/dL</a:t>
            </a:r>
            <a:r>
              <a:rPr lang="en-GB" sz="4400" b="1" i="0">
                <a:solidFill>
                  <a:srgbClr val="202122"/>
                </a:solidFill>
                <a:effectLst/>
                <a:latin typeface="-apple-system"/>
              </a:rPr>
              <a:t>, 4.3–5.2 </a:t>
            </a:r>
            <a:r>
              <a:rPr lang="en-GB" sz="4400" b="1" i="0" u="none" strike="noStrike">
                <a:solidFill>
                  <a:srgbClr val="6B4BA1"/>
                </a:solidFill>
                <a:effectLst/>
                <a:latin typeface="-apple-system"/>
                <a:hlinkClick r:id="rId8" tooltip="MEq/L"/>
              </a:rPr>
              <a:t>mEq/L</a:t>
            </a:r>
            <a:r>
              <a:rPr lang="en-GB" sz="4400" b="1" i="0">
                <a:solidFill>
                  <a:srgbClr val="202122"/>
                </a:solidFill>
                <a:effectLst/>
                <a:latin typeface="-apple-system"/>
              </a:rPr>
              <a:t>), with levels greater than 2.6 mmol/L defined as hypercalcemia.</a:t>
            </a:r>
            <a:endParaRPr lang="en-US" sz="4400" b="1"/>
          </a:p>
        </p:txBody>
      </p:sp>
    </p:spTree>
    <p:extLst>
      <p:ext uri="{BB962C8B-B14F-4D97-AF65-F5344CB8AC3E}">
        <p14:creationId xmlns:p14="http://schemas.microsoft.com/office/powerpoint/2010/main" val="46538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815C-8F59-5D40-8505-00E03AB3C135}"/>
              </a:ext>
            </a:extLst>
          </p:cNvPr>
          <p:cNvSpPr>
            <a:spLocks noGrp="1"/>
          </p:cNvSpPr>
          <p:nvPr>
            <p:ph type="title"/>
          </p:nvPr>
        </p:nvSpPr>
        <p:spPr>
          <a:xfrm>
            <a:off x="1503503" y="0"/>
            <a:ext cx="8911687" cy="1280890"/>
          </a:xfrm>
        </p:spPr>
        <p:txBody>
          <a:bodyPr>
            <a:normAutofit/>
          </a:bodyPr>
          <a:lstStyle/>
          <a:p>
            <a:pPr algn="ctr"/>
            <a:r>
              <a:rPr lang="en-GB" sz="6600" b="1"/>
              <a:t>CAUSES</a:t>
            </a:r>
            <a:endParaRPr lang="en-US" sz="6600" b="1"/>
          </a:p>
        </p:txBody>
      </p:sp>
      <p:sp>
        <p:nvSpPr>
          <p:cNvPr id="3" name="Content Placeholder 2">
            <a:extLst>
              <a:ext uri="{FF2B5EF4-FFF2-40B4-BE49-F238E27FC236}">
                <a16:creationId xmlns:a16="http://schemas.microsoft.com/office/drawing/2014/main" id="{032DDFAB-0EED-4643-A2B6-1DB4FBFCBB47}"/>
              </a:ext>
            </a:extLst>
          </p:cNvPr>
          <p:cNvSpPr>
            <a:spLocks noGrp="1"/>
          </p:cNvSpPr>
          <p:nvPr>
            <p:ph idx="1"/>
          </p:nvPr>
        </p:nvSpPr>
        <p:spPr>
          <a:xfrm>
            <a:off x="213915" y="1280890"/>
            <a:ext cx="11978085" cy="5577110"/>
          </a:xfrm>
        </p:spPr>
        <p:txBody>
          <a:bodyPr>
            <a:noAutofit/>
          </a:bodyPr>
          <a:lstStyle/>
          <a:p>
            <a:r>
              <a:rPr lang="en-GB" sz="3600" b="1" i="0">
                <a:solidFill>
                  <a:srgbClr val="111111"/>
                </a:solidFill>
                <a:effectLst/>
                <a:latin typeface="Helvetica"/>
              </a:rPr>
              <a:t>Overactive parathyroid glands (hyperparathyroidism). This most common cause of hypercalcemia can stem from a small, noncancerous (benign) tumor or enlargement of one or more of the four parathyroid glands.</a:t>
            </a:r>
          </a:p>
          <a:p>
            <a:r>
              <a:rPr lang="en-GB" sz="3600" b="1" i="0">
                <a:solidFill>
                  <a:srgbClr val="111111"/>
                </a:solidFill>
                <a:effectLst/>
                <a:latin typeface="Helvetica"/>
              </a:rPr>
              <a:t>Cancer. Lung cancer and breast cancer, as well as some blood cancers, can increase your risk of hypercalcemia. Spread of cancer (metastasis) to your bones also increases your risk.</a:t>
            </a:r>
          </a:p>
        </p:txBody>
      </p:sp>
    </p:spTree>
    <p:extLst>
      <p:ext uri="{BB962C8B-B14F-4D97-AF65-F5344CB8AC3E}">
        <p14:creationId xmlns:p14="http://schemas.microsoft.com/office/powerpoint/2010/main" val="90735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FD12A-26EF-154B-A594-296CC97859CD}"/>
              </a:ext>
            </a:extLst>
          </p:cNvPr>
          <p:cNvSpPr>
            <a:spLocks noGrp="1"/>
          </p:cNvSpPr>
          <p:nvPr>
            <p:ph type="title"/>
          </p:nvPr>
        </p:nvSpPr>
        <p:spPr>
          <a:xfrm>
            <a:off x="3860941" y="-3447827"/>
            <a:ext cx="8911687" cy="1280890"/>
          </a:xfrm>
        </p:spPr>
        <p:txBody>
          <a:bodyPr/>
          <a:lstStyle/>
          <a:p>
            <a:endParaRPr lang="en-US"/>
          </a:p>
        </p:txBody>
      </p:sp>
      <p:sp>
        <p:nvSpPr>
          <p:cNvPr id="3" name="Content Placeholder 2">
            <a:extLst>
              <a:ext uri="{FF2B5EF4-FFF2-40B4-BE49-F238E27FC236}">
                <a16:creationId xmlns:a16="http://schemas.microsoft.com/office/drawing/2014/main" id="{FC0E5340-56DE-BE4F-B6C7-F9504302F814}"/>
              </a:ext>
            </a:extLst>
          </p:cNvPr>
          <p:cNvSpPr>
            <a:spLocks noGrp="1"/>
          </p:cNvSpPr>
          <p:nvPr>
            <p:ph idx="1"/>
          </p:nvPr>
        </p:nvSpPr>
        <p:spPr>
          <a:xfrm>
            <a:off x="47892" y="0"/>
            <a:ext cx="12144107" cy="6858000"/>
          </a:xfrm>
        </p:spPr>
        <p:txBody>
          <a:bodyPr>
            <a:noAutofit/>
          </a:bodyPr>
          <a:lstStyle/>
          <a:p>
            <a:r>
              <a:rPr lang="en-GB" sz="3600" b="1" i="0">
                <a:solidFill>
                  <a:srgbClr val="111111"/>
                </a:solidFill>
                <a:effectLst/>
                <a:latin typeface="Helvetica"/>
              </a:rPr>
              <a:t>Other diseases. Certain diseases, such as tuberculosis and sarcoidosis, can raise blood levels of vitamin D, which stimulates your digestive tract to absorb more calcium.</a:t>
            </a:r>
          </a:p>
          <a:p>
            <a:r>
              <a:rPr lang="en-GB" sz="3600" b="1" i="0">
                <a:solidFill>
                  <a:srgbClr val="111111"/>
                </a:solidFill>
                <a:effectLst/>
                <a:latin typeface="Helvetica"/>
              </a:rPr>
              <a:t>Hereditary factors. A rare genetic disorder known as familial hypocalciuric hypercalcemia causes an increase of calcium in your blood because of faulty calcium receptors in your body.</a:t>
            </a:r>
          </a:p>
          <a:p>
            <a:r>
              <a:rPr lang="en-GB" sz="3600" b="1" i="0">
                <a:solidFill>
                  <a:srgbClr val="111111"/>
                </a:solidFill>
                <a:effectLst/>
                <a:latin typeface="Helvetica"/>
              </a:rPr>
              <a:t>Immobility. People who have a condition that causes them to spend a lot of time sitting or lying down can develop hypercalcemia. Over time, bones that don't bear weight release calcium into the blood.</a:t>
            </a:r>
          </a:p>
          <a:p>
            <a:endParaRPr lang="en-GB" sz="3600" b="1" i="0">
              <a:solidFill>
                <a:srgbClr val="111111"/>
              </a:solidFill>
              <a:effectLst/>
              <a:latin typeface="Helvetica"/>
            </a:endParaRPr>
          </a:p>
        </p:txBody>
      </p:sp>
    </p:spTree>
    <p:extLst>
      <p:ext uri="{BB962C8B-B14F-4D97-AF65-F5344CB8AC3E}">
        <p14:creationId xmlns:p14="http://schemas.microsoft.com/office/powerpoint/2010/main" val="421975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AA9E-306A-C741-A0BB-05CB75AEA50F}"/>
              </a:ext>
            </a:extLst>
          </p:cNvPr>
          <p:cNvSpPr>
            <a:spLocks noGrp="1"/>
          </p:cNvSpPr>
          <p:nvPr>
            <p:ph type="title"/>
          </p:nvPr>
        </p:nvSpPr>
        <p:spPr>
          <a:xfrm>
            <a:off x="3914519" y="-3251374"/>
            <a:ext cx="8911687" cy="1280890"/>
          </a:xfrm>
        </p:spPr>
        <p:txBody>
          <a:bodyPr/>
          <a:lstStyle/>
          <a:p>
            <a:endParaRPr lang="en-US"/>
          </a:p>
        </p:txBody>
      </p:sp>
      <p:sp>
        <p:nvSpPr>
          <p:cNvPr id="3" name="Content Placeholder 2">
            <a:extLst>
              <a:ext uri="{FF2B5EF4-FFF2-40B4-BE49-F238E27FC236}">
                <a16:creationId xmlns:a16="http://schemas.microsoft.com/office/drawing/2014/main" id="{3569E643-068D-C841-9E63-6606B2115097}"/>
              </a:ext>
            </a:extLst>
          </p:cNvPr>
          <p:cNvSpPr>
            <a:spLocks noGrp="1"/>
          </p:cNvSpPr>
          <p:nvPr>
            <p:ph idx="1"/>
          </p:nvPr>
        </p:nvSpPr>
        <p:spPr>
          <a:xfrm>
            <a:off x="0" y="553640"/>
            <a:ext cx="12013803" cy="6858000"/>
          </a:xfrm>
        </p:spPr>
        <p:txBody>
          <a:bodyPr>
            <a:normAutofit/>
          </a:bodyPr>
          <a:lstStyle/>
          <a:p>
            <a:r>
              <a:rPr lang="en-GB" sz="3600" b="1" i="0">
                <a:solidFill>
                  <a:srgbClr val="111111"/>
                </a:solidFill>
                <a:effectLst/>
                <a:latin typeface="Helvetica"/>
              </a:rPr>
              <a:t>Severe dehydration. A common cause of mild or transient hypercalcemia is dehydration. Having less fluid in your blood causes a rise in calcium concentrations.</a:t>
            </a:r>
          </a:p>
          <a:p>
            <a:r>
              <a:rPr lang="en-GB" sz="3600" b="1" i="0">
                <a:solidFill>
                  <a:srgbClr val="111111"/>
                </a:solidFill>
                <a:effectLst/>
                <a:latin typeface="Helvetica"/>
              </a:rPr>
              <a:t>Medications. Certain drugs — such as lithium, used to treat bipolar disorder — might increase the release of parathyroid hormone.</a:t>
            </a:r>
          </a:p>
          <a:p>
            <a:r>
              <a:rPr lang="en-GB" sz="3600" b="1" i="0">
                <a:solidFill>
                  <a:srgbClr val="111111"/>
                </a:solidFill>
                <a:effectLst/>
                <a:latin typeface="Helvetica"/>
              </a:rPr>
              <a:t>Supplements. Taking excessive amounts of calcium or vitamin D supplements over time can raise calcium levels in your blood above normal.</a:t>
            </a:r>
          </a:p>
        </p:txBody>
      </p:sp>
    </p:spTree>
    <p:extLst>
      <p:ext uri="{BB962C8B-B14F-4D97-AF65-F5344CB8AC3E}">
        <p14:creationId xmlns:p14="http://schemas.microsoft.com/office/powerpoint/2010/main" val="136464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09F7-268D-814C-B8CF-07D3A4F8F761}"/>
              </a:ext>
            </a:extLst>
          </p:cNvPr>
          <p:cNvSpPr>
            <a:spLocks noGrp="1"/>
          </p:cNvSpPr>
          <p:nvPr>
            <p:ph type="title"/>
          </p:nvPr>
        </p:nvSpPr>
        <p:spPr>
          <a:xfrm>
            <a:off x="2592925" y="0"/>
            <a:ext cx="8911687" cy="1280890"/>
          </a:xfrm>
        </p:spPr>
        <p:txBody>
          <a:bodyPr>
            <a:normAutofit/>
          </a:bodyPr>
          <a:lstStyle/>
          <a:p>
            <a:r>
              <a:rPr lang="en-GB" sz="6600" b="1"/>
              <a:t>SYMPTOMS </a:t>
            </a:r>
            <a:endParaRPr lang="en-US" sz="6600" b="1"/>
          </a:p>
        </p:txBody>
      </p:sp>
      <p:sp>
        <p:nvSpPr>
          <p:cNvPr id="3" name="Content Placeholder 2">
            <a:extLst>
              <a:ext uri="{FF2B5EF4-FFF2-40B4-BE49-F238E27FC236}">
                <a16:creationId xmlns:a16="http://schemas.microsoft.com/office/drawing/2014/main" id="{8FFD0844-BFDE-404D-8961-32DC55892F6A}"/>
              </a:ext>
            </a:extLst>
          </p:cNvPr>
          <p:cNvSpPr>
            <a:spLocks noGrp="1"/>
          </p:cNvSpPr>
          <p:nvPr>
            <p:ph idx="1"/>
          </p:nvPr>
        </p:nvSpPr>
        <p:spPr>
          <a:xfrm>
            <a:off x="249634" y="1280890"/>
            <a:ext cx="11942366" cy="5577110"/>
          </a:xfrm>
        </p:spPr>
        <p:txBody>
          <a:bodyPr>
            <a:normAutofit/>
          </a:bodyPr>
          <a:lstStyle/>
          <a:p>
            <a:pPr marL="0" indent="0">
              <a:buNone/>
            </a:pPr>
            <a:r>
              <a:rPr lang="en-GB" sz="4400" b="1" i="0">
                <a:solidFill>
                  <a:srgbClr val="333333"/>
                </a:solidFill>
                <a:effectLst/>
                <a:latin typeface="Roboto"/>
              </a:rPr>
              <a:t>(gastrointestinal conditions)</a:t>
            </a:r>
          </a:p>
          <a:p>
            <a:r>
              <a:rPr lang="en-GB" sz="4400" b="1" i="0" u="none" strike="noStrike">
                <a:solidFill>
                  <a:srgbClr val="0072BC"/>
                </a:solidFill>
                <a:effectLst/>
                <a:latin typeface="Roboto"/>
                <a:hlinkClick r:id="rId2"/>
              </a:rPr>
              <a:t>Constipation</a:t>
            </a:r>
            <a:endParaRPr lang="en-GB" sz="4400" b="1" i="0">
              <a:solidFill>
                <a:srgbClr val="333333"/>
              </a:solidFill>
              <a:effectLst/>
              <a:latin typeface="Roboto"/>
            </a:endParaRPr>
          </a:p>
          <a:p>
            <a:r>
              <a:rPr lang="en-GB" sz="4400" b="1" i="0" u="none" strike="noStrike">
                <a:solidFill>
                  <a:srgbClr val="0072BC"/>
                </a:solidFill>
                <a:effectLst/>
                <a:latin typeface="Roboto"/>
                <a:hlinkClick r:id="rId3"/>
              </a:rPr>
              <a:t>Nausea</a:t>
            </a:r>
            <a:endParaRPr lang="en-GB" sz="4400" b="1" i="0">
              <a:solidFill>
                <a:srgbClr val="333333"/>
              </a:solidFill>
              <a:effectLst/>
              <a:latin typeface="Roboto"/>
            </a:endParaRPr>
          </a:p>
          <a:p>
            <a:r>
              <a:rPr lang="en-GB" sz="4400" b="1" i="0" u="none" strike="noStrike">
                <a:solidFill>
                  <a:srgbClr val="0072BC"/>
                </a:solidFill>
                <a:effectLst/>
                <a:latin typeface="Roboto"/>
                <a:hlinkClick r:id="rId4"/>
              </a:rPr>
              <a:t>Decreased appetite</a:t>
            </a:r>
            <a:endParaRPr lang="en-GB" sz="4400" b="1" i="0">
              <a:solidFill>
                <a:srgbClr val="333333"/>
              </a:solidFill>
              <a:effectLst/>
              <a:latin typeface="Roboto"/>
            </a:endParaRPr>
          </a:p>
          <a:p>
            <a:r>
              <a:rPr lang="en-GB" sz="4400" b="1" i="0" u="none" strike="noStrike">
                <a:solidFill>
                  <a:srgbClr val="0072BC"/>
                </a:solidFill>
                <a:effectLst/>
                <a:latin typeface="Roboto"/>
                <a:hlinkClick r:id="rId5"/>
              </a:rPr>
              <a:t>Abdominal pain</a:t>
            </a:r>
            <a:endParaRPr lang="en-GB" sz="4400" b="1" i="0">
              <a:solidFill>
                <a:srgbClr val="333333"/>
              </a:solidFill>
              <a:effectLst/>
              <a:latin typeface="Roboto"/>
            </a:endParaRPr>
          </a:p>
          <a:p>
            <a:r>
              <a:rPr lang="en-GB" sz="4400" b="1" i="0" u="none" strike="noStrike">
                <a:solidFill>
                  <a:srgbClr val="0072BC"/>
                </a:solidFill>
                <a:effectLst/>
                <a:latin typeface="Roboto"/>
                <a:hlinkClick r:id="rId6"/>
              </a:rPr>
              <a:t>Peptic ulcer</a:t>
            </a:r>
            <a:r>
              <a:rPr lang="en-GB" sz="4400" b="1" i="0">
                <a:solidFill>
                  <a:srgbClr val="333333"/>
                </a:solidFill>
                <a:effectLst/>
                <a:latin typeface="Roboto"/>
              </a:rPr>
              <a:t> disease</a:t>
            </a:r>
          </a:p>
        </p:txBody>
      </p:sp>
    </p:spTree>
    <p:extLst>
      <p:ext uri="{BB962C8B-B14F-4D97-AF65-F5344CB8AC3E}">
        <p14:creationId xmlns:p14="http://schemas.microsoft.com/office/powerpoint/2010/main" val="65592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4A1DA-3090-C648-817C-D25082A1CC04}"/>
              </a:ext>
            </a:extLst>
          </p:cNvPr>
          <p:cNvSpPr>
            <a:spLocks noGrp="1"/>
          </p:cNvSpPr>
          <p:nvPr>
            <p:ph type="title"/>
          </p:nvPr>
        </p:nvSpPr>
        <p:spPr>
          <a:xfrm>
            <a:off x="4021675" y="-3233515"/>
            <a:ext cx="8911687" cy="1280890"/>
          </a:xfrm>
        </p:spPr>
        <p:txBody>
          <a:bodyPr/>
          <a:lstStyle/>
          <a:p>
            <a:endParaRPr lang="en-US"/>
          </a:p>
        </p:txBody>
      </p:sp>
      <p:sp>
        <p:nvSpPr>
          <p:cNvPr id="3" name="Content Placeholder 2">
            <a:extLst>
              <a:ext uri="{FF2B5EF4-FFF2-40B4-BE49-F238E27FC236}">
                <a16:creationId xmlns:a16="http://schemas.microsoft.com/office/drawing/2014/main" id="{AEB9E7B5-B100-A14C-A826-112A5143E9AF}"/>
              </a:ext>
            </a:extLst>
          </p:cNvPr>
          <p:cNvSpPr>
            <a:spLocks noGrp="1"/>
          </p:cNvSpPr>
          <p:nvPr>
            <p:ph idx="1"/>
          </p:nvPr>
        </p:nvSpPr>
        <p:spPr>
          <a:xfrm>
            <a:off x="213914" y="0"/>
            <a:ext cx="11978085" cy="6858000"/>
          </a:xfrm>
        </p:spPr>
        <p:txBody>
          <a:bodyPr>
            <a:normAutofit/>
          </a:bodyPr>
          <a:lstStyle/>
          <a:p>
            <a:pPr marL="0" indent="0">
              <a:buNone/>
            </a:pPr>
            <a:r>
              <a:rPr lang="en-GB" sz="3600" b="1" i="0">
                <a:solidFill>
                  <a:srgbClr val="333333"/>
                </a:solidFill>
                <a:effectLst/>
                <a:latin typeface="Roboto"/>
              </a:rPr>
              <a:t>(kidney-related conditions)</a:t>
            </a:r>
          </a:p>
          <a:p>
            <a:r>
              <a:rPr lang="en-GB" sz="3600" b="1" i="0" u="none" strike="noStrike">
                <a:solidFill>
                  <a:srgbClr val="0072BC"/>
                </a:solidFill>
                <a:effectLst/>
                <a:latin typeface="Roboto"/>
                <a:hlinkClick r:id="rId2"/>
              </a:rPr>
              <a:t>Kidney stones</a:t>
            </a:r>
            <a:endParaRPr lang="en-GB" sz="3600" b="1" i="0">
              <a:solidFill>
                <a:srgbClr val="333333"/>
              </a:solidFill>
              <a:effectLst/>
              <a:latin typeface="Roboto"/>
            </a:endParaRPr>
          </a:p>
          <a:p>
            <a:r>
              <a:rPr lang="en-GB" sz="3600" b="1" i="0">
                <a:solidFill>
                  <a:srgbClr val="333333"/>
                </a:solidFill>
                <a:effectLst/>
                <a:latin typeface="Roboto"/>
              </a:rPr>
              <a:t>Flank </a:t>
            </a:r>
            <a:r>
              <a:rPr lang="en-GB" sz="3600" b="1" i="0" u="none" strike="noStrike">
                <a:solidFill>
                  <a:srgbClr val="0072BC"/>
                </a:solidFill>
                <a:effectLst/>
                <a:latin typeface="Roboto"/>
                <a:hlinkClick r:id="rId3"/>
              </a:rPr>
              <a:t>pain</a:t>
            </a:r>
            <a:endParaRPr lang="en-GB" sz="3600" b="1" i="0">
              <a:solidFill>
                <a:srgbClr val="333333"/>
              </a:solidFill>
              <a:effectLst/>
              <a:latin typeface="Roboto"/>
            </a:endParaRPr>
          </a:p>
          <a:p>
            <a:r>
              <a:rPr lang="en-GB" sz="3600" b="1" i="0" u="none" strike="noStrike">
                <a:solidFill>
                  <a:srgbClr val="0072BC"/>
                </a:solidFill>
                <a:effectLst/>
                <a:latin typeface="Roboto"/>
                <a:hlinkClick r:id="rId4"/>
              </a:rPr>
              <a:t>Frequent urination</a:t>
            </a:r>
            <a:endParaRPr lang="en-GB" sz="3600" b="1" i="0" u="none" strike="noStrike">
              <a:solidFill>
                <a:srgbClr val="0072BC"/>
              </a:solidFill>
              <a:effectLst/>
              <a:latin typeface="Roboto"/>
            </a:endParaRPr>
          </a:p>
          <a:p>
            <a:pPr marL="0" indent="0">
              <a:buNone/>
            </a:pPr>
            <a:r>
              <a:rPr lang="en-GB" sz="3600" b="1" i="0">
                <a:solidFill>
                  <a:srgbClr val="333333"/>
                </a:solidFill>
                <a:effectLst/>
                <a:latin typeface="Roboto"/>
              </a:rPr>
              <a:t>(psychological conditions)</a:t>
            </a:r>
          </a:p>
          <a:p>
            <a:r>
              <a:rPr lang="en-GB" sz="3600" b="1" i="0" u="none" strike="noStrike">
                <a:solidFill>
                  <a:srgbClr val="0072BC"/>
                </a:solidFill>
                <a:effectLst/>
                <a:latin typeface="Roboto"/>
                <a:hlinkClick r:id="rId5"/>
              </a:rPr>
              <a:t>Confusion</a:t>
            </a:r>
            <a:endParaRPr lang="en-GB" sz="3600" b="1" i="0">
              <a:solidFill>
                <a:srgbClr val="333333"/>
              </a:solidFill>
              <a:effectLst/>
              <a:latin typeface="Roboto"/>
            </a:endParaRPr>
          </a:p>
          <a:p>
            <a:r>
              <a:rPr lang="en-GB" sz="3600" b="1" i="0" u="none" strike="noStrike">
                <a:solidFill>
                  <a:srgbClr val="0072BC"/>
                </a:solidFill>
                <a:effectLst/>
                <a:latin typeface="Roboto"/>
                <a:hlinkClick r:id="rId6"/>
              </a:rPr>
              <a:t>Dementia</a:t>
            </a:r>
            <a:endParaRPr lang="en-GB" sz="3600" b="1" i="0">
              <a:solidFill>
                <a:srgbClr val="333333"/>
              </a:solidFill>
              <a:effectLst/>
              <a:latin typeface="Roboto"/>
            </a:endParaRPr>
          </a:p>
          <a:p>
            <a:r>
              <a:rPr lang="en-GB" sz="3600" b="1" i="0" u="none" strike="noStrike">
                <a:solidFill>
                  <a:srgbClr val="0072BC"/>
                </a:solidFill>
                <a:effectLst/>
                <a:latin typeface="Roboto"/>
                <a:hlinkClick r:id="rId6"/>
              </a:rPr>
              <a:t>Memory loss</a:t>
            </a:r>
            <a:endParaRPr lang="en-GB" sz="3600" b="1" i="0">
              <a:solidFill>
                <a:srgbClr val="333333"/>
              </a:solidFill>
              <a:effectLst/>
              <a:latin typeface="Roboto"/>
            </a:endParaRPr>
          </a:p>
          <a:p>
            <a:r>
              <a:rPr lang="en-GB" sz="3600" b="1" i="0" u="none" strike="noStrike">
                <a:solidFill>
                  <a:srgbClr val="0072BC"/>
                </a:solidFill>
                <a:effectLst/>
                <a:latin typeface="Roboto"/>
                <a:hlinkClick r:id="rId7"/>
              </a:rPr>
              <a:t>Depression</a:t>
            </a:r>
            <a:endParaRPr lang="en-GB" sz="3600" b="1" i="0">
              <a:solidFill>
                <a:srgbClr val="333333"/>
              </a:solidFill>
              <a:effectLst/>
              <a:latin typeface="Roboto"/>
            </a:endParaRPr>
          </a:p>
          <a:p>
            <a:endParaRPr lang="en-GB" sz="3600" b="1" i="0">
              <a:solidFill>
                <a:srgbClr val="333333"/>
              </a:solidFill>
              <a:effectLst/>
              <a:latin typeface="Roboto"/>
            </a:endParaRPr>
          </a:p>
        </p:txBody>
      </p:sp>
    </p:spTree>
    <p:extLst>
      <p:ext uri="{BB962C8B-B14F-4D97-AF65-F5344CB8AC3E}">
        <p14:creationId xmlns:p14="http://schemas.microsoft.com/office/powerpoint/2010/main" val="2768010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32AA5-E717-D646-A33D-78D1328A8794}"/>
              </a:ext>
            </a:extLst>
          </p:cNvPr>
          <p:cNvSpPr>
            <a:spLocks noGrp="1"/>
          </p:cNvSpPr>
          <p:nvPr>
            <p:ph type="title"/>
          </p:nvPr>
        </p:nvSpPr>
        <p:spPr>
          <a:xfrm>
            <a:off x="5236112" y="-3465687"/>
            <a:ext cx="8911687" cy="1280890"/>
          </a:xfrm>
        </p:spPr>
        <p:txBody>
          <a:bodyPr/>
          <a:lstStyle/>
          <a:p>
            <a:endParaRPr lang="en-US"/>
          </a:p>
        </p:txBody>
      </p:sp>
      <p:sp>
        <p:nvSpPr>
          <p:cNvPr id="3" name="Content Placeholder 2">
            <a:extLst>
              <a:ext uri="{FF2B5EF4-FFF2-40B4-BE49-F238E27FC236}">
                <a16:creationId xmlns:a16="http://schemas.microsoft.com/office/drawing/2014/main" id="{31606649-C92A-1243-A255-FAA75B5D43D9}"/>
              </a:ext>
            </a:extLst>
          </p:cNvPr>
          <p:cNvSpPr>
            <a:spLocks noGrp="1"/>
          </p:cNvSpPr>
          <p:nvPr>
            <p:ph idx="1"/>
          </p:nvPr>
        </p:nvSpPr>
        <p:spPr>
          <a:xfrm>
            <a:off x="178196" y="1178718"/>
            <a:ext cx="12013804" cy="5679281"/>
          </a:xfrm>
        </p:spPr>
        <p:txBody>
          <a:bodyPr>
            <a:normAutofit/>
          </a:bodyPr>
          <a:lstStyle/>
          <a:p>
            <a:pPr marL="0" indent="0">
              <a:buNone/>
            </a:pPr>
            <a:r>
              <a:rPr lang="en-GB" sz="4000" b="1" i="0">
                <a:solidFill>
                  <a:srgbClr val="333333"/>
                </a:solidFill>
                <a:effectLst/>
                <a:latin typeface="Roboto"/>
              </a:rPr>
              <a:t>(bone pain and bone-related conditions)</a:t>
            </a:r>
          </a:p>
          <a:p>
            <a:r>
              <a:rPr lang="en-GB" sz="4000" b="1" i="0">
                <a:solidFill>
                  <a:srgbClr val="333333"/>
                </a:solidFill>
                <a:effectLst/>
                <a:latin typeface="Roboto"/>
              </a:rPr>
              <a:t>Bone aches and pains</a:t>
            </a:r>
          </a:p>
          <a:p>
            <a:r>
              <a:rPr lang="en-GB" sz="4000" b="1" i="0" u="none" strike="noStrike">
                <a:solidFill>
                  <a:srgbClr val="0072BC"/>
                </a:solidFill>
                <a:effectLst/>
                <a:latin typeface="Roboto"/>
                <a:hlinkClick r:id="rId2"/>
              </a:rPr>
              <a:t>Fractures</a:t>
            </a:r>
            <a:endParaRPr lang="en-GB" sz="4000" b="1" i="0">
              <a:solidFill>
                <a:srgbClr val="333333"/>
              </a:solidFill>
              <a:effectLst/>
              <a:latin typeface="Roboto"/>
            </a:endParaRPr>
          </a:p>
          <a:p>
            <a:r>
              <a:rPr lang="en-GB" sz="4000" b="1" i="0">
                <a:solidFill>
                  <a:srgbClr val="333333"/>
                </a:solidFill>
                <a:effectLst/>
                <a:latin typeface="Roboto"/>
              </a:rPr>
              <a:t>Curving of the spine and loss of height</a:t>
            </a:r>
          </a:p>
        </p:txBody>
      </p:sp>
    </p:spTree>
    <p:extLst>
      <p:ext uri="{BB962C8B-B14F-4D97-AF65-F5344CB8AC3E}">
        <p14:creationId xmlns:p14="http://schemas.microsoft.com/office/powerpoint/2010/main" val="88669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591DC-B6A3-C54D-9ADF-3FDFFB039B78}"/>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DFB69AE6-DF2A-754C-8EB7-0271D3CB93DD}"/>
              </a:ext>
            </a:extLst>
          </p:cNvPr>
          <p:cNvPicPr>
            <a:picLocks noGrp="1" noChangeAspect="1"/>
          </p:cNvPicPr>
          <p:nvPr>
            <p:ph idx="1"/>
          </p:nvPr>
        </p:nvPicPr>
        <p:blipFill>
          <a:blip r:embed="rId2"/>
          <a:stretch>
            <a:fillRect/>
          </a:stretch>
        </p:blipFill>
        <p:spPr>
          <a:xfrm>
            <a:off x="0" y="15874"/>
            <a:ext cx="12192000" cy="6842125"/>
          </a:xfrm>
        </p:spPr>
      </p:pic>
    </p:spTree>
    <p:extLst>
      <p:ext uri="{BB962C8B-B14F-4D97-AF65-F5344CB8AC3E}">
        <p14:creationId xmlns:p14="http://schemas.microsoft.com/office/powerpoint/2010/main" val="23021659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PowerPoint Presentation</vt:lpstr>
      <vt:lpstr>DEFINITION</vt:lpstr>
      <vt:lpstr>CAUSES</vt:lpstr>
      <vt:lpstr>PowerPoint Presentation</vt:lpstr>
      <vt:lpstr>PowerPoint Presentation</vt:lpstr>
      <vt:lpstr>SYMPTOMS </vt:lpstr>
      <vt:lpstr>PowerPoint Presentation</vt:lpstr>
      <vt:lpstr>PowerPoint Presentation</vt:lpstr>
      <vt:lpstr>PowerPoint Presentation</vt:lpstr>
      <vt:lpstr>TREATMENT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mishrarasmi23@gmail.com</cp:lastModifiedBy>
  <cp:revision>2</cp:revision>
  <dcterms:modified xsi:type="dcterms:W3CDTF">2020-07-10T04:26:17Z</dcterms:modified>
</cp:coreProperties>
</file>