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DE71-567B-45A8-A39F-715B64354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0400E-681F-490A-80D2-63D2E1DF2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F54D4-2937-40B9-88C9-1024C752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E948A-7951-49D3-9559-CA25CBFA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E3A3E-04AB-456C-BC43-2CE89D89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521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073F-FCDF-456A-AD49-52BBB96A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9E298-947A-461B-8BCE-217B5CB27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22D2C-5B28-4028-933D-ED1B7202A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A2AA-E31B-4ACC-B2B5-E364DD47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7D10-11BF-4EF8-AC80-453C13E8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964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4AE1C-3B74-4BBE-A028-114B5D077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9D89E-5793-43D3-8DB4-8D04461E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9399E-5EF1-4ABE-9A96-962121DE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591BD-DA85-4B81-A6C7-F2F9DC15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4040D-8FD7-4C43-9EBE-E3B2F838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9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7F72-A471-4B0C-B3CC-BB2886A9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DBCE-1D18-42C4-AB22-FEF328D15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B1527-93DD-4DBE-91FB-EF03D792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C2A6C-4D06-4163-8C53-356D1A8A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88D3B-7E45-482E-92AC-2C4097A1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456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2AF0-3641-4393-8211-CB61A39F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0BFAB-013C-4E48-99A9-7F1BD53C0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F38D7-674C-4AA7-8C74-B6473248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ECC3D-6FBF-4F42-8EC0-E3BFFE72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BC71D-7F4B-42B0-BF71-DD3BFC9B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0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328E-C61E-46FB-A98E-E49792C0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97B4-B2A8-4ED8-B6BE-DB46C5D79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CB570-6A01-4362-9757-5797C8883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9E558-ECFE-4032-B7CE-66240444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1AE60-7997-48C3-95B4-1FCF8A21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EDA95-2BB8-4B04-9C10-A594C19C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36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6B7A-B54E-448D-8CEB-BEFF0E03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65D40-FE63-4AEF-95C7-583AD89B5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006B8-2696-4ED7-83A5-C315CD2A7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338D6-F2F2-46BB-AF63-503FEB6A7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34ACA-2986-4950-8C43-CA8A66DA1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27017-CB28-4692-ABAA-86242A0E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BC230-8599-4F67-82E0-19CF6715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2066C-4B75-4570-AFEA-D81E74B7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005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7B13-32B5-4357-80C1-F1E66399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215F4-14B3-4A9D-A90D-CD12771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13FBA-5876-4811-AF31-B36B93C2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2B6D9-9683-4428-9132-87712BD4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55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5047F-FDAB-4E42-B848-0F710335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2D1AD-4AC1-46AF-A8D5-4C27CA6D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434CF-86C9-460B-B735-5A8C5376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70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B8560-BCBC-4854-AB04-3DF7F241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EABC-2DD8-4831-BB01-B50357556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8CA9E-96E2-424A-9949-9C934A903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3D4C4-8147-4F77-8129-33C74D88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458ED-8D1E-4519-9CD2-A485F9E0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13B53-E8EA-4029-8B7D-47F0D2C4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01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D2C09-6BFA-46B2-8EFF-165E1F48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260D92-3101-4B35-81BB-E54131AEE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0C264-9F41-408D-823A-526039FC0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7132A-FB35-410C-9F13-B0ECFEF5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A589E-A1A5-4BED-9F02-5CFEE15B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73FE9-5861-4445-9620-A6670719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9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B22450-C553-4650-A115-B488B6C76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08D23-B696-4E21-85AC-8D3B2BD2D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8C5D8-FA70-497E-A893-FFD53DB7D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D6C8-E950-46E7-9D2B-4AD05B8775DC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675A7-F52F-42D0-9FEC-7F986CFD7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4EF40-F123-4525-AD30-77B93BDAA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312B-E820-4A9B-A8B4-CF11E4B3D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110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D82F6-399E-48EE-9057-FA775C60A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256" y="137625"/>
            <a:ext cx="9144000" cy="2387600"/>
          </a:xfrm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b="1" dirty="0"/>
              <a:t>LYMPH NODE 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98500-BDCE-4F24-89F1-E936B69CB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: GOWRI. R </a:t>
            </a:r>
          </a:p>
          <a:p>
            <a:r>
              <a:rPr lang="en-US" dirty="0"/>
              <a:t>ASST. LECTURER</a:t>
            </a:r>
          </a:p>
          <a:p>
            <a:r>
              <a:rPr lang="en-US" dirty="0"/>
              <a:t>BGI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5704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3FF96-04F2-4952-BD03-4D633B6BB8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SUPERFICIAL GROUP </a:t>
            </a:r>
          </a:p>
          <a:p>
            <a:pPr marL="0" indent="0">
              <a:buNone/>
            </a:pPr>
            <a:r>
              <a:rPr lang="en-US" dirty="0"/>
              <a:t>The superficial group of cervical nodes consists of :</a:t>
            </a:r>
          </a:p>
          <a:p>
            <a:r>
              <a:rPr lang="en-US" dirty="0"/>
              <a:t>Buccal and mandibular nodes</a:t>
            </a:r>
          </a:p>
          <a:p>
            <a:r>
              <a:rPr lang="en-US" dirty="0"/>
              <a:t>Preauricular nodes</a:t>
            </a:r>
          </a:p>
          <a:p>
            <a:r>
              <a:rPr lang="en-US" dirty="0"/>
              <a:t>Post auricular(mastoid ) nodes</a:t>
            </a:r>
          </a:p>
          <a:p>
            <a:r>
              <a:rPr lang="en-US" dirty="0"/>
              <a:t>Occipital nodes </a:t>
            </a:r>
          </a:p>
          <a:p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CE76BF4-FB02-4AB4-8473-CA7CE7FE35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4005260" cy="3725893"/>
          </a:xfrm>
        </p:spPr>
      </p:pic>
    </p:spTree>
    <p:extLst>
      <p:ext uri="{BB962C8B-B14F-4D97-AF65-F5344CB8AC3E}">
        <p14:creationId xmlns:p14="http://schemas.microsoft.com/office/powerpoint/2010/main" val="122728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DE65F-3E31-4A52-B245-24AFEEC66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55" y="1253331"/>
            <a:ext cx="10515600" cy="4351338"/>
          </a:xfrm>
        </p:spPr>
        <p:txBody>
          <a:bodyPr/>
          <a:lstStyle/>
          <a:p>
            <a:r>
              <a:rPr lang="en-US" b="1" dirty="0"/>
              <a:t>DEEP GROUP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Deep  cervical nodes lie along the internal jugular vein , deep </a:t>
            </a:r>
            <a:r>
              <a:rPr lang="en-US" dirty="0" err="1"/>
              <a:t>sterno</a:t>
            </a:r>
            <a:r>
              <a:rPr lang="en-US" dirty="0"/>
              <a:t> </a:t>
            </a:r>
            <a:r>
              <a:rPr lang="en-US" dirty="0" err="1"/>
              <a:t>cleidomastoid</a:t>
            </a:r>
            <a:r>
              <a:rPr lang="en-US" dirty="0"/>
              <a:t> . They are  divided into two groups by the intermediate tendon of omohyoid . The superior group lies above omohyoid and is called jugulodigastric node . It receives lymph mainly from palatine tonsil hence also called node of tonsil . The inferior group lies below  omohyoid muscle along the jugular vein and is called </a:t>
            </a:r>
            <a:r>
              <a:rPr lang="en-US" dirty="0" err="1"/>
              <a:t>jugulo</a:t>
            </a:r>
            <a:r>
              <a:rPr lang="en-US" dirty="0"/>
              <a:t>- omohyoid node . It receive lymph mainly from tongue , hence also called node of tongue . Submental and submandibular nodes are also included in deep cervical nodes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880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C9F8-71EE-463E-A8BB-079A75FA6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125333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DEEPEST GROUP </a:t>
            </a:r>
          </a:p>
          <a:p>
            <a:r>
              <a:rPr lang="en-US" dirty="0"/>
              <a:t>Deepest group consists of :</a:t>
            </a:r>
          </a:p>
          <a:p>
            <a:r>
              <a:rPr lang="en-US" dirty="0" err="1"/>
              <a:t>Prelaryngeal</a:t>
            </a:r>
            <a:r>
              <a:rPr lang="en-US" dirty="0"/>
              <a:t> and </a:t>
            </a:r>
            <a:r>
              <a:rPr lang="en-US" dirty="0" err="1"/>
              <a:t>pretracheal</a:t>
            </a:r>
            <a:r>
              <a:rPr lang="en-US" dirty="0"/>
              <a:t> nodes </a:t>
            </a:r>
          </a:p>
          <a:p>
            <a:r>
              <a:rPr lang="en-US" dirty="0"/>
              <a:t>Retropharyngeal nodes</a:t>
            </a:r>
          </a:p>
          <a:p>
            <a:pPr marL="0" indent="0">
              <a:buNone/>
            </a:pPr>
            <a:r>
              <a:rPr lang="en-US" b="1" dirty="0"/>
              <a:t>Thoracic cavity</a:t>
            </a:r>
          </a:p>
          <a:p>
            <a:pPr marL="0" indent="0">
              <a:buNone/>
            </a:pPr>
            <a:r>
              <a:rPr lang="en-US" b="1" dirty="0"/>
              <a:t>Ly</a:t>
            </a:r>
            <a:r>
              <a:rPr lang="en-US" dirty="0"/>
              <a:t>mph from organ and tissues in the thoracic cavity drains through group of nodes situated in the mediastinum , along large airway , esophagus and chest wall  . These ultimately join the thoracic duct . Enlarged mediastinal nodes may compress the bronchi, vessels and nerves lying close to them 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0725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1DA0-0B4B-4CC8-A56D-4DC099D91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Abdomen and pelvis </a:t>
            </a:r>
          </a:p>
          <a:p>
            <a:r>
              <a:rPr lang="en-US" dirty="0"/>
              <a:t>Lymph  from pelvic and abdominal cavities passes through many lymph nodes before entering the cisterna chyli . </a:t>
            </a:r>
          </a:p>
          <a:p>
            <a:r>
              <a:rPr lang="en-US" dirty="0"/>
              <a:t>Abdominal and pelvic lymph nodes are situated along the blood vessels suppling  the organs and are named accordingly (</a:t>
            </a:r>
            <a:r>
              <a:rPr lang="en-US" dirty="0" err="1"/>
              <a:t>e,g.,celiac</a:t>
            </a:r>
            <a:r>
              <a:rPr lang="en-US" dirty="0"/>
              <a:t> lymph  node , superior mesenteric lymph node, inferior mesenteric lymph node ), and close to main arteries (e.g. </a:t>
            </a:r>
            <a:r>
              <a:rPr lang="en-US" dirty="0" err="1"/>
              <a:t>preaortic</a:t>
            </a:r>
            <a:r>
              <a:rPr lang="en-US" dirty="0"/>
              <a:t>  lymph  node , para –aortic lymph node , internal iliac lymph node , external iliac lymph node , </a:t>
            </a:r>
            <a:r>
              <a:rPr lang="en-US" dirty="0" err="1"/>
              <a:t>etc</a:t>
            </a:r>
            <a:r>
              <a:rPr lang="en-US" dirty="0"/>
              <a:t>,).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6620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0819A-D91B-4C7E-8ADC-516E0935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3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Anterior abdominal wall </a:t>
            </a:r>
          </a:p>
          <a:p>
            <a:r>
              <a:rPr lang="en-US" dirty="0"/>
              <a:t>Superficial lymphatic of anterior abdominal wall drains as follows:</a:t>
            </a:r>
          </a:p>
          <a:p>
            <a:r>
              <a:rPr lang="en-US" dirty="0"/>
              <a:t>Above the levels  of umbilicus they drain into axillary group of lymph nodes .</a:t>
            </a:r>
          </a:p>
          <a:p>
            <a:r>
              <a:rPr lang="en-US" dirty="0"/>
              <a:t>Below the level of umbilicus they drain into superficial inguinal lymph nodes .</a:t>
            </a:r>
          </a:p>
          <a:p>
            <a:pPr marL="0" indent="0">
              <a:buNone/>
            </a:pPr>
            <a:r>
              <a:rPr lang="en-US" b="1" dirty="0"/>
              <a:t>Lower limb </a:t>
            </a:r>
          </a:p>
          <a:p>
            <a:r>
              <a:rPr lang="en-US" dirty="0"/>
              <a:t>Lymphatics from lower limb are primarily drained by inguinal group of lymph nodes.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278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D71D5-BADD-428E-AD27-632F8CD5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Superficial lymphatics of anterior abdominal wall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848CD7-E6D7-4755-A857-57F791603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4" y="1690688"/>
            <a:ext cx="6682153" cy="3655035"/>
          </a:xfrm>
        </p:spPr>
      </p:pic>
    </p:spTree>
    <p:extLst>
      <p:ext uri="{BB962C8B-B14F-4D97-AF65-F5344CB8AC3E}">
        <p14:creationId xmlns:p14="http://schemas.microsoft.com/office/powerpoint/2010/main" val="388039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56B5F-A690-4E1C-8C6E-B97EBAE40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b="1" u="sng" dirty="0"/>
              <a:t>LYMPH NODE </a:t>
            </a:r>
          </a:p>
          <a:p>
            <a:pPr marL="0" indent="0">
              <a:buNone/>
            </a:pPr>
            <a:r>
              <a:rPr lang="en-US" dirty="0"/>
              <a:t>1. lymph node are small masses of lymphoid tissues, present in the groups  along the courses of lymphatic vessels . They act as a filters removing bacteria and other particulate matters from lymph . Lymphocytes are added to the lymph in these nodes .  </a:t>
            </a:r>
          </a:p>
          <a:p>
            <a:pPr marL="0" indent="0">
              <a:buNone/>
            </a:pPr>
            <a:r>
              <a:rPr lang="en-US" dirty="0"/>
              <a:t>2. each group of lymph nodes has a specific area of drainage .</a:t>
            </a:r>
          </a:p>
          <a:p>
            <a:pPr marL="0" indent="0">
              <a:buNone/>
            </a:pPr>
            <a:r>
              <a:rPr lang="en-US" dirty="0"/>
              <a:t>3. each lymph node consist of connective tissue framework and numerous lymphocytes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39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EF11-73C7-4ECF-86BE-BE847B7E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Classification of lymphoid organ </a:t>
            </a:r>
            <a:r>
              <a:rPr lang="en-US" dirty="0"/>
              <a:t>and area of body drained in thoracic duct and right lymphatic duct </a:t>
            </a:r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C407E9-682F-4E71-9F4F-26BD2E6577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39815"/>
            <a:ext cx="4093697" cy="312302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1072179-AD33-4663-95E8-E7D8163547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834" y="1729167"/>
            <a:ext cx="4093697" cy="3433676"/>
          </a:xfrm>
        </p:spPr>
      </p:pic>
    </p:spTree>
    <p:extLst>
      <p:ext uri="{BB962C8B-B14F-4D97-AF65-F5344CB8AC3E}">
        <p14:creationId xmlns:p14="http://schemas.microsoft.com/office/powerpoint/2010/main" val="402151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DF83-BBD7-40BB-B0A2-DE083326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</a:t>
            </a:r>
            <a:r>
              <a:rPr lang="en-US" dirty="0"/>
              <a:t> </a:t>
            </a:r>
            <a:r>
              <a:rPr lang="en-US" b="1" dirty="0"/>
              <a:t>of lymph node </a:t>
            </a:r>
            <a:endParaRPr lang="en-IN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F644AA-E3E1-48AF-863D-E372A6A63E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8" y="1406769"/>
            <a:ext cx="4135901" cy="399522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57BA4-B1C7-4548-9C8C-4B2C04923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06769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Structure </a:t>
            </a:r>
            <a:r>
              <a:rPr lang="en-US" dirty="0"/>
              <a:t>:lymph nodes is bean shaped . Its concave surface is called hilum , through which blood vessels enters and leave the lymph node . Several lymph vessels enter the nodes on its convex surface .</a:t>
            </a:r>
          </a:p>
          <a:p>
            <a:pPr marL="0" indent="0">
              <a:buNone/>
            </a:pPr>
            <a:r>
              <a:rPr lang="en-US" b="1" u="sng" dirty="0"/>
              <a:t>Medulla</a:t>
            </a:r>
            <a:r>
              <a:rPr lang="en-US" dirty="0"/>
              <a:t> :in this zone , the lymphocytes are arranged in the form of branching and anastomosing cord . The remaining space within the node is filled by a network of reticular fibers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863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14769-5982-4585-B308-AF1B5AFD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49" y="143173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Capsule</a:t>
            </a:r>
            <a:r>
              <a:rPr lang="en-US" dirty="0"/>
              <a:t> :a lymph node is surrounded by a capsule . The capsule consists mainly of collagen fibers ;elastic fibers and smooth muscle may be present . Just below the capsule is the subcapsular sinus . A number of septa or trabeculae extend into the node has an  outer cortex  and inner medulla . The cortex does not extend into the hilum .</a:t>
            </a:r>
          </a:p>
          <a:p>
            <a:pPr marL="0" indent="0">
              <a:buNone/>
            </a:pPr>
            <a:r>
              <a:rPr lang="en-US" b="1" dirty="0"/>
              <a:t>Cortex </a:t>
            </a:r>
            <a:r>
              <a:rPr lang="en-US" dirty="0"/>
              <a:t>:the cortex is made up of densely packed lymphocytes . There are several rounded masses of lymphocytes , called lymphatic follicles or lymphatic nodules  . Each nodule has a paler germinal center , surrounded by dark staining , densely packed lymphocytes 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CELLS OF LYMPH NODE</a:t>
            </a:r>
            <a:r>
              <a:rPr lang="en-US" b="1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T</a:t>
            </a:r>
            <a:r>
              <a:rPr lang="en-US" dirty="0"/>
              <a:t>hese cells are predominantly lymphocytes , both B – and T-lymphocytes are present in the  lymph nodes . Other cells present in the lymph nodes are macrophages and fibroblasts 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70611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59AD-9CD3-403B-BC57-E1D862F6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CIRCULATION OF LYMPH THROUGH LYMPH NODE </a:t>
            </a:r>
            <a:endParaRPr lang="en-I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9C524-6216-4E95-BEB3-60A1E53C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52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endothelium –lined space called sinuses , within the lymph node . They are as follows :</a:t>
            </a:r>
          </a:p>
          <a:p>
            <a:r>
              <a:rPr lang="en-US" dirty="0"/>
              <a:t>The subcapsular sinus just beneath the capsule </a:t>
            </a:r>
          </a:p>
          <a:p>
            <a:r>
              <a:rPr lang="en-US" dirty="0"/>
              <a:t>Cortical sinuses in the cortex </a:t>
            </a:r>
          </a:p>
          <a:p>
            <a:r>
              <a:rPr lang="en-US" dirty="0"/>
              <a:t>Medullary sinuses in the medulla </a:t>
            </a:r>
          </a:p>
          <a:p>
            <a:pPr marL="0" indent="0">
              <a:buNone/>
            </a:pPr>
            <a:r>
              <a:rPr lang="en-US" dirty="0"/>
              <a:t>                afferent lymph vessels reach the convex , outer surface of the lymph  node . The lymph reaches the subcapsular sinus , from where the lymph goes to cortical sinuses , then to the medullary sinuses .here they join to form one or two efferent  vessels , which comes out of the hilum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347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9836-885C-4920-8E4A-0A21ECFB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376F-99EC-4419-9A76-6DB978232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afferent vessels to a lymph node enters the cortex , while the efferent vessels emerges from the medulla . The sinuses are lined by endothelium . When lymph flows through the lymph node .  It comes into contact with the macrophages , which removes bacteria and other particulate matter .</a:t>
            </a:r>
          </a:p>
          <a:p>
            <a:r>
              <a:rPr lang="en-US" b="1" u="sng" dirty="0">
                <a:solidFill>
                  <a:srgbClr val="C00000"/>
                </a:solidFill>
              </a:rPr>
              <a:t>Functions of lymph node</a:t>
            </a:r>
            <a:r>
              <a:rPr lang="en-US" dirty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b="1" u="sng" dirty="0"/>
              <a:t>1.</a:t>
            </a:r>
            <a:r>
              <a:rPr lang="en-US" dirty="0"/>
              <a:t>lymph node  are centers of lymphocytes production . Both  B – and T- lymphocytes are produced here by multiplication of pre –existing lymphocytes . These lymphocytes pass into lymph and thus reach the blood stream.</a:t>
            </a:r>
            <a:endParaRPr lang="en-IN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3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7A93F-1351-4E2D-AE73-71591FBB9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2.Bacteria and other particulate matter are removed from lymph through phagocytosis by macrophages . </a:t>
            </a:r>
          </a:p>
          <a:p>
            <a:pPr marL="0" indent="0">
              <a:buNone/>
            </a:pPr>
            <a:r>
              <a:rPr lang="en-US" dirty="0"/>
              <a:t>3.Plasma cells ( presenting fully mature B- lymphocytes )produce antibodies against invading antigens , while T- lymphocytes attack cell that are ‘foreign’  to the host body 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622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EF0B-27E8-4BF9-A24E-48FFE76E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Major lymph nodes of body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84B15-3C11-4B8D-8311-1F2DCF120D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There are three sets  of lymph nodes , which are clinically important :</a:t>
            </a:r>
          </a:p>
          <a:p>
            <a:r>
              <a:rPr lang="en-US" dirty="0"/>
              <a:t>Cervical lymph nodes </a:t>
            </a:r>
          </a:p>
          <a:p>
            <a:r>
              <a:rPr lang="en-US" dirty="0"/>
              <a:t>Axillary lymph node </a:t>
            </a:r>
          </a:p>
          <a:p>
            <a:r>
              <a:rPr lang="en-US" dirty="0"/>
              <a:t>Inguinal lymph nodes</a:t>
            </a:r>
          </a:p>
          <a:p>
            <a:pPr marL="0" indent="0">
              <a:buNone/>
            </a:pPr>
            <a:r>
              <a:rPr lang="en-US" b="1" dirty="0"/>
              <a:t>CERVICAL LYMPH NODES </a:t>
            </a:r>
          </a:p>
          <a:p>
            <a:pPr marL="0" indent="0">
              <a:buNone/>
            </a:pPr>
            <a:r>
              <a:rPr lang="en-US" dirty="0"/>
              <a:t>They are arranged as follows ;</a:t>
            </a:r>
          </a:p>
          <a:p>
            <a:r>
              <a:rPr lang="en-US" dirty="0"/>
              <a:t>Superficial group </a:t>
            </a:r>
          </a:p>
          <a:p>
            <a:r>
              <a:rPr lang="en-US" dirty="0"/>
              <a:t>Deep group </a:t>
            </a:r>
          </a:p>
          <a:p>
            <a:r>
              <a:rPr lang="en-US" dirty="0"/>
              <a:t>Deepest group</a:t>
            </a:r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0F1B2D-A554-4FD4-9028-081DF16FBF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3" y="1825624"/>
            <a:ext cx="5053816" cy="4110941"/>
          </a:xfrm>
        </p:spPr>
      </p:pic>
    </p:spTree>
    <p:extLst>
      <p:ext uri="{BB962C8B-B14F-4D97-AF65-F5344CB8AC3E}">
        <p14:creationId xmlns:p14="http://schemas.microsoft.com/office/powerpoint/2010/main" val="51114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945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LYMPH NODE </vt:lpstr>
      <vt:lpstr>PowerPoint Presentation</vt:lpstr>
      <vt:lpstr>Classification of lymphoid organ and area of body drained in thoracic duct and right lymphatic duct </vt:lpstr>
      <vt:lpstr>Structure of lymph node </vt:lpstr>
      <vt:lpstr>PowerPoint Presentation</vt:lpstr>
      <vt:lpstr>CIRCULATION OF LYMPH THROUGH LYMPH NODE </vt:lpstr>
      <vt:lpstr> </vt:lpstr>
      <vt:lpstr>PowerPoint Presentation</vt:lpstr>
      <vt:lpstr>Major lymph nodes of body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Superficial lymphatics of anterior abdominal wall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 NODE </dc:title>
  <dc:creator>DEVI</dc:creator>
  <cp:lastModifiedBy>DEVI</cp:lastModifiedBy>
  <cp:revision>26</cp:revision>
  <dcterms:created xsi:type="dcterms:W3CDTF">2020-07-16T03:46:11Z</dcterms:created>
  <dcterms:modified xsi:type="dcterms:W3CDTF">2020-07-16T06:08:22Z</dcterms:modified>
</cp:coreProperties>
</file>