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077BB-0C0F-4183-B864-25B5465462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B3F22D1-A22E-4670-B7B9-252BDD913F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400362-E8A9-4899-AD86-2A729DD4E833}"/>
              </a:ext>
            </a:extLst>
          </p:cNvPr>
          <p:cNvSpPr>
            <a:spLocks noGrp="1"/>
          </p:cNvSpPr>
          <p:nvPr>
            <p:ph type="dt" sz="half" idx="10"/>
          </p:nvPr>
        </p:nvSpPr>
        <p:spPr/>
        <p:txBody>
          <a:bodyPr/>
          <a:lstStyle/>
          <a:p>
            <a:fld id="{12B7839C-D593-46B7-96B1-DC28D62603DF}" type="datetimeFigureOut">
              <a:rPr lang="en-IN" smtClean="0"/>
              <a:t>15-07-2020</a:t>
            </a:fld>
            <a:endParaRPr lang="en-IN"/>
          </a:p>
        </p:txBody>
      </p:sp>
      <p:sp>
        <p:nvSpPr>
          <p:cNvPr id="5" name="Footer Placeholder 4">
            <a:extLst>
              <a:ext uri="{FF2B5EF4-FFF2-40B4-BE49-F238E27FC236}">
                <a16:creationId xmlns:a16="http://schemas.microsoft.com/office/drawing/2014/main" id="{57659C75-D974-4277-B788-F82D34FE292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ACD5E8-84EB-4245-9F3F-AD8FCF20744F}"/>
              </a:ext>
            </a:extLst>
          </p:cNvPr>
          <p:cNvSpPr>
            <a:spLocks noGrp="1"/>
          </p:cNvSpPr>
          <p:nvPr>
            <p:ph type="sldNum" sz="quarter" idx="12"/>
          </p:nvPr>
        </p:nvSpPr>
        <p:spPr/>
        <p:txBody>
          <a:bodyPr/>
          <a:lstStyle/>
          <a:p>
            <a:fld id="{2538A50E-19AF-4F6B-98B9-D7F201E1AE41}" type="slidenum">
              <a:rPr lang="en-IN" smtClean="0"/>
              <a:t>‹#›</a:t>
            </a:fld>
            <a:endParaRPr lang="en-IN"/>
          </a:p>
        </p:txBody>
      </p:sp>
    </p:spTree>
    <p:extLst>
      <p:ext uri="{BB962C8B-B14F-4D97-AF65-F5344CB8AC3E}">
        <p14:creationId xmlns:p14="http://schemas.microsoft.com/office/powerpoint/2010/main" val="3209591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7114-FA4C-4E73-B0F8-9A2760C6C9F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801D5EC-0DFD-4FE6-8841-C06D32B3B9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6D52542-F515-4C94-BB11-86AF312BFAD4}"/>
              </a:ext>
            </a:extLst>
          </p:cNvPr>
          <p:cNvSpPr>
            <a:spLocks noGrp="1"/>
          </p:cNvSpPr>
          <p:nvPr>
            <p:ph type="dt" sz="half" idx="10"/>
          </p:nvPr>
        </p:nvSpPr>
        <p:spPr/>
        <p:txBody>
          <a:bodyPr/>
          <a:lstStyle/>
          <a:p>
            <a:fld id="{12B7839C-D593-46B7-96B1-DC28D62603DF}" type="datetimeFigureOut">
              <a:rPr lang="en-IN" smtClean="0"/>
              <a:t>15-07-2020</a:t>
            </a:fld>
            <a:endParaRPr lang="en-IN"/>
          </a:p>
        </p:txBody>
      </p:sp>
      <p:sp>
        <p:nvSpPr>
          <p:cNvPr id="5" name="Footer Placeholder 4">
            <a:extLst>
              <a:ext uri="{FF2B5EF4-FFF2-40B4-BE49-F238E27FC236}">
                <a16:creationId xmlns:a16="http://schemas.microsoft.com/office/drawing/2014/main" id="{11530FF2-7016-4A4A-B4AD-894F7448B8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4348017-9FB8-4745-BC22-BAADA027D6EA}"/>
              </a:ext>
            </a:extLst>
          </p:cNvPr>
          <p:cNvSpPr>
            <a:spLocks noGrp="1"/>
          </p:cNvSpPr>
          <p:nvPr>
            <p:ph type="sldNum" sz="quarter" idx="12"/>
          </p:nvPr>
        </p:nvSpPr>
        <p:spPr/>
        <p:txBody>
          <a:bodyPr/>
          <a:lstStyle/>
          <a:p>
            <a:fld id="{2538A50E-19AF-4F6B-98B9-D7F201E1AE41}" type="slidenum">
              <a:rPr lang="en-IN" smtClean="0"/>
              <a:t>‹#›</a:t>
            </a:fld>
            <a:endParaRPr lang="en-IN"/>
          </a:p>
        </p:txBody>
      </p:sp>
    </p:spTree>
    <p:extLst>
      <p:ext uri="{BB962C8B-B14F-4D97-AF65-F5344CB8AC3E}">
        <p14:creationId xmlns:p14="http://schemas.microsoft.com/office/powerpoint/2010/main" val="2139095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911A48-9A99-4324-A245-5D77A30B70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1F04D85-7DA4-4EF2-9331-ECC3E8E70C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78337D6-8013-4231-86C7-F852B7A8950D}"/>
              </a:ext>
            </a:extLst>
          </p:cNvPr>
          <p:cNvSpPr>
            <a:spLocks noGrp="1"/>
          </p:cNvSpPr>
          <p:nvPr>
            <p:ph type="dt" sz="half" idx="10"/>
          </p:nvPr>
        </p:nvSpPr>
        <p:spPr/>
        <p:txBody>
          <a:bodyPr/>
          <a:lstStyle/>
          <a:p>
            <a:fld id="{12B7839C-D593-46B7-96B1-DC28D62603DF}" type="datetimeFigureOut">
              <a:rPr lang="en-IN" smtClean="0"/>
              <a:t>15-07-2020</a:t>
            </a:fld>
            <a:endParaRPr lang="en-IN"/>
          </a:p>
        </p:txBody>
      </p:sp>
      <p:sp>
        <p:nvSpPr>
          <p:cNvPr id="5" name="Footer Placeholder 4">
            <a:extLst>
              <a:ext uri="{FF2B5EF4-FFF2-40B4-BE49-F238E27FC236}">
                <a16:creationId xmlns:a16="http://schemas.microsoft.com/office/drawing/2014/main" id="{45C6A74D-415E-4FBB-B2A2-94C6750946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F8F961-1D58-4A61-BC68-1C0E79916454}"/>
              </a:ext>
            </a:extLst>
          </p:cNvPr>
          <p:cNvSpPr>
            <a:spLocks noGrp="1"/>
          </p:cNvSpPr>
          <p:nvPr>
            <p:ph type="sldNum" sz="quarter" idx="12"/>
          </p:nvPr>
        </p:nvSpPr>
        <p:spPr/>
        <p:txBody>
          <a:bodyPr/>
          <a:lstStyle/>
          <a:p>
            <a:fld id="{2538A50E-19AF-4F6B-98B9-D7F201E1AE41}" type="slidenum">
              <a:rPr lang="en-IN" smtClean="0"/>
              <a:t>‹#›</a:t>
            </a:fld>
            <a:endParaRPr lang="en-IN"/>
          </a:p>
        </p:txBody>
      </p:sp>
    </p:spTree>
    <p:extLst>
      <p:ext uri="{BB962C8B-B14F-4D97-AF65-F5344CB8AC3E}">
        <p14:creationId xmlns:p14="http://schemas.microsoft.com/office/powerpoint/2010/main" val="283403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805D0-F713-45E3-8CB3-DB5721FD802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85DD674-448F-40FC-BA4E-F5497C2701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2615987-9632-433B-B98F-A762528AD459}"/>
              </a:ext>
            </a:extLst>
          </p:cNvPr>
          <p:cNvSpPr>
            <a:spLocks noGrp="1"/>
          </p:cNvSpPr>
          <p:nvPr>
            <p:ph type="dt" sz="half" idx="10"/>
          </p:nvPr>
        </p:nvSpPr>
        <p:spPr/>
        <p:txBody>
          <a:bodyPr/>
          <a:lstStyle/>
          <a:p>
            <a:fld id="{12B7839C-D593-46B7-96B1-DC28D62603DF}" type="datetimeFigureOut">
              <a:rPr lang="en-IN" smtClean="0"/>
              <a:t>15-07-2020</a:t>
            </a:fld>
            <a:endParaRPr lang="en-IN"/>
          </a:p>
        </p:txBody>
      </p:sp>
      <p:sp>
        <p:nvSpPr>
          <p:cNvPr id="5" name="Footer Placeholder 4">
            <a:extLst>
              <a:ext uri="{FF2B5EF4-FFF2-40B4-BE49-F238E27FC236}">
                <a16:creationId xmlns:a16="http://schemas.microsoft.com/office/drawing/2014/main" id="{DF7E1B0D-7941-48C5-8BC3-0370964BB6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B628279-6DE4-40A2-ABDA-58D0BB47AF53}"/>
              </a:ext>
            </a:extLst>
          </p:cNvPr>
          <p:cNvSpPr>
            <a:spLocks noGrp="1"/>
          </p:cNvSpPr>
          <p:nvPr>
            <p:ph type="sldNum" sz="quarter" idx="12"/>
          </p:nvPr>
        </p:nvSpPr>
        <p:spPr/>
        <p:txBody>
          <a:bodyPr/>
          <a:lstStyle/>
          <a:p>
            <a:fld id="{2538A50E-19AF-4F6B-98B9-D7F201E1AE41}" type="slidenum">
              <a:rPr lang="en-IN" smtClean="0"/>
              <a:t>‹#›</a:t>
            </a:fld>
            <a:endParaRPr lang="en-IN"/>
          </a:p>
        </p:txBody>
      </p:sp>
    </p:spTree>
    <p:extLst>
      <p:ext uri="{BB962C8B-B14F-4D97-AF65-F5344CB8AC3E}">
        <p14:creationId xmlns:p14="http://schemas.microsoft.com/office/powerpoint/2010/main" val="324415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B320-4ACE-4EE4-805D-F926F746F1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5952A4A-3C3C-465F-8F0C-215424BAF1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F8971F-FA10-4C18-9E62-717D37940927}"/>
              </a:ext>
            </a:extLst>
          </p:cNvPr>
          <p:cNvSpPr>
            <a:spLocks noGrp="1"/>
          </p:cNvSpPr>
          <p:nvPr>
            <p:ph type="dt" sz="half" idx="10"/>
          </p:nvPr>
        </p:nvSpPr>
        <p:spPr/>
        <p:txBody>
          <a:bodyPr/>
          <a:lstStyle/>
          <a:p>
            <a:fld id="{12B7839C-D593-46B7-96B1-DC28D62603DF}" type="datetimeFigureOut">
              <a:rPr lang="en-IN" smtClean="0"/>
              <a:t>15-07-2020</a:t>
            </a:fld>
            <a:endParaRPr lang="en-IN"/>
          </a:p>
        </p:txBody>
      </p:sp>
      <p:sp>
        <p:nvSpPr>
          <p:cNvPr id="5" name="Footer Placeholder 4">
            <a:extLst>
              <a:ext uri="{FF2B5EF4-FFF2-40B4-BE49-F238E27FC236}">
                <a16:creationId xmlns:a16="http://schemas.microsoft.com/office/drawing/2014/main" id="{EB46AA67-903E-4CBD-8EC9-3D189B1E748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B2756CF-8CAF-4605-A0A9-AEC1EDA56432}"/>
              </a:ext>
            </a:extLst>
          </p:cNvPr>
          <p:cNvSpPr>
            <a:spLocks noGrp="1"/>
          </p:cNvSpPr>
          <p:nvPr>
            <p:ph type="sldNum" sz="quarter" idx="12"/>
          </p:nvPr>
        </p:nvSpPr>
        <p:spPr/>
        <p:txBody>
          <a:bodyPr/>
          <a:lstStyle/>
          <a:p>
            <a:fld id="{2538A50E-19AF-4F6B-98B9-D7F201E1AE41}" type="slidenum">
              <a:rPr lang="en-IN" smtClean="0"/>
              <a:t>‹#›</a:t>
            </a:fld>
            <a:endParaRPr lang="en-IN"/>
          </a:p>
        </p:txBody>
      </p:sp>
    </p:spTree>
    <p:extLst>
      <p:ext uri="{BB962C8B-B14F-4D97-AF65-F5344CB8AC3E}">
        <p14:creationId xmlns:p14="http://schemas.microsoft.com/office/powerpoint/2010/main" val="246497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5064D-35C1-4471-AF56-16443AEC809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010B4C4-B173-4A19-B703-15DD931250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5897CEB-F436-47CD-B0E7-CE28FB5973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C202C36-29F0-46D5-961C-3340B68B5036}"/>
              </a:ext>
            </a:extLst>
          </p:cNvPr>
          <p:cNvSpPr>
            <a:spLocks noGrp="1"/>
          </p:cNvSpPr>
          <p:nvPr>
            <p:ph type="dt" sz="half" idx="10"/>
          </p:nvPr>
        </p:nvSpPr>
        <p:spPr/>
        <p:txBody>
          <a:bodyPr/>
          <a:lstStyle/>
          <a:p>
            <a:fld id="{12B7839C-D593-46B7-96B1-DC28D62603DF}" type="datetimeFigureOut">
              <a:rPr lang="en-IN" smtClean="0"/>
              <a:t>15-07-2020</a:t>
            </a:fld>
            <a:endParaRPr lang="en-IN"/>
          </a:p>
        </p:txBody>
      </p:sp>
      <p:sp>
        <p:nvSpPr>
          <p:cNvPr id="6" name="Footer Placeholder 5">
            <a:extLst>
              <a:ext uri="{FF2B5EF4-FFF2-40B4-BE49-F238E27FC236}">
                <a16:creationId xmlns:a16="http://schemas.microsoft.com/office/drawing/2014/main" id="{55208CC0-0ADD-4ACD-B795-07096756CC8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2F2A81F-5D2F-421D-A2B4-0B2EAFD4573B}"/>
              </a:ext>
            </a:extLst>
          </p:cNvPr>
          <p:cNvSpPr>
            <a:spLocks noGrp="1"/>
          </p:cNvSpPr>
          <p:nvPr>
            <p:ph type="sldNum" sz="quarter" idx="12"/>
          </p:nvPr>
        </p:nvSpPr>
        <p:spPr/>
        <p:txBody>
          <a:bodyPr/>
          <a:lstStyle/>
          <a:p>
            <a:fld id="{2538A50E-19AF-4F6B-98B9-D7F201E1AE41}" type="slidenum">
              <a:rPr lang="en-IN" smtClean="0"/>
              <a:t>‹#›</a:t>
            </a:fld>
            <a:endParaRPr lang="en-IN"/>
          </a:p>
        </p:txBody>
      </p:sp>
    </p:spTree>
    <p:extLst>
      <p:ext uri="{BB962C8B-B14F-4D97-AF65-F5344CB8AC3E}">
        <p14:creationId xmlns:p14="http://schemas.microsoft.com/office/powerpoint/2010/main" val="951591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3BE65-35F3-4DBE-B340-794B070BC50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79361DC-EFA1-4D78-9762-182ABCF89B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0932EB9-F83F-424B-94A5-59C7B3A4D33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328BBA0-7185-4329-B357-03081FA94F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7B5CE1A-5800-42C8-BF24-73A7F77A69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1C97FD3-3E1B-4C1A-A537-1C86A38D8D9D}"/>
              </a:ext>
            </a:extLst>
          </p:cNvPr>
          <p:cNvSpPr>
            <a:spLocks noGrp="1"/>
          </p:cNvSpPr>
          <p:nvPr>
            <p:ph type="dt" sz="half" idx="10"/>
          </p:nvPr>
        </p:nvSpPr>
        <p:spPr/>
        <p:txBody>
          <a:bodyPr/>
          <a:lstStyle/>
          <a:p>
            <a:fld id="{12B7839C-D593-46B7-96B1-DC28D62603DF}" type="datetimeFigureOut">
              <a:rPr lang="en-IN" smtClean="0"/>
              <a:t>15-07-2020</a:t>
            </a:fld>
            <a:endParaRPr lang="en-IN"/>
          </a:p>
        </p:txBody>
      </p:sp>
      <p:sp>
        <p:nvSpPr>
          <p:cNvPr id="8" name="Footer Placeholder 7">
            <a:extLst>
              <a:ext uri="{FF2B5EF4-FFF2-40B4-BE49-F238E27FC236}">
                <a16:creationId xmlns:a16="http://schemas.microsoft.com/office/drawing/2014/main" id="{380E55AD-73C1-4F03-8F46-5875471E6B1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CA8BB6B-FD02-43EC-8177-6D923D17BED0}"/>
              </a:ext>
            </a:extLst>
          </p:cNvPr>
          <p:cNvSpPr>
            <a:spLocks noGrp="1"/>
          </p:cNvSpPr>
          <p:nvPr>
            <p:ph type="sldNum" sz="quarter" idx="12"/>
          </p:nvPr>
        </p:nvSpPr>
        <p:spPr/>
        <p:txBody>
          <a:bodyPr/>
          <a:lstStyle/>
          <a:p>
            <a:fld id="{2538A50E-19AF-4F6B-98B9-D7F201E1AE41}" type="slidenum">
              <a:rPr lang="en-IN" smtClean="0"/>
              <a:t>‹#›</a:t>
            </a:fld>
            <a:endParaRPr lang="en-IN"/>
          </a:p>
        </p:txBody>
      </p:sp>
    </p:spTree>
    <p:extLst>
      <p:ext uri="{BB962C8B-B14F-4D97-AF65-F5344CB8AC3E}">
        <p14:creationId xmlns:p14="http://schemas.microsoft.com/office/powerpoint/2010/main" val="90375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5FB03-195A-4F57-9B52-FFE22AA123B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61CBA97-4728-4ECB-AB62-9E1C7D5BF8BB}"/>
              </a:ext>
            </a:extLst>
          </p:cNvPr>
          <p:cNvSpPr>
            <a:spLocks noGrp="1"/>
          </p:cNvSpPr>
          <p:nvPr>
            <p:ph type="dt" sz="half" idx="10"/>
          </p:nvPr>
        </p:nvSpPr>
        <p:spPr/>
        <p:txBody>
          <a:bodyPr/>
          <a:lstStyle/>
          <a:p>
            <a:fld id="{12B7839C-D593-46B7-96B1-DC28D62603DF}" type="datetimeFigureOut">
              <a:rPr lang="en-IN" smtClean="0"/>
              <a:t>15-07-2020</a:t>
            </a:fld>
            <a:endParaRPr lang="en-IN"/>
          </a:p>
        </p:txBody>
      </p:sp>
      <p:sp>
        <p:nvSpPr>
          <p:cNvPr id="4" name="Footer Placeholder 3">
            <a:extLst>
              <a:ext uri="{FF2B5EF4-FFF2-40B4-BE49-F238E27FC236}">
                <a16:creationId xmlns:a16="http://schemas.microsoft.com/office/drawing/2014/main" id="{860A169D-3263-4F9B-996D-CF3C4E47888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948F174-9C9A-4105-9243-881C6C26DC14}"/>
              </a:ext>
            </a:extLst>
          </p:cNvPr>
          <p:cNvSpPr>
            <a:spLocks noGrp="1"/>
          </p:cNvSpPr>
          <p:nvPr>
            <p:ph type="sldNum" sz="quarter" idx="12"/>
          </p:nvPr>
        </p:nvSpPr>
        <p:spPr/>
        <p:txBody>
          <a:bodyPr/>
          <a:lstStyle/>
          <a:p>
            <a:fld id="{2538A50E-19AF-4F6B-98B9-D7F201E1AE41}" type="slidenum">
              <a:rPr lang="en-IN" smtClean="0"/>
              <a:t>‹#›</a:t>
            </a:fld>
            <a:endParaRPr lang="en-IN"/>
          </a:p>
        </p:txBody>
      </p:sp>
    </p:spTree>
    <p:extLst>
      <p:ext uri="{BB962C8B-B14F-4D97-AF65-F5344CB8AC3E}">
        <p14:creationId xmlns:p14="http://schemas.microsoft.com/office/powerpoint/2010/main" val="41182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B9A547-E48D-4F72-B73D-10199955293B}"/>
              </a:ext>
            </a:extLst>
          </p:cNvPr>
          <p:cNvSpPr>
            <a:spLocks noGrp="1"/>
          </p:cNvSpPr>
          <p:nvPr>
            <p:ph type="dt" sz="half" idx="10"/>
          </p:nvPr>
        </p:nvSpPr>
        <p:spPr/>
        <p:txBody>
          <a:bodyPr/>
          <a:lstStyle/>
          <a:p>
            <a:fld id="{12B7839C-D593-46B7-96B1-DC28D62603DF}" type="datetimeFigureOut">
              <a:rPr lang="en-IN" smtClean="0"/>
              <a:t>15-07-2020</a:t>
            </a:fld>
            <a:endParaRPr lang="en-IN"/>
          </a:p>
        </p:txBody>
      </p:sp>
      <p:sp>
        <p:nvSpPr>
          <p:cNvPr id="3" name="Footer Placeholder 2">
            <a:extLst>
              <a:ext uri="{FF2B5EF4-FFF2-40B4-BE49-F238E27FC236}">
                <a16:creationId xmlns:a16="http://schemas.microsoft.com/office/drawing/2014/main" id="{98BAB345-3062-4703-B778-AA54FE75EC3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54F0B74-EEA8-4E1F-8F55-3FCF06D1B130}"/>
              </a:ext>
            </a:extLst>
          </p:cNvPr>
          <p:cNvSpPr>
            <a:spLocks noGrp="1"/>
          </p:cNvSpPr>
          <p:nvPr>
            <p:ph type="sldNum" sz="quarter" idx="12"/>
          </p:nvPr>
        </p:nvSpPr>
        <p:spPr/>
        <p:txBody>
          <a:bodyPr/>
          <a:lstStyle/>
          <a:p>
            <a:fld id="{2538A50E-19AF-4F6B-98B9-D7F201E1AE41}" type="slidenum">
              <a:rPr lang="en-IN" smtClean="0"/>
              <a:t>‹#›</a:t>
            </a:fld>
            <a:endParaRPr lang="en-IN"/>
          </a:p>
        </p:txBody>
      </p:sp>
    </p:spTree>
    <p:extLst>
      <p:ext uri="{BB962C8B-B14F-4D97-AF65-F5344CB8AC3E}">
        <p14:creationId xmlns:p14="http://schemas.microsoft.com/office/powerpoint/2010/main" val="1401059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BB64-483F-497A-9399-BCA3CDB231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949ED9B-40AF-472B-9E98-5D4BB298A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7DD28CE-A0EE-41D3-A391-0D255C274A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2925B0-53FC-4505-8FE7-0E77CBDEC116}"/>
              </a:ext>
            </a:extLst>
          </p:cNvPr>
          <p:cNvSpPr>
            <a:spLocks noGrp="1"/>
          </p:cNvSpPr>
          <p:nvPr>
            <p:ph type="dt" sz="half" idx="10"/>
          </p:nvPr>
        </p:nvSpPr>
        <p:spPr/>
        <p:txBody>
          <a:bodyPr/>
          <a:lstStyle/>
          <a:p>
            <a:fld id="{12B7839C-D593-46B7-96B1-DC28D62603DF}" type="datetimeFigureOut">
              <a:rPr lang="en-IN" smtClean="0"/>
              <a:t>15-07-2020</a:t>
            </a:fld>
            <a:endParaRPr lang="en-IN"/>
          </a:p>
        </p:txBody>
      </p:sp>
      <p:sp>
        <p:nvSpPr>
          <p:cNvPr id="6" name="Footer Placeholder 5">
            <a:extLst>
              <a:ext uri="{FF2B5EF4-FFF2-40B4-BE49-F238E27FC236}">
                <a16:creationId xmlns:a16="http://schemas.microsoft.com/office/drawing/2014/main" id="{CFD38D3A-92C2-4705-B30E-7B21C2E8062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660BDAF-F2AE-4E55-81D2-8F439594859C}"/>
              </a:ext>
            </a:extLst>
          </p:cNvPr>
          <p:cNvSpPr>
            <a:spLocks noGrp="1"/>
          </p:cNvSpPr>
          <p:nvPr>
            <p:ph type="sldNum" sz="quarter" idx="12"/>
          </p:nvPr>
        </p:nvSpPr>
        <p:spPr/>
        <p:txBody>
          <a:bodyPr/>
          <a:lstStyle/>
          <a:p>
            <a:fld id="{2538A50E-19AF-4F6B-98B9-D7F201E1AE41}" type="slidenum">
              <a:rPr lang="en-IN" smtClean="0"/>
              <a:t>‹#›</a:t>
            </a:fld>
            <a:endParaRPr lang="en-IN"/>
          </a:p>
        </p:txBody>
      </p:sp>
    </p:spTree>
    <p:extLst>
      <p:ext uri="{BB962C8B-B14F-4D97-AF65-F5344CB8AC3E}">
        <p14:creationId xmlns:p14="http://schemas.microsoft.com/office/powerpoint/2010/main" val="364731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7267E-8510-4718-B0AF-D1CEF562E8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33A4F51-1929-4AA6-9C10-73EAEFDA9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75AF2B2-17B2-4D86-B306-46237EB07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0EA1F2-4A2C-4BBA-8BC8-ACE9047D21E4}"/>
              </a:ext>
            </a:extLst>
          </p:cNvPr>
          <p:cNvSpPr>
            <a:spLocks noGrp="1"/>
          </p:cNvSpPr>
          <p:nvPr>
            <p:ph type="dt" sz="half" idx="10"/>
          </p:nvPr>
        </p:nvSpPr>
        <p:spPr/>
        <p:txBody>
          <a:bodyPr/>
          <a:lstStyle/>
          <a:p>
            <a:fld id="{12B7839C-D593-46B7-96B1-DC28D62603DF}" type="datetimeFigureOut">
              <a:rPr lang="en-IN" smtClean="0"/>
              <a:t>15-07-2020</a:t>
            </a:fld>
            <a:endParaRPr lang="en-IN"/>
          </a:p>
        </p:txBody>
      </p:sp>
      <p:sp>
        <p:nvSpPr>
          <p:cNvPr id="6" name="Footer Placeholder 5">
            <a:extLst>
              <a:ext uri="{FF2B5EF4-FFF2-40B4-BE49-F238E27FC236}">
                <a16:creationId xmlns:a16="http://schemas.microsoft.com/office/drawing/2014/main" id="{FA9244B4-7BC4-4F0F-846F-9A980FF6FC0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14DF091-636E-4A94-B405-3BEE40DECE04}"/>
              </a:ext>
            </a:extLst>
          </p:cNvPr>
          <p:cNvSpPr>
            <a:spLocks noGrp="1"/>
          </p:cNvSpPr>
          <p:nvPr>
            <p:ph type="sldNum" sz="quarter" idx="12"/>
          </p:nvPr>
        </p:nvSpPr>
        <p:spPr/>
        <p:txBody>
          <a:bodyPr/>
          <a:lstStyle/>
          <a:p>
            <a:fld id="{2538A50E-19AF-4F6B-98B9-D7F201E1AE41}" type="slidenum">
              <a:rPr lang="en-IN" smtClean="0"/>
              <a:t>‹#›</a:t>
            </a:fld>
            <a:endParaRPr lang="en-IN"/>
          </a:p>
        </p:txBody>
      </p:sp>
    </p:spTree>
    <p:extLst>
      <p:ext uri="{BB962C8B-B14F-4D97-AF65-F5344CB8AC3E}">
        <p14:creationId xmlns:p14="http://schemas.microsoft.com/office/powerpoint/2010/main" val="415305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C54AAA-3214-4C12-81BC-8FE0D6E5B7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321590E-C295-4A64-8DF5-487E4BBD33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E145998-B7F0-4E9D-B50C-44B611D2A6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7839C-D593-46B7-96B1-DC28D62603DF}" type="datetimeFigureOut">
              <a:rPr lang="en-IN" smtClean="0"/>
              <a:t>15-07-2020</a:t>
            </a:fld>
            <a:endParaRPr lang="en-IN"/>
          </a:p>
        </p:txBody>
      </p:sp>
      <p:sp>
        <p:nvSpPr>
          <p:cNvPr id="5" name="Footer Placeholder 4">
            <a:extLst>
              <a:ext uri="{FF2B5EF4-FFF2-40B4-BE49-F238E27FC236}">
                <a16:creationId xmlns:a16="http://schemas.microsoft.com/office/drawing/2014/main" id="{F9263677-4803-49F8-914C-2E6585BD61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3C0C536-08E7-4CE2-B460-8E6CB416EB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8A50E-19AF-4F6B-98B9-D7F201E1AE41}" type="slidenum">
              <a:rPr lang="en-IN" smtClean="0"/>
              <a:t>‹#›</a:t>
            </a:fld>
            <a:endParaRPr lang="en-IN"/>
          </a:p>
        </p:txBody>
      </p:sp>
    </p:spTree>
    <p:extLst>
      <p:ext uri="{BB962C8B-B14F-4D97-AF65-F5344CB8AC3E}">
        <p14:creationId xmlns:p14="http://schemas.microsoft.com/office/powerpoint/2010/main" val="2021183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E347A-5412-4DC9-A6A5-B7E7D542DB71}"/>
              </a:ext>
            </a:extLst>
          </p:cNvPr>
          <p:cNvSpPr>
            <a:spLocks noGrp="1"/>
          </p:cNvSpPr>
          <p:nvPr>
            <p:ph type="ctrTitle"/>
          </p:nvPr>
        </p:nvSpPr>
        <p:spPr>
          <a:xfrm>
            <a:off x="1524000" y="-340677"/>
            <a:ext cx="9144000" cy="2387600"/>
          </a:xfrm>
        </p:spPr>
        <p:txBody>
          <a:bodyPr>
            <a:normAutofit/>
          </a:bodyPr>
          <a:lstStyle/>
          <a:p>
            <a:r>
              <a:rPr lang="en-US" sz="4800" b="1" dirty="0">
                <a:latin typeface="Times New Roman" panose="02020603050405020304" pitchFamily="18" charset="0"/>
                <a:cs typeface="Times New Roman" panose="02020603050405020304" pitchFamily="18" charset="0"/>
              </a:rPr>
              <a:t>THYROID GLAND</a:t>
            </a:r>
            <a:endParaRPr lang="en-IN" sz="48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F48E681E-1BBC-47B8-990C-35EC6F522573}"/>
              </a:ext>
            </a:extLst>
          </p:cNvPr>
          <p:cNvSpPr>
            <a:spLocks noGrp="1"/>
          </p:cNvSpPr>
          <p:nvPr>
            <p:ph type="subTitle" idx="1"/>
          </p:nvPr>
        </p:nvSpPr>
        <p:spPr/>
        <p:txBody>
          <a:bodyPr/>
          <a:lstStyle/>
          <a:p>
            <a:r>
              <a:rPr lang="en-US" dirty="0"/>
              <a:t>BY : </a:t>
            </a:r>
            <a:r>
              <a:rPr lang="en-US" dirty="0" err="1"/>
              <a:t>Mrs</a:t>
            </a:r>
            <a:r>
              <a:rPr lang="en-US" dirty="0"/>
              <a:t> .GOWRI. R </a:t>
            </a:r>
          </a:p>
          <a:p>
            <a:r>
              <a:rPr lang="en-US" dirty="0"/>
              <a:t>ASST. LECTURER</a:t>
            </a:r>
          </a:p>
          <a:p>
            <a:r>
              <a:rPr lang="en-US" dirty="0"/>
              <a:t>BGI</a:t>
            </a:r>
            <a:endParaRPr lang="en-IN" dirty="0"/>
          </a:p>
        </p:txBody>
      </p:sp>
    </p:spTree>
    <p:extLst>
      <p:ext uri="{BB962C8B-B14F-4D97-AF65-F5344CB8AC3E}">
        <p14:creationId xmlns:p14="http://schemas.microsoft.com/office/powerpoint/2010/main" val="4044065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CB09C-F55F-4359-AE8F-10B4285DFBC5}"/>
              </a:ext>
            </a:extLst>
          </p:cNvPr>
          <p:cNvSpPr>
            <a:spLocks noGrp="1"/>
          </p:cNvSpPr>
          <p:nvPr>
            <p:ph type="title"/>
          </p:nvPr>
        </p:nvSpPr>
        <p:spPr>
          <a:xfrm>
            <a:off x="514643" y="308855"/>
            <a:ext cx="10515600" cy="1325563"/>
          </a:xfrm>
        </p:spPr>
        <p:txBody>
          <a:bodyPr/>
          <a:lstStyle/>
          <a:p>
            <a:pPr algn="ctr"/>
            <a:r>
              <a:rPr lang="en-US" sz="3600" b="1" u="sng" dirty="0">
                <a:latin typeface="Times New Roman" panose="02020603050405020304" pitchFamily="18" charset="0"/>
                <a:cs typeface="Times New Roman" panose="02020603050405020304" pitchFamily="18" charset="0"/>
              </a:rPr>
              <a:t>Blood supply</a:t>
            </a:r>
            <a:br>
              <a:rPr lang="en-US" dirty="0"/>
            </a:br>
            <a:endParaRPr lang="en-IN"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AA6A13E-E46F-41D1-B3DF-0B3A262C2C54}"/>
              </a:ext>
            </a:extLst>
          </p:cNvPr>
          <p:cNvSpPr>
            <a:spLocks noGrp="1"/>
          </p:cNvSpPr>
          <p:nvPr>
            <p:ph idx="1"/>
          </p:nvPr>
        </p:nvSpPr>
        <p:spPr>
          <a:xfrm>
            <a:off x="725659" y="1634418"/>
            <a:ext cx="10515600" cy="4351338"/>
          </a:xfrm>
        </p:spPr>
        <p:txBody>
          <a:bodyPr/>
          <a:lstStyle/>
          <a:p>
            <a:pPr marL="0" indent="0">
              <a:buNone/>
            </a:pPr>
            <a:r>
              <a:rPr lang="en-US" b="1" u="sng" dirty="0"/>
              <a:t>Arterial supply</a:t>
            </a:r>
          </a:p>
          <a:p>
            <a:pPr marL="0" indent="0">
              <a:buNone/>
            </a:pPr>
            <a:r>
              <a:rPr lang="en-US" b="1" u="sng" dirty="0"/>
              <a:t>1.a pair of superior thyroid arteries :</a:t>
            </a:r>
            <a:r>
              <a:rPr lang="en-US" dirty="0"/>
              <a:t>arises from external carotid arteries </a:t>
            </a:r>
            <a:r>
              <a:rPr lang="en-US" b="1" u="sng" dirty="0"/>
              <a:t>. </a:t>
            </a:r>
            <a:r>
              <a:rPr lang="en-US" dirty="0"/>
              <a:t>They enter the upper poles of the lobes . These arteries are closely related  to the external laryngeal nerves .</a:t>
            </a:r>
          </a:p>
          <a:p>
            <a:pPr marL="0" indent="0">
              <a:buNone/>
            </a:pPr>
            <a:r>
              <a:rPr lang="en-US" b="1" u="sng" dirty="0"/>
              <a:t>2. A pair inferior thyroid arteries :</a:t>
            </a:r>
            <a:r>
              <a:rPr lang="en-US" dirty="0"/>
              <a:t>they arises from the thyrocervical trunk of the first part of the subclavian arteries .the terminal part of the each inferior thyroid artery .is intimately related to the recurrent laryngeal nerve .</a:t>
            </a:r>
          </a:p>
          <a:p>
            <a:pPr marL="0" indent="0">
              <a:buNone/>
            </a:pPr>
            <a:r>
              <a:rPr lang="en-US" dirty="0"/>
              <a:t>3.Arteria </a:t>
            </a:r>
            <a:r>
              <a:rPr lang="en-US" dirty="0" err="1"/>
              <a:t>thyroidea</a:t>
            </a:r>
            <a:r>
              <a:rPr lang="en-US" dirty="0"/>
              <a:t> </a:t>
            </a:r>
            <a:r>
              <a:rPr lang="en-US" dirty="0" err="1"/>
              <a:t>ima</a:t>
            </a:r>
            <a:r>
              <a:rPr lang="en-US" dirty="0"/>
              <a:t> : this unpaired branch may arise from the arch of aorta or brachiocephalic trunk.</a:t>
            </a:r>
            <a:endParaRPr lang="en-IN" dirty="0"/>
          </a:p>
        </p:txBody>
      </p:sp>
    </p:spTree>
    <p:extLst>
      <p:ext uri="{BB962C8B-B14F-4D97-AF65-F5344CB8AC3E}">
        <p14:creationId xmlns:p14="http://schemas.microsoft.com/office/powerpoint/2010/main" val="4064235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B03734-950E-4F3A-9586-0F62A29E92E8}"/>
              </a:ext>
            </a:extLst>
          </p:cNvPr>
          <p:cNvSpPr>
            <a:spLocks noGrp="1"/>
          </p:cNvSpPr>
          <p:nvPr>
            <p:ph idx="1"/>
          </p:nvPr>
        </p:nvSpPr>
        <p:spPr>
          <a:xfrm>
            <a:off x="697523" y="1253331"/>
            <a:ext cx="10515600" cy="4351338"/>
          </a:xfrm>
        </p:spPr>
        <p:txBody>
          <a:bodyPr>
            <a:normAutofit lnSpcReduction="10000"/>
          </a:bodyPr>
          <a:lstStyle/>
          <a:p>
            <a:pPr marL="0" indent="0">
              <a:buNone/>
            </a:pPr>
            <a:r>
              <a:rPr lang="en-US" b="1" dirty="0"/>
              <a:t>Venous drainage</a:t>
            </a:r>
          </a:p>
          <a:p>
            <a:r>
              <a:rPr lang="en-US" dirty="0"/>
              <a:t>The veins form a plexus beneath the true capsule . The plexus is drained by three pairs of veins , viz .superior , middle and inferior thyroid veins . Superior and  middle veins drain into internal jugular veins ;inferior veins drains into the brachiocephalic vein </a:t>
            </a:r>
            <a:r>
              <a:rPr lang="en-US" b="1" dirty="0"/>
              <a:t>.</a:t>
            </a:r>
          </a:p>
          <a:p>
            <a:pPr marL="0" indent="0">
              <a:buNone/>
            </a:pPr>
            <a:r>
              <a:rPr lang="en-US" b="1" dirty="0"/>
              <a:t>Nerve supply </a:t>
            </a:r>
          </a:p>
          <a:p>
            <a:r>
              <a:rPr lang="en-US" dirty="0"/>
              <a:t>Parasympathetic  supply is from </a:t>
            </a:r>
            <a:r>
              <a:rPr lang="en-US" dirty="0" err="1"/>
              <a:t>vagus</a:t>
            </a:r>
            <a:r>
              <a:rPr lang="en-US" dirty="0"/>
              <a:t> nerve and sympathetic from cervical sympathetic ganglia </a:t>
            </a:r>
            <a:r>
              <a:rPr lang="en-US" b="1" dirty="0"/>
              <a:t>.</a:t>
            </a:r>
          </a:p>
          <a:p>
            <a:pPr marL="0" indent="0">
              <a:buNone/>
            </a:pPr>
            <a:r>
              <a:rPr lang="en-US" b="1" dirty="0"/>
              <a:t>Lymphatic drainage</a:t>
            </a:r>
          </a:p>
          <a:p>
            <a:r>
              <a:rPr lang="en-US" b="1" dirty="0"/>
              <a:t> lymphatic drainage is to </a:t>
            </a:r>
            <a:r>
              <a:rPr lang="en-US" b="1" dirty="0" err="1"/>
              <a:t>Pretracheal</a:t>
            </a:r>
            <a:r>
              <a:rPr lang="en-US" b="1" dirty="0"/>
              <a:t> and deep cervical nodes</a:t>
            </a:r>
            <a:endParaRPr lang="en-IN" b="1" dirty="0"/>
          </a:p>
        </p:txBody>
      </p:sp>
    </p:spTree>
    <p:extLst>
      <p:ext uri="{BB962C8B-B14F-4D97-AF65-F5344CB8AC3E}">
        <p14:creationId xmlns:p14="http://schemas.microsoft.com/office/powerpoint/2010/main" val="2226417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B3E6A-480D-4231-A4B8-5ABE21DDBB95}"/>
              </a:ext>
            </a:extLst>
          </p:cNvPr>
          <p:cNvSpPr>
            <a:spLocks noGrp="1"/>
          </p:cNvSpPr>
          <p:nvPr>
            <p:ph type="title"/>
          </p:nvPr>
        </p:nvSpPr>
        <p:spPr/>
        <p:txBody>
          <a:bodyPr>
            <a:normAutofit/>
          </a:bodyPr>
          <a:lstStyle/>
          <a:p>
            <a:r>
              <a:rPr lang="en-US" sz="3600" b="1" u="sng" dirty="0">
                <a:latin typeface="Times New Roman" panose="02020603050405020304" pitchFamily="18" charset="0"/>
                <a:cs typeface="Times New Roman" panose="02020603050405020304" pitchFamily="18" charset="0"/>
              </a:rPr>
              <a:t>Hormones of thyroid glands </a:t>
            </a:r>
            <a:endParaRPr lang="en-IN" sz="3600"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DFFCB6A-E713-4BD5-A111-AA53D0F906DB}"/>
              </a:ext>
            </a:extLst>
          </p:cNvPr>
          <p:cNvSpPr>
            <a:spLocks noGrp="1"/>
          </p:cNvSpPr>
          <p:nvPr>
            <p:ph idx="1"/>
          </p:nvPr>
        </p:nvSpPr>
        <p:spPr>
          <a:xfrm>
            <a:off x="838200" y="1445797"/>
            <a:ext cx="10515600" cy="4351338"/>
          </a:xfrm>
        </p:spPr>
        <p:txBody>
          <a:bodyPr>
            <a:normAutofit lnSpcReduction="10000"/>
          </a:bodyPr>
          <a:lstStyle/>
          <a:p>
            <a:r>
              <a:rPr lang="en-US" dirty="0"/>
              <a:t>The follicular cells secrete  two principal iodine containing hormones – thyroxine (T4) or tetraiodothyronine and tri-iodothyronine (T3) . </a:t>
            </a:r>
          </a:p>
          <a:p>
            <a:pPr marL="0" indent="0">
              <a:buNone/>
            </a:pPr>
            <a:r>
              <a:rPr lang="en-US" b="1" dirty="0"/>
              <a:t>Action of thyroid hormones :</a:t>
            </a:r>
          </a:p>
          <a:p>
            <a:pPr marL="0" indent="0">
              <a:buNone/>
            </a:pPr>
            <a:r>
              <a:rPr lang="en-US" b="1" dirty="0"/>
              <a:t>                 on </a:t>
            </a:r>
            <a:r>
              <a:rPr lang="en-US" b="1" dirty="0" err="1"/>
              <a:t>growth:</a:t>
            </a:r>
            <a:r>
              <a:rPr lang="en-US" dirty="0" err="1"/>
              <a:t>thyroid</a:t>
            </a:r>
            <a:r>
              <a:rPr lang="en-US" dirty="0"/>
              <a:t> hormones are essentials for normal growth and development . They promote skeletal growth , ossification of cartilage , eruption of teeth , brain development , </a:t>
            </a:r>
            <a:r>
              <a:rPr lang="en-US" dirty="0" err="1"/>
              <a:t>etc</a:t>
            </a:r>
            <a:r>
              <a:rPr lang="en-US" dirty="0"/>
              <a:t> .,thus, thyroid hormones are essential for both mental and physical growth .</a:t>
            </a:r>
          </a:p>
          <a:p>
            <a:pPr marL="0" indent="0">
              <a:buNone/>
            </a:pPr>
            <a:r>
              <a:rPr lang="en-US" b="1" dirty="0"/>
              <a:t>Calorigenic action :</a:t>
            </a:r>
            <a:r>
              <a:rPr lang="en-US" dirty="0"/>
              <a:t>T3 and T4 increases the O2 consumption of all the tissues except adult brain , testes , uterus , spleen , lymph nodes and anterior pituitary .as a result , they increase the BMR and heat production in the tissues (calorigenic action).</a:t>
            </a:r>
            <a:endParaRPr lang="en-IN" b="1" dirty="0"/>
          </a:p>
        </p:txBody>
      </p:sp>
    </p:spTree>
    <p:extLst>
      <p:ext uri="{BB962C8B-B14F-4D97-AF65-F5344CB8AC3E}">
        <p14:creationId xmlns:p14="http://schemas.microsoft.com/office/powerpoint/2010/main" val="3582088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688171-0AD3-4429-B7B5-C3953CFAD225}"/>
              </a:ext>
            </a:extLst>
          </p:cNvPr>
          <p:cNvSpPr>
            <a:spLocks noGrp="1"/>
          </p:cNvSpPr>
          <p:nvPr>
            <p:ph idx="1"/>
          </p:nvPr>
        </p:nvSpPr>
        <p:spPr/>
        <p:txBody>
          <a:bodyPr>
            <a:normAutofit fontScale="92500" lnSpcReduction="20000"/>
          </a:bodyPr>
          <a:lstStyle/>
          <a:p>
            <a:pPr marL="0" indent="0">
              <a:buNone/>
            </a:pPr>
            <a:r>
              <a:rPr lang="en-US" b="1" dirty="0"/>
              <a:t>Brain and nervous system </a:t>
            </a:r>
            <a:r>
              <a:rPr lang="en-US" dirty="0"/>
              <a:t>:thyroid hormones are essential for proper brain development . A hypothyroid infant may therefore develop irreversible mental retardation</a:t>
            </a:r>
          </a:p>
          <a:p>
            <a:pPr marL="0" indent="0">
              <a:buNone/>
            </a:pPr>
            <a:r>
              <a:rPr lang="en-US" b="1" dirty="0"/>
              <a:t>Cardiovascular system </a:t>
            </a:r>
            <a:r>
              <a:rPr lang="en-US" dirty="0"/>
              <a:t>:they increases heart rate , force of contraction , cardiac output and systolic blood pressure .diastolic pressure may be decreased due to cutaneous vasodilatation and reduced  peripheral resistance caused by T 3 and T4 . Hyperthyroidism , the skin is warm and moist .</a:t>
            </a:r>
          </a:p>
          <a:p>
            <a:r>
              <a:rPr lang="en-US" b="1" dirty="0"/>
              <a:t>Metabolism of protein , carbohydrates and lipids :</a:t>
            </a:r>
          </a:p>
          <a:p>
            <a:pPr marL="0" indent="0">
              <a:buNone/>
            </a:pPr>
            <a:r>
              <a:rPr lang="en-US" b="1" dirty="0"/>
              <a:t>1.</a:t>
            </a:r>
            <a:r>
              <a:rPr lang="en-US" dirty="0"/>
              <a:t>Physiological amount of thyroid hormone promote protein synthesis , nitrogen retention and a positive nitrogen  balance .but large amount can cause protein catabolism with increased excretion of nitrogen in urine, causing  negative nitrogen balance </a:t>
            </a:r>
            <a:r>
              <a:rPr lang="en-US" b="1" dirty="0"/>
              <a:t>.</a:t>
            </a:r>
            <a:endParaRPr lang="en-IN" b="1" dirty="0"/>
          </a:p>
        </p:txBody>
      </p:sp>
    </p:spTree>
    <p:extLst>
      <p:ext uri="{BB962C8B-B14F-4D97-AF65-F5344CB8AC3E}">
        <p14:creationId xmlns:p14="http://schemas.microsoft.com/office/powerpoint/2010/main" val="3265352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56B82C-C44D-47C0-8133-A941B2E4358B}"/>
              </a:ext>
            </a:extLst>
          </p:cNvPr>
          <p:cNvSpPr>
            <a:spLocks noGrp="1"/>
          </p:cNvSpPr>
          <p:nvPr>
            <p:ph idx="1"/>
          </p:nvPr>
        </p:nvSpPr>
        <p:spPr>
          <a:xfrm>
            <a:off x="669388" y="1253331"/>
            <a:ext cx="10515600" cy="4351338"/>
          </a:xfrm>
        </p:spPr>
        <p:txBody>
          <a:bodyPr/>
          <a:lstStyle/>
          <a:p>
            <a:r>
              <a:rPr lang="en-US" dirty="0"/>
              <a:t>2.thyroid  hormones increases the rate of absorption  of carbohydrates from the  small  intestine .</a:t>
            </a:r>
          </a:p>
          <a:p>
            <a:r>
              <a:rPr lang="en-US" dirty="0"/>
              <a:t>3.they increase glycogenolysis and gluconeogenesis in liver . They also increase peripheral utilization of  glucose . The over all effect results in a rise in the blood sugar level .diabetes mellitus is aggravated by excess thyroid hormone .</a:t>
            </a:r>
          </a:p>
          <a:p>
            <a:r>
              <a:rPr lang="en-US" dirty="0"/>
              <a:t>4.thyroid hormones affect synthesis and degradation of lipids , the degradation being more than the synthesis . T3 and T4 increase  the cholesterol synthesis.</a:t>
            </a:r>
            <a:endParaRPr lang="en-IN" dirty="0"/>
          </a:p>
        </p:txBody>
      </p:sp>
    </p:spTree>
    <p:extLst>
      <p:ext uri="{BB962C8B-B14F-4D97-AF65-F5344CB8AC3E}">
        <p14:creationId xmlns:p14="http://schemas.microsoft.com/office/powerpoint/2010/main" val="1665862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79F8BF-114A-422C-8586-AD6B4218A38B}"/>
              </a:ext>
            </a:extLst>
          </p:cNvPr>
          <p:cNvSpPr>
            <a:spLocks noGrp="1"/>
          </p:cNvSpPr>
          <p:nvPr>
            <p:ph idx="1"/>
          </p:nvPr>
        </p:nvSpPr>
        <p:spPr>
          <a:xfrm>
            <a:off x="669388" y="1253331"/>
            <a:ext cx="10515600" cy="4351338"/>
          </a:xfrm>
        </p:spPr>
        <p:txBody>
          <a:bodyPr/>
          <a:lstStyle/>
          <a:p>
            <a:r>
              <a:rPr lang="en-US" b="1" dirty="0"/>
              <a:t>Vitamin metabolism </a:t>
            </a:r>
            <a:r>
              <a:rPr lang="en-US" dirty="0"/>
              <a:t>:thyroxine is essential for the conversion of carotene to vit A in the liver . Hence “carotenemia” occurs in  hypothyroidisms , giving a yellow color to the skin , but not sclera  (unlike jaundice ).</a:t>
            </a:r>
          </a:p>
          <a:p>
            <a:r>
              <a:rPr lang="en-US" b="1" dirty="0"/>
              <a:t>Skeletal muscle </a:t>
            </a:r>
            <a:r>
              <a:rPr lang="en-US" dirty="0"/>
              <a:t>:optimum amount  thyroxine  is required for efficient </a:t>
            </a:r>
          </a:p>
          <a:p>
            <a:pPr marL="0" indent="0">
              <a:buNone/>
            </a:pPr>
            <a:r>
              <a:rPr lang="en-US" dirty="0"/>
              <a:t>Muscle function .so, in both hyper – hypo- </a:t>
            </a:r>
            <a:r>
              <a:rPr lang="en-US" dirty="0" err="1"/>
              <a:t>thyroidism</a:t>
            </a:r>
            <a:r>
              <a:rPr lang="en-US" dirty="0"/>
              <a:t>    ,    muscle weakness occurs .</a:t>
            </a:r>
          </a:p>
          <a:p>
            <a:pPr marL="0" indent="0">
              <a:buNone/>
            </a:pPr>
            <a:r>
              <a:rPr lang="en-US" b="1" dirty="0"/>
              <a:t>Reproduction and fertility </a:t>
            </a:r>
            <a:r>
              <a:rPr lang="en-US" dirty="0"/>
              <a:t>: normal gonadal functions require an optimum amount of thyroxine .hypothyroidism </a:t>
            </a:r>
            <a:r>
              <a:rPr lang="en-US" dirty="0" err="1"/>
              <a:t>isn</a:t>
            </a:r>
            <a:r>
              <a:rPr lang="en-US" dirty="0"/>
              <a:t> childhood delays the onset of puberty . </a:t>
            </a:r>
            <a:endParaRPr lang="en-IN" dirty="0"/>
          </a:p>
        </p:txBody>
      </p:sp>
    </p:spTree>
    <p:extLst>
      <p:ext uri="{BB962C8B-B14F-4D97-AF65-F5344CB8AC3E}">
        <p14:creationId xmlns:p14="http://schemas.microsoft.com/office/powerpoint/2010/main" val="3053400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80F2AD-ACC7-4CBF-9482-7383146541C6}"/>
              </a:ext>
            </a:extLst>
          </p:cNvPr>
          <p:cNvSpPr>
            <a:spLocks noGrp="1"/>
          </p:cNvSpPr>
          <p:nvPr>
            <p:ph idx="1"/>
          </p:nvPr>
        </p:nvSpPr>
        <p:spPr>
          <a:xfrm>
            <a:off x="613117" y="1051902"/>
            <a:ext cx="10515600" cy="4351338"/>
          </a:xfrm>
        </p:spPr>
        <p:txBody>
          <a:bodyPr>
            <a:normAutofit fontScale="92500" lnSpcReduction="20000"/>
          </a:bodyPr>
          <a:lstStyle/>
          <a:p>
            <a:r>
              <a:rPr lang="en-US" dirty="0"/>
              <a:t>In females , the rhythmicity of ovarian cycle and normal lactation can occur , only if optimum amount of circulating thyroxine levels are presents .  Hypothyroidism causes increased menstrual bleeding and hyperthyroidism causes scanty or absent menstrual  bleeding .</a:t>
            </a:r>
          </a:p>
          <a:p>
            <a:r>
              <a:rPr lang="en-US" b="1" dirty="0"/>
              <a:t>Other effects </a:t>
            </a:r>
            <a:r>
              <a:rPr lang="en-US" dirty="0"/>
              <a:t>:  thyroxine is necessary for normal erythropoiesis. .gastrointestinal motility , secretion and appetite may be increased by the thyroid hormones .</a:t>
            </a:r>
          </a:p>
          <a:p>
            <a:r>
              <a:rPr lang="en-US" dirty="0"/>
              <a:t>Increase protein catabolism </a:t>
            </a:r>
          </a:p>
          <a:p>
            <a:r>
              <a:rPr lang="en-US" dirty="0"/>
              <a:t>Decrease circulatory  cholesterol</a:t>
            </a:r>
          </a:p>
          <a:p>
            <a:r>
              <a:rPr lang="en-US" dirty="0"/>
              <a:t>Regulates body growth and development</a:t>
            </a:r>
          </a:p>
          <a:p>
            <a:r>
              <a:rPr lang="en-US" dirty="0"/>
              <a:t>Regulates brain development </a:t>
            </a:r>
          </a:p>
          <a:p>
            <a:r>
              <a:rPr lang="en-US" dirty="0"/>
              <a:t>Increases heart rate              </a:t>
            </a:r>
            <a:endParaRPr lang="en-IN" dirty="0"/>
          </a:p>
        </p:txBody>
      </p:sp>
    </p:spTree>
    <p:extLst>
      <p:ext uri="{BB962C8B-B14F-4D97-AF65-F5344CB8AC3E}">
        <p14:creationId xmlns:p14="http://schemas.microsoft.com/office/powerpoint/2010/main" val="3753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6E4B2-B241-4868-A283-C03BBCE1E74B}"/>
              </a:ext>
            </a:extLst>
          </p:cNvPr>
          <p:cNvSpPr>
            <a:spLocks noGrp="1"/>
          </p:cNvSpPr>
          <p:nvPr>
            <p:ph type="title"/>
          </p:nvPr>
        </p:nvSpPr>
        <p:spPr>
          <a:xfrm>
            <a:off x="1105486" y="252583"/>
            <a:ext cx="10515600" cy="1325563"/>
          </a:xfrm>
        </p:spPr>
        <p:txBody>
          <a:bodyPr/>
          <a:lstStyle/>
          <a:p>
            <a:r>
              <a:rPr lang="en-US" b="1" dirty="0">
                <a:solidFill>
                  <a:srgbClr val="FF0000"/>
                </a:solidFill>
              </a:rPr>
              <a:t>THYROID GLAND</a:t>
            </a:r>
            <a:endParaRPr lang="en-IN" b="1" dirty="0">
              <a:solidFill>
                <a:srgbClr val="FF0000"/>
              </a:solidFill>
            </a:endParaRPr>
          </a:p>
        </p:txBody>
      </p:sp>
      <p:sp>
        <p:nvSpPr>
          <p:cNvPr id="3" name="Content Placeholder 2">
            <a:extLst>
              <a:ext uri="{FF2B5EF4-FFF2-40B4-BE49-F238E27FC236}">
                <a16:creationId xmlns:a16="http://schemas.microsoft.com/office/drawing/2014/main" id="{069552DA-1E9D-4EDA-B536-C2796906F782}"/>
              </a:ext>
            </a:extLst>
          </p:cNvPr>
          <p:cNvSpPr>
            <a:spLocks noGrp="1"/>
          </p:cNvSpPr>
          <p:nvPr>
            <p:ph idx="1"/>
          </p:nvPr>
        </p:nvSpPr>
        <p:spPr>
          <a:xfrm>
            <a:off x="838200" y="1361391"/>
            <a:ext cx="10515600" cy="4351338"/>
          </a:xfrm>
        </p:spPr>
        <p:txBody>
          <a:bodyPr>
            <a:normAutofit fontScale="92500"/>
          </a:bodyPr>
          <a:lstStyle/>
          <a:p>
            <a:r>
              <a:rPr lang="en-US" dirty="0"/>
              <a:t>Thyroid gland is the largest endocrine gland in the body . It clasps the anterior and lateral surface of the pharynx ,larynx  , esophagus and trachea like a shield . It is a yellowish brown in color and highly vascular.</a:t>
            </a:r>
          </a:p>
          <a:p>
            <a:pPr marL="0" indent="0">
              <a:buNone/>
            </a:pPr>
            <a:r>
              <a:rPr lang="en-US" b="1" u="sng" dirty="0"/>
              <a:t>POSITION</a:t>
            </a:r>
          </a:p>
          <a:p>
            <a:pPr marL="0" indent="0">
              <a:buNone/>
            </a:pPr>
            <a:r>
              <a:rPr lang="en-US" dirty="0"/>
              <a:t> thyroid gland is situated  in front and  sides of the lower part of the neck , opposite the levels of C5-C7andT1  vertebrae .</a:t>
            </a:r>
          </a:p>
          <a:p>
            <a:pPr marL="0" indent="0">
              <a:buNone/>
            </a:pPr>
            <a:r>
              <a:rPr lang="en-US" b="1" u="sng" dirty="0"/>
              <a:t>PARTS</a:t>
            </a:r>
          </a:p>
          <a:p>
            <a:pPr marL="0" indent="0">
              <a:buNone/>
            </a:pPr>
            <a:r>
              <a:rPr lang="en-US" b="1" u="sng" dirty="0"/>
              <a:t>1</a:t>
            </a:r>
            <a:r>
              <a:rPr lang="en-US" dirty="0"/>
              <a:t>.Thyroid gland has two lateral lobes connected by a central isthmus .</a:t>
            </a:r>
          </a:p>
          <a:p>
            <a:pPr marL="0" indent="0">
              <a:buNone/>
            </a:pPr>
            <a:r>
              <a:rPr lang="en-US" dirty="0"/>
              <a:t>2 .each lateral lobe is roughly conical in shape , measuring 5cm in length ,3cm in breadth and 2cm in thickness . The isthmus is quadrilateral in shape .</a:t>
            </a:r>
            <a:endParaRPr lang="en-IN" dirty="0"/>
          </a:p>
        </p:txBody>
      </p:sp>
    </p:spTree>
    <p:extLst>
      <p:ext uri="{BB962C8B-B14F-4D97-AF65-F5344CB8AC3E}">
        <p14:creationId xmlns:p14="http://schemas.microsoft.com/office/powerpoint/2010/main" val="1333121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7575ED-575F-46C1-ADFE-9E9D1E7BDD84}"/>
              </a:ext>
            </a:extLst>
          </p:cNvPr>
          <p:cNvSpPr>
            <a:spLocks noGrp="1"/>
          </p:cNvSpPr>
          <p:nvPr>
            <p:ph idx="1"/>
          </p:nvPr>
        </p:nvSpPr>
        <p:spPr>
          <a:xfrm>
            <a:off x="317695" y="1253331"/>
            <a:ext cx="10515600" cy="4351338"/>
          </a:xfrm>
        </p:spPr>
        <p:txBody>
          <a:bodyPr>
            <a:normAutofit fontScale="92500"/>
          </a:bodyPr>
          <a:lstStyle/>
          <a:p>
            <a:pPr marL="0" indent="0">
              <a:buNone/>
            </a:pPr>
            <a:r>
              <a:rPr lang="en-US" dirty="0"/>
              <a:t>3.the glands weighs approximately 30g . The gland is larger in females , which enlarges during menstruation and pregnancy .</a:t>
            </a:r>
          </a:p>
          <a:p>
            <a:pPr marL="0" indent="0">
              <a:buNone/>
            </a:pPr>
            <a:r>
              <a:rPr lang="en-US" dirty="0"/>
              <a:t>CAPSULES</a:t>
            </a:r>
          </a:p>
          <a:p>
            <a:pPr marL="0" indent="0">
              <a:buNone/>
            </a:pPr>
            <a:r>
              <a:rPr lang="en-US" dirty="0"/>
              <a:t>            1.thyroid has  an inner  true capsules  and an  outer false capsule </a:t>
            </a:r>
          </a:p>
          <a:p>
            <a:pPr marL="0" indent="0">
              <a:buNone/>
            </a:pPr>
            <a:r>
              <a:rPr lang="en-US" dirty="0"/>
              <a:t>a)The true capsule is formed by the condensation of connective tissues fibers </a:t>
            </a:r>
          </a:p>
          <a:p>
            <a:pPr marL="0" indent="0">
              <a:buNone/>
            </a:pPr>
            <a:r>
              <a:rPr lang="en-US" dirty="0"/>
              <a:t>b)The false capsule is formed by the pre tracheal layer of deep cervical fascia , which splits to enclose the gland .the </a:t>
            </a:r>
            <a:r>
              <a:rPr lang="en-US" dirty="0" err="1"/>
              <a:t>pretracheal</a:t>
            </a:r>
            <a:r>
              <a:rPr lang="en-US" dirty="0"/>
              <a:t> layer  is attached  to the hyoid  bone and oblique line of the thyroid cartilage . Because of these attachments , the thyroid gland moves up and down with deglutition (swallowing).</a:t>
            </a:r>
            <a:endParaRPr lang="en-IN" dirty="0"/>
          </a:p>
        </p:txBody>
      </p:sp>
    </p:spTree>
    <p:extLst>
      <p:ext uri="{BB962C8B-B14F-4D97-AF65-F5344CB8AC3E}">
        <p14:creationId xmlns:p14="http://schemas.microsoft.com/office/powerpoint/2010/main" val="707344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B0DDC4C-0378-4517-8620-29EED82F4F9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76246" y="2321169"/>
            <a:ext cx="4754880" cy="3545059"/>
          </a:xfrm>
        </p:spPr>
      </p:pic>
    </p:spTree>
    <p:extLst>
      <p:ext uri="{BB962C8B-B14F-4D97-AF65-F5344CB8AC3E}">
        <p14:creationId xmlns:p14="http://schemas.microsoft.com/office/powerpoint/2010/main" val="1336498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7DC32-C134-4374-BA97-8C38211380EA}"/>
              </a:ext>
            </a:extLst>
          </p:cNvPr>
          <p:cNvSpPr>
            <a:spLocks noGrp="1"/>
          </p:cNvSpPr>
          <p:nvPr>
            <p:ph type="title"/>
          </p:nvPr>
        </p:nvSpPr>
        <p:spPr>
          <a:xfrm>
            <a:off x="838200" y="500062"/>
            <a:ext cx="10515600" cy="1325563"/>
          </a:xfrm>
        </p:spPr>
        <p:txBody>
          <a:bodyPr>
            <a:normAutofit/>
          </a:bodyPr>
          <a:lstStyle/>
          <a:p>
            <a:r>
              <a:rPr lang="en-US" b="1" u="sng" dirty="0"/>
              <a:t>Relations </a:t>
            </a:r>
            <a:br>
              <a:rPr lang="en-US" dirty="0"/>
            </a:br>
            <a:r>
              <a:rPr lang="en-US" sz="3100" dirty="0">
                <a:latin typeface="Times New Roman" panose="02020603050405020304" pitchFamily="18" charset="0"/>
                <a:cs typeface="Times New Roman" panose="02020603050405020304" pitchFamily="18" charset="0"/>
              </a:rPr>
              <a:t>the relations of the thyroid gland are shown in figure.</a:t>
            </a:r>
            <a:endParaRPr lang="en-IN" sz="31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3BA6342-1FAD-4F68-BA7C-92B2E728DD2D}"/>
              </a:ext>
            </a:extLst>
          </p:cNvPr>
          <p:cNvSpPr>
            <a:spLocks noGrp="1"/>
          </p:cNvSpPr>
          <p:nvPr>
            <p:ph idx="1"/>
          </p:nvPr>
        </p:nvSpPr>
        <p:spPr/>
        <p:txBody>
          <a:bodyPr>
            <a:normAutofit lnSpcReduction="10000"/>
          </a:bodyPr>
          <a:lstStyle/>
          <a:p>
            <a:pPr marL="0" indent="0">
              <a:buNone/>
            </a:pPr>
            <a:r>
              <a:rPr lang="en-US" b="1" dirty="0"/>
              <a:t>Posterior surface </a:t>
            </a:r>
            <a:r>
              <a:rPr lang="en-US" dirty="0"/>
              <a:t>is related  to:</a:t>
            </a:r>
          </a:p>
          <a:p>
            <a:r>
              <a:rPr lang="en-US" dirty="0"/>
              <a:t>The carotid sheath and its contents (internal jugular vein , common carotid artery , </a:t>
            </a:r>
            <a:r>
              <a:rPr lang="en-US" dirty="0" err="1"/>
              <a:t>vagus</a:t>
            </a:r>
            <a:r>
              <a:rPr lang="en-US" dirty="0"/>
              <a:t> nerve )</a:t>
            </a:r>
          </a:p>
          <a:p>
            <a:r>
              <a:rPr lang="en-US" dirty="0"/>
              <a:t>The superior and inferior parathyroid glands .</a:t>
            </a:r>
          </a:p>
          <a:p>
            <a:pPr marL="0" indent="0">
              <a:buNone/>
            </a:pPr>
            <a:r>
              <a:rPr lang="en-US" b="1" dirty="0"/>
              <a:t>Medial surface </a:t>
            </a:r>
            <a:r>
              <a:rPr lang="en-US" dirty="0"/>
              <a:t>is related to :</a:t>
            </a:r>
          </a:p>
          <a:p>
            <a:r>
              <a:rPr lang="en-US" dirty="0"/>
              <a:t>Two tubes : trachea and esophagus </a:t>
            </a:r>
          </a:p>
          <a:p>
            <a:r>
              <a:rPr lang="en-US" dirty="0"/>
              <a:t>Two nerves : external laryngeal and recurrent laryngeal </a:t>
            </a:r>
          </a:p>
          <a:p>
            <a:r>
              <a:rPr lang="en-US" dirty="0"/>
              <a:t>Two muscles :cricothyroid and inferior  constrictors of pharynx .</a:t>
            </a:r>
          </a:p>
          <a:p>
            <a:r>
              <a:rPr lang="en-US" dirty="0"/>
              <a:t>Two  cartilages : thyroid and cricoid .</a:t>
            </a:r>
            <a:endParaRPr lang="en-IN" dirty="0"/>
          </a:p>
        </p:txBody>
      </p:sp>
    </p:spTree>
    <p:extLst>
      <p:ext uri="{BB962C8B-B14F-4D97-AF65-F5344CB8AC3E}">
        <p14:creationId xmlns:p14="http://schemas.microsoft.com/office/powerpoint/2010/main" val="3902223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22F9EA-A707-4739-A856-77AEA718D258}"/>
              </a:ext>
            </a:extLst>
          </p:cNvPr>
          <p:cNvSpPr>
            <a:spLocks noGrp="1"/>
          </p:cNvSpPr>
          <p:nvPr>
            <p:ph idx="1"/>
          </p:nvPr>
        </p:nvSpPr>
        <p:spPr>
          <a:xfrm>
            <a:off x="838200" y="1023766"/>
            <a:ext cx="10515600" cy="4351338"/>
          </a:xfrm>
        </p:spPr>
        <p:txBody>
          <a:bodyPr/>
          <a:lstStyle/>
          <a:p>
            <a:pPr marL="0" indent="0">
              <a:buNone/>
            </a:pPr>
            <a:r>
              <a:rPr lang="en-US" b="1" dirty="0"/>
              <a:t>Isthmus</a:t>
            </a:r>
          </a:p>
          <a:p>
            <a:r>
              <a:rPr lang="en-US" dirty="0"/>
              <a:t>It is covered anteriorly by skin and fascia .</a:t>
            </a:r>
          </a:p>
          <a:p>
            <a:r>
              <a:rPr lang="en-US" dirty="0"/>
              <a:t>Posteriorly , it rests on second and third  and fourth tracheal rings </a:t>
            </a:r>
          </a:p>
          <a:p>
            <a:r>
              <a:rPr lang="en-US" dirty="0"/>
              <a:t>From it upper border , a small projection may be seen –the pyramidal lobe </a:t>
            </a:r>
          </a:p>
          <a:p>
            <a:r>
              <a:rPr lang="en-US" dirty="0"/>
              <a:t>A fibromuscular  strands called </a:t>
            </a:r>
            <a:r>
              <a:rPr lang="en-US" dirty="0" err="1"/>
              <a:t>levator</a:t>
            </a:r>
            <a:r>
              <a:rPr lang="en-US" dirty="0"/>
              <a:t> </a:t>
            </a:r>
            <a:r>
              <a:rPr lang="en-US" dirty="0" err="1"/>
              <a:t>glandulae</a:t>
            </a:r>
            <a:r>
              <a:rPr lang="en-US" dirty="0"/>
              <a:t> </a:t>
            </a:r>
            <a:r>
              <a:rPr lang="en-US" dirty="0" err="1"/>
              <a:t>thyroideae</a:t>
            </a:r>
            <a:r>
              <a:rPr lang="en-US" dirty="0"/>
              <a:t> may extent from the pyramidal lobe to the hyoid bone .</a:t>
            </a:r>
            <a:endParaRPr lang="en-IN" dirty="0"/>
          </a:p>
        </p:txBody>
      </p:sp>
    </p:spTree>
    <p:extLst>
      <p:ext uri="{BB962C8B-B14F-4D97-AF65-F5344CB8AC3E}">
        <p14:creationId xmlns:p14="http://schemas.microsoft.com/office/powerpoint/2010/main" val="2643929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C987D-56BE-4100-89D4-74D3F0D61BE8}"/>
              </a:ext>
            </a:extLst>
          </p:cNvPr>
          <p:cNvSpPr>
            <a:spLocks noGrp="1"/>
          </p:cNvSpPr>
          <p:nvPr>
            <p:ph type="title"/>
          </p:nvPr>
        </p:nvSpPr>
        <p:spPr/>
        <p:txBody>
          <a:bodyPr/>
          <a:lstStyle/>
          <a:p>
            <a:r>
              <a:rPr lang="en-IN" dirty="0"/>
              <a:t>Relation of thyroid  gland</a:t>
            </a:r>
          </a:p>
        </p:txBody>
      </p:sp>
      <p:pic>
        <p:nvPicPr>
          <p:cNvPr id="5" name="Content Placeholder 4">
            <a:extLst>
              <a:ext uri="{FF2B5EF4-FFF2-40B4-BE49-F238E27FC236}">
                <a16:creationId xmlns:a16="http://schemas.microsoft.com/office/drawing/2014/main" id="{494AE225-F074-4C94-B752-6D2CAA14846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9025" y="2248046"/>
            <a:ext cx="3105150" cy="1476375"/>
          </a:xfrm>
        </p:spPr>
      </p:pic>
    </p:spTree>
    <p:extLst>
      <p:ext uri="{BB962C8B-B14F-4D97-AF65-F5344CB8AC3E}">
        <p14:creationId xmlns:p14="http://schemas.microsoft.com/office/powerpoint/2010/main" val="2048655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58692-B996-4FDF-9BF9-4AFF5A10AF4F}"/>
              </a:ext>
            </a:extLst>
          </p:cNvPr>
          <p:cNvSpPr>
            <a:spLocks noGrp="1"/>
          </p:cNvSpPr>
          <p:nvPr>
            <p:ph type="title"/>
          </p:nvPr>
        </p:nvSpPr>
        <p:spPr/>
        <p:txBody>
          <a:bodyPr>
            <a:normAutofit/>
          </a:bodyPr>
          <a:lstStyle/>
          <a:p>
            <a:r>
              <a:rPr lang="en-US" sz="3600" b="1" u="sng" dirty="0">
                <a:latin typeface="Times New Roman" panose="02020603050405020304" pitchFamily="18" charset="0"/>
                <a:cs typeface="Times New Roman" panose="02020603050405020304" pitchFamily="18" charset="0"/>
              </a:rPr>
              <a:t>Histology of the thyroid gland</a:t>
            </a:r>
            <a:endParaRPr lang="en-IN" sz="3600"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B456D41-755C-453A-94C1-4C7F8AA90A47}"/>
              </a:ext>
            </a:extLst>
          </p:cNvPr>
          <p:cNvSpPr>
            <a:spLocks noGrp="1"/>
          </p:cNvSpPr>
          <p:nvPr>
            <p:ph idx="1"/>
          </p:nvPr>
        </p:nvSpPr>
        <p:spPr>
          <a:xfrm>
            <a:off x="838200" y="1417662"/>
            <a:ext cx="10515600" cy="4351338"/>
          </a:xfrm>
        </p:spPr>
        <p:txBody>
          <a:bodyPr/>
          <a:lstStyle/>
          <a:p>
            <a:pPr marL="0" indent="0">
              <a:buNone/>
            </a:pPr>
            <a:r>
              <a:rPr lang="en-US" dirty="0"/>
              <a:t>1.Thyroid gland is enclosed in a fibrous capsule , which sends numerous </a:t>
            </a:r>
            <a:r>
              <a:rPr lang="en-US" dirty="0" err="1"/>
              <a:t>septae</a:t>
            </a:r>
            <a:r>
              <a:rPr lang="en-US" dirty="0"/>
              <a:t> inside the gland and divides it into the lobes .</a:t>
            </a:r>
          </a:p>
          <a:p>
            <a:pPr marL="0" indent="0">
              <a:buNone/>
            </a:pPr>
            <a:r>
              <a:rPr lang="en-US" dirty="0"/>
              <a:t>2.Each lobule is made up of acini or follicle lined  by follicular cells – cuboidal to columnar in shape depending upon the secretory activity of the gland . Nucleus is rounded and centrally placed . A rich network of capillaries is present around the acini .</a:t>
            </a:r>
          </a:p>
          <a:p>
            <a:pPr marL="0" indent="0">
              <a:buNone/>
            </a:pPr>
            <a:r>
              <a:rPr lang="en-US" dirty="0"/>
              <a:t>3.In the center of each follicle  a homogenous eosinophilic material known as colloid is present .</a:t>
            </a:r>
          </a:p>
          <a:p>
            <a:pPr marL="0" indent="0">
              <a:buNone/>
            </a:pPr>
            <a:r>
              <a:rPr lang="en-US" dirty="0"/>
              <a:t>4.The parafollicular cells or C-cells  are presents between the follicular cells and their basement  membranes .</a:t>
            </a:r>
          </a:p>
          <a:p>
            <a:pPr marL="0" indent="0">
              <a:buNone/>
            </a:pPr>
            <a:endParaRPr lang="en-US" dirty="0"/>
          </a:p>
          <a:p>
            <a:pPr marL="0" indent="0">
              <a:buNone/>
            </a:pPr>
            <a:endParaRPr lang="en-IN" dirty="0"/>
          </a:p>
        </p:txBody>
      </p:sp>
    </p:spTree>
    <p:extLst>
      <p:ext uri="{BB962C8B-B14F-4D97-AF65-F5344CB8AC3E}">
        <p14:creationId xmlns:p14="http://schemas.microsoft.com/office/powerpoint/2010/main" val="3784643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81273C-06C5-4631-8681-07E816F98DA0}"/>
              </a:ext>
            </a:extLst>
          </p:cNvPr>
          <p:cNvSpPr>
            <a:spLocks noGrp="1"/>
          </p:cNvSpPr>
          <p:nvPr>
            <p:ph idx="1"/>
          </p:nvPr>
        </p:nvSpPr>
        <p:spPr/>
        <p:txBody>
          <a:bodyPr/>
          <a:lstStyle/>
          <a:p>
            <a:pPr marL="0" indent="0">
              <a:buNone/>
            </a:pPr>
            <a:r>
              <a:rPr lang="en-US" dirty="0"/>
              <a:t>5.Follicular cells secretes T3 and T4  hormones .</a:t>
            </a:r>
          </a:p>
          <a:p>
            <a:pPr marL="0" indent="0">
              <a:buNone/>
            </a:pPr>
            <a:r>
              <a:rPr lang="en-US" dirty="0"/>
              <a:t>6. Calcitonin is secreted by parafollicular cells .  </a:t>
            </a:r>
            <a:endParaRPr lang="en-IN" dirty="0"/>
          </a:p>
        </p:txBody>
      </p:sp>
      <p:pic>
        <p:nvPicPr>
          <p:cNvPr id="4" name="Picture 3">
            <a:extLst>
              <a:ext uri="{FF2B5EF4-FFF2-40B4-BE49-F238E27FC236}">
                <a16:creationId xmlns:a16="http://schemas.microsoft.com/office/drawing/2014/main" id="{6F25DDCD-C693-4D2F-BB3B-4B4FCD1BF9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7286" y="2835152"/>
            <a:ext cx="2947914" cy="1609725"/>
          </a:xfrm>
          <a:prstGeom prst="rect">
            <a:avLst/>
          </a:prstGeom>
        </p:spPr>
      </p:pic>
    </p:spTree>
    <p:extLst>
      <p:ext uri="{BB962C8B-B14F-4D97-AF65-F5344CB8AC3E}">
        <p14:creationId xmlns:p14="http://schemas.microsoft.com/office/powerpoint/2010/main" val="1783321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1173</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THYROID GLAND</vt:lpstr>
      <vt:lpstr>THYROID GLAND</vt:lpstr>
      <vt:lpstr>PowerPoint Presentation</vt:lpstr>
      <vt:lpstr>PowerPoint Presentation</vt:lpstr>
      <vt:lpstr>Relations  the relations of the thyroid gland are shown in figure.</vt:lpstr>
      <vt:lpstr>PowerPoint Presentation</vt:lpstr>
      <vt:lpstr>Relation of thyroid  gland</vt:lpstr>
      <vt:lpstr>Histology of the thyroid gland</vt:lpstr>
      <vt:lpstr>PowerPoint Presentation</vt:lpstr>
      <vt:lpstr>Blood supply </vt:lpstr>
      <vt:lpstr>PowerPoint Presentation</vt:lpstr>
      <vt:lpstr>Hormones of thyroid glands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THYROID GLAND</dc:title>
  <dc:creator>DEVI</dc:creator>
  <cp:lastModifiedBy>DEVI</cp:lastModifiedBy>
  <cp:revision>28</cp:revision>
  <dcterms:created xsi:type="dcterms:W3CDTF">2020-07-15T05:08:17Z</dcterms:created>
  <dcterms:modified xsi:type="dcterms:W3CDTF">2020-07-15T10:38:57Z</dcterms:modified>
</cp:coreProperties>
</file>