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71" r:id="rId6"/>
    <p:sldId id="261" r:id="rId7"/>
    <p:sldId id="262" r:id="rId8"/>
    <p:sldId id="263" r:id="rId9"/>
    <p:sldId id="264" r:id="rId10"/>
    <p:sldId id="265" r:id="rId11"/>
    <p:sldId id="266" r:id="rId12"/>
    <p:sldId id="267" r:id="rId13"/>
    <p:sldId id="268" r:id="rId14"/>
    <p:sldId id="269" r:id="rId15"/>
    <p:sldId id="270" r:id="rId16"/>
    <p:sldId id="272" r:id="rId17"/>
    <p:sldId id="336"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33" r:id="rId53"/>
    <p:sldId id="33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7/22/2020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7/22/2020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49.jpe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50.jpe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9794C9-65D7-9746-AF76-14D5EDA99AD1}"/>
              </a:ext>
            </a:extLst>
          </p:cNvPr>
          <p:cNvSpPr>
            <a:spLocks noGrp="1"/>
          </p:cNvSpPr>
          <p:nvPr>
            <p:ph type="subTitle" idx="1"/>
          </p:nvPr>
        </p:nvSpPr>
        <p:spPr/>
        <p:txBody>
          <a:bodyPr/>
          <a:lstStyle/>
          <a:p>
            <a:r>
              <a:rPr lang="en-IN"/>
              <a:t>Hemin Johnson</a:t>
            </a:r>
          </a:p>
          <a:p>
            <a:r>
              <a:rPr lang="en-IN"/>
              <a:t>BGI </a:t>
            </a:r>
          </a:p>
          <a:p>
            <a:endParaRPr lang="en-US"/>
          </a:p>
        </p:txBody>
      </p:sp>
      <p:pic>
        <p:nvPicPr>
          <p:cNvPr id="5" name="Picture 6">
            <a:extLst>
              <a:ext uri="{FF2B5EF4-FFF2-40B4-BE49-F238E27FC236}">
                <a16:creationId xmlns:a16="http://schemas.microsoft.com/office/drawing/2014/main" id="{55F2BA6E-178F-7E42-9C71-B933011E83E9}"/>
              </a:ext>
            </a:extLst>
          </p:cNvPr>
          <p:cNvPicPr>
            <a:picLocks noChangeAspect="1"/>
          </p:cNvPicPr>
          <p:nvPr/>
        </p:nvPicPr>
        <p:blipFill>
          <a:blip r:embed="rId2"/>
          <a:stretch>
            <a:fillRect/>
          </a:stretch>
        </p:blipFill>
        <p:spPr>
          <a:xfrm>
            <a:off x="0" y="0"/>
            <a:ext cx="8429625" cy="2928938"/>
          </a:xfrm>
          <a:prstGeom prst="rect">
            <a:avLst/>
          </a:prstGeom>
        </p:spPr>
      </p:pic>
      <p:pic>
        <p:nvPicPr>
          <p:cNvPr id="2" name="Picture 2">
            <a:extLst>
              <a:ext uri="{FF2B5EF4-FFF2-40B4-BE49-F238E27FC236}">
                <a16:creationId xmlns:a16="http://schemas.microsoft.com/office/drawing/2014/main" id="{41B5FA5C-2FD5-C640-9F14-82D5A60AE07F}"/>
              </a:ext>
            </a:extLst>
          </p:cNvPr>
          <p:cNvPicPr>
            <a:picLocks noChangeAspect="1"/>
          </p:cNvPicPr>
          <p:nvPr/>
        </p:nvPicPr>
        <p:blipFill>
          <a:blip r:embed="rId3"/>
          <a:stretch>
            <a:fillRect/>
          </a:stretch>
        </p:blipFill>
        <p:spPr>
          <a:xfrm>
            <a:off x="0" y="2772151"/>
            <a:ext cx="8268891" cy="3076575"/>
          </a:xfrm>
          <a:prstGeom prst="rect">
            <a:avLst/>
          </a:prstGeom>
        </p:spPr>
      </p:pic>
    </p:spTree>
    <p:extLst>
      <p:ext uri="{BB962C8B-B14F-4D97-AF65-F5344CB8AC3E}">
        <p14:creationId xmlns:p14="http://schemas.microsoft.com/office/powerpoint/2010/main" val="391783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734501D-D33D-2D4C-B03A-B2E598A81E43}"/>
              </a:ext>
            </a:extLst>
          </p:cNvPr>
          <p:cNvPicPr>
            <a:picLocks noChangeAspect="1"/>
          </p:cNvPicPr>
          <p:nvPr/>
        </p:nvPicPr>
        <p:blipFill>
          <a:blip r:embed="rId2"/>
          <a:stretch>
            <a:fillRect/>
          </a:stretch>
        </p:blipFill>
        <p:spPr>
          <a:xfrm>
            <a:off x="0" y="0"/>
            <a:ext cx="11715750" cy="5607844"/>
          </a:xfrm>
          <a:prstGeom prst="rect">
            <a:avLst/>
          </a:prstGeom>
        </p:spPr>
      </p:pic>
    </p:spTree>
    <p:extLst>
      <p:ext uri="{BB962C8B-B14F-4D97-AF65-F5344CB8AC3E}">
        <p14:creationId xmlns:p14="http://schemas.microsoft.com/office/powerpoint/2010/main" val="299557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0B766A6-D979-804F-BC25-834461EC45E5}"/>
              </a:ext>
            </a:extLst>
          </p:cNvPr>
          <p:cNvPicPr>
            <a:picLocks noChangeAspect="1"/>
          </p:cNvPicPr>
          <p:nvPr/>
        </p:nvPicPr>
        <p:blipFill>
          <a:blip r:embed="rId2"/>
          <a:stretch>
            <a:fillRect/>
          </a:stretch>
        </p:blipFill>
        <p:spPr>
          <a:xfrm>
            <a:off x="0" y="0"/>
            <a:ext cx="11715750" cy="5607844"/>
          </a:xfrm>
          <a:prstGeom prst="rect">
            <a:avLst/>
          </a:prstGeom>
        </p:spPr>
      </p:pic>
    </p:spTree>
    <p:extLst>
      <p:ext uri="{BB962C8B-B14F-4D97-AF65-F5344CB8AC3E}">
        <p14:creationId xmlns:p14="http://schemas.microsoft.com/office/powerpoint/2010/main" val="126053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37CBB3-722B-954C-9055-D927CF24BCA7}"/>
              </a:ext>
            </a:extLst>
          </p:cNvPr>
          <p:cNvPicPr>
            <a:picLocks noChangeAspect="1"/>
          </p:cNvPicPr>
          <p:nvPr/>
        </p:nvPicPr>
        <p:blipFill>
          <a:blip r:embed="rId2"/>
          <a:stretch>
            <a:fillRect/>
          </a:stretch>
        </p:blipFill>
        <p:spPr>
          <a:xfrm>
            <a:off x="-1" y="0"/>
            <a:ext cx="11751469" cy="5554266"/>
          </a:xfrm>
          <a:prstGeom prst="rect">
            <a:avLst/>
          </a:prstGeom>
        </p:spPr>
      </p:pic>
    </p:spTree>
    <p:extLst>
      <p:ext uri="{BB962C8B-B14F-4D97-AF65-F5344CB8AC3E}">
        <p14:creationId xmlns:p14="http://schemas.microsoft.com/office/powerpoint/2010/main" val="225872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C81C9F-EBA9-8942-A51E-C2CD04D35707}"/>
              </a:ext>
            </a:extLst>
          </p:cNvPr>
          <p:cNvPicPr>
            <a:picLocks noChangeAspect="1"/>
          </p:cNvPicPr>
          <p:nvPr/>
        </p:nvPicPr>
        <p:blipFill>
          <a:blip r:embed="rId2"/>
          <a:stretch>
            <a:fillRect/>
          </a:stretch>
        </p:blipFill>
        <p:spPr>
          <a:xfrm>
            <a:off x="-1" y="0"/>
            <a:ext cx="11697891" cy="5589984"/>
          </a:xfrm>
          <a:prstGeom prst="rect">
            <a:avLst/>
          </a:prstGeom>
        </p:spPr>
      </p:pic>
    </p:spTree>
    <p:extLst>
      <p:ext uri="{BB962C8B-B14F-4D97-AF65-F5344CB8AC3E}">
        <p14:creationId xmlns:p14="http://schemas.microsoft.com/office/powerpoint/2010/main" val="270016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035D6E1-EEE5-3B41-82D8-9653A2056C0C}"/>
              </a:ext>
            </a:extLst>
          </p:cNvPr>
          <p:cNvPicPr>
            <a:picLocks noChangeAspect="1"/>
          </p:cNvPicPr>
          <p:nvPr/>
        </p:nvPicPr>
        <p:blipFill>
          <a:blip r:embed="rId2"/>
          <a:stretch>
            <a:fillRect/>
          </a:stretch>
        </p:blipFill>
        <p:spPr>
          <a:xfrm>
            <a:off x="0" y="0"/>
            <a:ext cx="11715750" cy="5572125"/>
          </a:xfrm>
          <a:prstGeom prst="rect">
            <a:avLst/>
          </a:prstGeom>
        </p:spPr>
      </p:pic>
    </p:spTree>
    <p:extLst>
      <p:ext uri="{BB962C8B-B14F-4D97-AF65-F5344CB8AC3E}">
        <p14:creationId xmlns:p14="http://schemas.microsoft.com/office/powerpoint/2010/main" val="340633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1C595E2-F43A-5849-A2E9-D260375B526B}"/>
              </a:ext>
            </a:extLst>
          </p:cNvPr>
          <p:cNvPicPr>
            <a:picLocks noChangeAspect="1"/>
          </p:cNvPicPr>
          <p:nvPr/>
        </p:nvPicPr>
        <p:blipFill>
          <a:blip r:embed="rId2"/>
          <a:stretch>
            <a:fillRect/>
          </a:stretch>
        </p:blipFill>
        <p:spPr>
          <a:xfrm>
            <a:off x="0" y="0"/>
            <a:ext cx="11662172" cy="5607844"/>
          </a:xfrm>
          <a:prstGeom prst="rect">
            <a:avLst/>
          </a:prstGeom>
        </p:spPr>
      </p:pic>
    </p:spTree>
    <p:extLst>
      <p:ext uri="{BB962C8B-B14F-4D97-AF65-F5344CB8AC3E}">
        <p14:creationId xmlns:p14="http://schemas.microsoft.com/office/powerpoint/2010/main" val="333412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1FA3EC0-2891-B84F-B209-67595C983CD8}"/>
              </a:ext>
            </a:extLst>
          </p:cNvPr>
          <p:cNvPicPr>
            <a:picLocks noChangeAspect="1"/>
          </p:cNvPicPr>
          <p:nvPr/>
        </p:nvPicPr>
        <p:blipFill>
          <a:blip r:embed="rId2"/>
          <a:stretch>
            <a:fillRect/>
          </a:stretch>
        </p:blipFill>
        <p:spPr>
          <a:xfrm>
            <a:off x="0" y="0"/>
            <a:ext cx="11662172" cy="5625703"/>
          </a:xfrm>
          <a:prstGeom prst="rect">
            <a:avLst/>
          </a:prstGeom>
        </p:spPr>
      </p:pic>
    </p:spTree>
    <p:extLst>
      <p:ext uri="{BB962C8B-B14F-4D97-AF65-F5344CB8AC3E}">
        <p14:creationId xmlns:p14="http://schemas.microsoft.com/office/powerpoint/2010/main" val="102455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BFCCF0-734F-D348-BD66-8652D274A5E5}"/>
              </a:ext>
            </a:extLst>
          </p:cNvPr>
          <p:cNvPicPr>
            <a:picLocks noChangeAspect="1"/>
          </p:cNvPicPr>
          <p:nvPr/>
        </p:nvPicPr>
        <p:blipFill>
          <a:blip r:embed="rId2"/>
          <a:stretch>
            <a:fillRect/>
          </a:stretch>
        </p:blipFill>
        <p:spPr>
          <a:xfrm>
            <a:off x="0" y="0"/>
            <a:ext cx="11662172" cy="5607844"/>
          </a:xfrm>
          <a:prstGeom prst="rect">
            <a:avLst/>
          </a:prstGeom>
        </p:spPr>
      </p:pic>
    </p:spTree>
    <p:extLst>
      <p:ext uri="{BB962C8B-B14F-4D97-AF65-F5344CB8AC3E}">
        <p14:creationId xmlns:p14="http://schemas.microsoft.com/office/powerpoint/2010/main" val="358321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22DFB82-94BB-6B4B-91FA-63DC7C550078}"/>
              </a:ext>
            </a:extLst>
          </p:cNvPr>
          <p:cNvPicPr>
            <a:picLocks noChangeAspect="1"/>
          </p:cNvPicPr>
          <p:nvPr/>
        </p:nvPicPr>
        <p:blipFill>
          <a:blip r:embed="rId2"/>
          <a:stretch>
            <a:fillRect/>
          </a:stretch>
        </p:blipFill>
        <p:spPr>
          <a:xfrm>
            <a:off x="-1" y="0"/>
            <a:ext cx="11680031" cy="5554266"/>
          </a:xfrm>
          <a:prstGeom prst="rect">
            <a:avLst/>
          </a:prstGeom>
        </p:spPr>
      </p:pic>
    </p:spTree>
    <p:extLst>
      <p:ext uri="{BB962C8B-B14F-4D97-AF65-F5344CB8AC3E}">
        <p14:creationId xmlns:p14="http://schemas.microsoft.com/office/powerpoint/2010/main" val="113266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D17888-DF00-BA42-AC9E-1CD3D9714DA0}"/>
              </a:ext>
            </a:extLst>
          </p:cNvPr>
          <p:cNvPicPr>
            <a:picLocks noChangeAspect="1"/>
          </p:cNvPicPr>
          <p:nvPr/>
        </p:nvPicPr>
        <p:blipFill>
          <a:blip r:embed="rId2"/>
          <a:stretch>
            <a:fillRect/>
          </a:stretch>
        </p:blipFill>
        <p:spPr>
          <a:xfrm>
            <a:off x="0" y="0"/>
            <a:ext cx="11769328" cy="5643562"/>
          </a:xfrm>
          <a:prstGeom prst="rect">
            <a:avLst/>
          </a:prstGeom>
        </p:spPr>
      </p:pic>
    </p:spTree>
    <p:extLst>
      <p:ext uri="{BB962C8B-B14F-4D97-AF65-F5344CB8AC3E}">
        <p14:creationId xmlns:p14="http://schemas.microsoft.com/office/powerpoint/2010/main" val="83935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794C0AE-D898-7E45-8368-E03DCB1EA573}"/>
              </a:ext>
            </a:extLst>
          </p:cNvPr>
          <p:cNvSpPr txBox="1">
            <a:spLocks noGrp="1"/>
          </p:cNvSpPr>
          <p:nvPr>
            <p:ph sz="quarter" idx="13"/>
          </p:nvPr>
        </p:nvSpPr>
        <p:spPr>
          <a:prstGeom prst="rect">
            <a:avLst/>
          </a:prstGeom>
        </p:spPr>
        <p:txBody>
          <a:bodyP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IN" sz="3600"/>
              <a:t>In India nearly 8 million deaths occur annually therefore it is important to consider the method of disposal. </a:t>
            </a:r>
          </a:p>
          <a:p>
            <a:r>
              <a:rPr lang="en-IN" sz="3600"/>
              <a:t> Types mainly are -- * cremation</a:t>
            </a:r>
          </a:p>
          <a:p>
            <a:pPr marL="0" indent="0">
              <a:buFont typeface="Wingdings 2" charset="2"/>
              <a:buNone/>
            </a:pPr>
            <a:r>
              <a:rPr lang="en-IN" sz="3600"/>
              <a:t>                                     * burial</a:t>
            </a:r>
            <a:endParaRPr lang="en-US" sz="3600"/>
          </a:p>
        </p:txBody>
      </p:sp>
      <p:sp>
        <p:nvSpPr>
          <p:cNvPr id="2" name="Title 1">
            <a:extLst>
              <a:ext uri="{FF2B5EF4-FFF2-40B4-BE49-F238E27FC236}">
                <a16:creationId xmlns:a16="http://schemas.microsoft.com/office/drawing/2014/main" id="{5B70D376-7EB9-FF47-B703-469CD16D4B87}"/>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IN"/>
              <a:t>Disposal of dead bodies</a:t>
            </a:r>
            <a:endParaRPr lang="en-US"/>
          </a:p>
        </p:txBody>
      </p:sp>
    </p:spTree>
    <p:extLst>
      <p:ext uri="{BB962C8B-B14F-4D97-AF65-F5344CB8AC3E}">
        <p14:creationId xmlns:p14="http://schemas.microsoft.com/office/powerpoint/2010/main" val="314624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894B1D5-F9DC-6E40-912C-0FF1714C9CBB}"/>
              </a:ext>
            </a:extLst>
          </p:cNvPr>
          <p:cNvPicPr>
            <a:picLocks noChangeAspect="1"/>
          </p:cNvPicPr>
          <p:nvPr/>
        </p:nvPicPr>
        <p:blipFill>
          <a:blip r:embed="rId2"/>
          <a:stretch>
            <a:fillRect/>
          </a:stretch>
        </p:blipFill>
        <p:spPr>
          <a:xfrm>
            <a:off x="0" y="0"/>
            <a:ext cx="11715750" cy="5643563"/>
          </a:xfrm>
          <a:prstGeom prst="rect">
            <a:avLst/>
          </a:prstGeom>
        </p:spPr>
      </p:pic>
    </p:spTree>
    <p:extLst>
      <p:ext uri="{BB962C8B-B14F-4D97-AF65-F5344CB8AC3E}">
        <p14:creationId xmlns:p14="http://schemas.microsoft.com/office/powerpoint/2010/main" val="1729481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6DEF0D3-AE7C-DB41-9726-72CD64CFF585}"/>
              </a:ext>
            </a:extLst>
          </p:cNvPr>
          <p:cNvPicPr>
            <a:picLocks noChangeAspect="1"/>
          </p:cNvPicPr>
          <p:nvPr/>
        </p:nvPicPr>
        <p:blipFill>
          <a:blip r:embed="rId2"/>
          <a:stretch>
            <a:fillRect/>
          </a:stretch>
        </p:blipFill>
        <p:spPr>
          <a:xfrm>
            <a:off x="-1" y="0"/>
            <a:ext cx="11733609" cy="5554266"/>
          </a:xfrm>
          <a:prstGeom prst="rect">
            <a:avLst/>
          </a:prstGeom>
        </p:spPr>
      </p:pic>
    </p:spTree>
    <p:extLst>
      <p:ext uri="{BB962C8B-B14F-4D97-AF65-F5344CB8AC3E}">
        <p14:creationId xmlns:p14="http://schemas.microsoft.com/office/powerpoint/2010/main" val="248328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4C4C60-D5F2-4A4F-93B6-5CEBEFEC7CA4}"/>
              </a:ext>
            </a:extLst>
          </p:cNvPr>
          <p:cNvPicPr>
            <a:picLocks noChangeAspect="1"/>
          </p:cNvPicPr>
          <p:nvPr/>
        </p:nvPicPr>
        <p:blipFill>
          <a:blip r:embed="rId2"/>
          <a:stretch>
            <a:fillRect/>
          </a:stretch>
        </p:blipFill>
        <p:spPr>
          <a:xfrm>
            <a:off x="-1" y="0"/>
            <a:ext cx="11697891" cy="5643563"/>
          </a:xfrm>
          <a:prstGeom prst="rect">
            <a:avLst/>
          </a:prstGeom>
        </p:spPr>
      </p:pic>
    </p:spTree>
    <p:extLst>
      <p:ext uri="{BB962C8B-B14F-4D97-AF65-F5344CB8AC3E}">
        <p14:creationId xmlns:p14="http://schemas.microsoft.com/office/powerpoint/2010/main" val="298430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8F75D6-0E82-4D40-8D93-330589B8247F}"/>
              </a:ext>
            </a:extLst>
          </p:cNvPr>
          <p:cNvPicPr>
            <a:picLocks noChangeAspect="1"/>
          </p:cNvPicPr>
          <p:nvPr/>
        </p:nvPicPr>
        <p:blipFill>
          <a:blip r:embed="rId2"/>
          <a:stretch>
            <a:fillRect/>
          </a:stretch>
        </p:blipFill>
        <p:spPr>
          <a:xfrm>
            <a:off x="-1" y="1"/>
            <a:ext cx="11697891" cy="5643562"/>
          </a:xfrm>
          <a:prstGeom prst="rect">
            <a:avLst/>
          </a:prstGeom>
        </p:spPr>
      </p:pic>
    </p:spTree>
    <p:extLst>
      <p:ext uri="{BB962C8B-B14F-4D97-AF65-F5344CB8AC3E}">
        <p14:creationId xmlns:p14="http://schemas.microsoft.com/office/powerpoint/2010/main" val="105738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9A5740-3456-294C-AB83-192C7B9A36A9}"/>
              </a:ext>
            </a:extLst>
          </p:cNvPr>
          <p:cNvPicPr>
            <a:picLocks noChangeAspect="1"/>
          </p:cNvPicPr>
          <p:nvPr/>
        </p:nvPicPr>
        <p:blipFill>
          <a:blip r:embed="rId2"/>
          <a:stretch>
            <a:fillRect/>
          </a:stretch>
        </p:blipFill>
        <p:spPr>
          <a:xfrm>
            <a:off x="0" y="0"/>
            <a:ext cx="11715750" cy="5625703"/>
          </a:xfrm>
          <a:prstGeom prst="rect">
            <a:avLst/>
          </a:prstGeom>
        </p:spPr>
      </p:pic>
    </p:spTree>
    <p:extLst>
      <p:ext uri="{BB962C8B-B14F-4D97-AF65-F5344CB8AC3E}">
        <p14:creationId xmlns:p14="http://schemas.microsoft.com/office/powerpoint/2010/main" val="127577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6F6310-C46D-D249-862B-C0CC2BF3616C}"/>
              </a:ext>
            </a:extLst>
          </p:cNvPr>
          <p:cNvPicPr>
            <a:picLocks noChangeAspect="1"/>
          </p:cNvPicPr>
          <p:nvPr/>
        </p:nvPicPr>
        <p:blipFill>
          <a:blip r:embed="rId2"/>
          <a:stretch>
            <a:fillRect/>
          </a:stretch>
        </p:blipFill>
        <p:spPr>
          <a:xfrm>
            <a:off x="-1" y="0"/>
            <a:ext cx="11697891" cy="5661422"/>
          </a:xfrm>
          <a:prstGeom prst="rect">
            <a:avLst/>
          </a:prstGeom>
        </p:spPr>
      </p:pic>
    </p:spTree>
    <p:extLst>
      <p:ext uri="{BB962C8B-B14F-4D97-AF65-F5344CB8AC3E}">
        <p14:creationId xmlns:p14="http://schemas.microsoft.com/office/powerpoint/2010/main" val="145254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8CC463-71A3-904E-9AE3-A565C7B8AFAC}"/>
              </a:ext>
            </a:extLst>
          </p:cNvPr>
          <p:cNvPicPr>
            <a:picLocks noChangeAspect="1"/>
          </p:cNvPicPr>
          <p:nvPr/>
        </p:nvPicPr>
        <p:blipFill>
          <a:blip r:embed="rId2"/>
          <a:stretch>
            <a:fillRect/>
          </a:stretch>
        </p:blipFill>
        <p:spPr>
          <a:xfrm>
            <a:off x="0" y="0"/>
            <a:ext cx="11715750" cy="5643562"/>
          </a:xfrm>
          <a:prstGeom prst="rect">
            <a:avLst/>
          </a:prstGeom>
        </p:spPr>
      </p:pic>
    </p:spTree>
    <p:extLst>
      <p:ext uri="{BB962C8B-B14F-4D97-AF65-F5344CB8AC3E}">
        <p14:creationId xmlns:p14="http://schemas.microsoft.com/office/powerpoint/2010/main" val="136567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2E386BA-B9BA-6649-BBF2-57F96DE2DA5A}"/>
              </a:ext>
            </a:extLst>
          </p:cNvPr>
          <p:cNvPicPr>
            <a:picLocks noChangeAspect="1"/>
          </p:cNvPicPr>
          <p:nvPr/>
        </p:nvPicPr>
        <p:blipFill>
          <a:blip r:embed="rId2"/>
          <a:stretch>
            <a:fillRect/>
          </a:stretch>
        </p:blipFill>
        <p:spPr>
          <a:xfrm>
            <a:off x="-1" y="0"/>
            <a:ext cx="11697891" cy="5643563"/>
          </a:xfrm>
          <a:prstGeom prst="rect">
            <a:avLst/>
          </a:prstGeom>
        </p:spPr>
      </p:pic>
    </p:spTree>
    <p:extLst>
      <p:ext uri="{BB962C8B-B14F-4D97-AF65-F5344CB8AC3E}">
        <p14:creationId xmlns:p14="http://schemas.microsoft.com/office/powerpoint/2010/main" val="249832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12ED88F-D39C-AB4C-AA17-79A8C21DE47F}"/>
              </a:ext>
            </a:extLst>
          </p:cNvPr>
          <p:cNvPicPr>
            <a:picLocks noChangeAspect="1"/>
          </p:cNvPicPr>
          <p:nvPr/>
        </p:nvPicPr>
        <p:blipFill>
          <a:blip r:embed="rId2"/>
          <a:stretch>
            <a:fillRect/>
          </a:stretch>
        </p:blipFill>
        <p:spPr>
          <a:xfrm>
            <a:off x="-1" y="0"/>
            <a:ext cx="11697891" cy="5625703"/>
          </a:xfrm>
          <a:prstGeom prst="rect">
            <a:avLst/>
          </a:prstGeom>
        </p:spPr>
      </p:pic>
    </p:spTree>
    <p:extLst>
      <p:ext uri="{BB962C8B-B14F-4D97-AF65-F5344CB8AC3E}">
        <p14:creationId xmlns:p14="http://schemas.microsoft.com/office/powerpoint/2010/main" val="52886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3D7E42A-A0B6-3043-BEE6-219BCCE6A21F}"/>
              </a:ext>
            </a:extLst>
          </p:cNvPr>
          <p:cNvPicPr>
            <a:picLocks noChangeAspect="1"/>
          </p:cNvPicPr>
          <p:nvPr/>
        </p:nvPicPr>
        <p:blipFill>
          <a:blip r:embed="rId2"/>
          <a:stretch>
            <a:fillRect/>
          </a:stretch>
        </p:blipFill>
        <p:spPr>
          <a:xfrm>
            <a:off x="-1" y="0"/>
            <a:ext cx="11697891" cy="5607844"/>
          </a:xfrm>
          <a:prstGeom prst="rect">
            <a:avLst/>
          </a:prstGeom>
        </p:spPr>
      </p:pic>
    </p:spTree>
    <p:extLst>
      <p:ext uri="{BB962C8B-B14F-4D97-AF65-F5344CB8AC3E}">
        <p14:creationId xmlns:p14="http://schemas.microsoft.com/office/powerpoint/2010/main" val="417875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90577648-9F6A-644F-994A-57D7C4E3C5FF}"/>
              </a:ext>
            </a:extLst>
          </p:cNvPr>
          <p:cNvPicPr>
            <a:picLocks noGrp="1" noChangeAspect="1"/>
          </p:cNvPicPr>
          <p:nvPr>
            <p:ph sz="quarter" idx="13"/>
          </p:nvPr>
        </p:nvPicPr>
        <p:blipFill>
          <a:blip r:embed="rId2"/>
          <a:stretch>
            <a:fillRect/>
          </a:stretch>
        </p:blipFill>
        <p:spPr>
          <a:xfrm>
            <a:off x="766651" y="2063750"/>
            <a:ext cx="4926235" cy="3311525"/>
          </a:xfrm>
          <a:prstGeom prst="rect">
            <a:avLst/>
          </a:prstGeom>
        </p:spPr>
      </p:pic>
      <p:pic>
        <p:nvPicPr>
          <p:cNvPr id="2" name="Picture 4">
            <a:extLst>
              <a:ext uri="{FF2B5EF4-FFF2-40B4-BE49-F238E27FC236}">
                <a16:creationId xmlns:a16="http://schemas.microsoft.com/office/drawing/2014/main" id="{4C204F66-C8FC-0447-8098-7CE28635DFBA}"/>
              </a:ext>
            </a:extLst>
          </p:cNvPr>
          <p:cNvPicPr>
            <a:picLocks noChangeAspect="1"/>
          </p:cNvPicPr>
          <p:nvPr/>
        </p:nvPicPr>
        <p:blipFill>
          <a:blip r:embed="rId3"/>
          <a:stretch>
            <a:fillRect/>
          </a:stretch>
        </p:blipFill>
        <p:spPr>
          <a:xfrm>
            <a:off x="5692886" y="1901030"/>
            <a:ext cx="5730007" cy="3636963"/>
          </a:xfrm>
          <a:prstGeom prst="rect">
            <a:avLst/>
          </a:prstGeom>
        </p:spPr>
      </p:pic>
      <p:sp>
        <p:nvSpPr>
          <p:cNvPr id="4" name="Title 1">
            <a:extLst>
              <a:ext uri="{FF2B5EF4-FFF2-40B4-BE49-F238E27FC236}">
                <a16:creationId xmlns:a16="http://schemas.microsoft.com/office/drawing/2014/main" id="{C9BEC724-3D9B-1D4A-BDE1-1EB0925F2FF9}"/>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IN" u="sng"/>
              <a:t>Cremation</a:t>
            </a:r>
            <a:r>
              <a:rPr lang="en-IN"/>
              <a:t> </a:t>
            </a:r>
            <a:r>
              <a:rPr lang="en-IN" u="sng"/>
              <a:t>Pictures</a:t>
            </a:r>
            <a:endParaRPr lang="en-US" u="sng"/>
          </a:p>
        </p:txBody>
      </p:sp>
    </p:spTree>
    <p:extLst>
      <p:ext uri="{BB962C8B-B14F-4D97-AF65-F5344CB8AC3E}">
        <p14:creationId xmlns:p14="http://schemas.microsoft.com/office/powerpoint/2010/main" val="2155240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234284-B05D-E647-BD91-C5FE11DABFB2}"/>
              </a:ext>
            </a:extLst>
          </p:cNvPr>
          <p:cNvPicPr>
            <a:picLocks noChangeAspect="1"/>
          </p:cNvPicPr>
          <p:nvPr/>
        </p:nvPicPr>
        <p:blipFill>
          <a:blip r:embed="rId2"/>
          <a:stretch>
            <a:fillRect/>
          </a:stretch>
        </p:blipFill>
        <p:spPr>
          <a:xfrm>
            <a:off x="-1" y="0"/>
            <a:ext cx="11751469" cy="5625703"/>
          </a:xfrm>
          <a:prstGeom prst="rect">
            <a:avLst/>
          </a:prstGeom>
        </p:spPr>
      </p:pic>
    </p:spTree>
    <p:extLst>
      <p:ext uri="{BB962C8B-B14F-4D97-AF65-F5344CB8AC3E}">
        <p14:creationId xmlns:p14="http://schemas.microsoft.com/office/powerpoint/2010/main" val="739222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5A1AE27-D6E1-5F47-8E12-BA2A182909E9}"/>
              </a:ext>
            </a:extLst>
          </p:cNvPr>
          <p:cNvPicPr>
            <a:picLocks noChangeAspect="1"/>
          </p:cNvPicPr>
          <p:nvPr/>
        </p:nvPicPr>
        <p:blipFill>
          <a:blip r:embed="rId2"/>
          <a:stretch>
            <a:fillRect/>
          </a:stretch>
        </p:blipFill>
        <p:spPr>
          <a:xfrm>
            <a:off x="0" y="0"/>
            <a:ext cx="11715750" cy="5625703"/>
          </a:xfrm>
          <a:prstGeom prst="rect">
            <a:avLst/>
          </a:prstGeom>
        </p:spPr>
      </p:pic>
    </p:spTree>
    <p:extLst>
      <p:ext uri="{BB962C8B-B14F-4D97-AF65-F5344CB8AC3E}">
        <p14:creationId xmlns:p14="http://schemas.microsoft.com/office/powerpoint/2010/main" val="2506688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D47A20E-D79C-8A41-A7B9-2167BA57B89F}"/>
              </a:ext>
            </a:extLst>
          </p:cNvPr>
          <p:cNvPicPr>
            <a:picLocks noChangeAspect="1"/>
          </p:cNvPicPr>
          <p:nvPr/>
        </p:nvPicPr>
        <p:blipFill>
          <a:blip r:embed="rId2"/>
          <a:stretch>
            <a:fillRect/>
          </a:stretch>
        </p:blipFill>
        <p:spPr>
          <a:xfrm>
            <a:off x="-1" y="0"/>
            <a:ext cx="11626453" cy="5661422"/>
          </a:xfrm>
          <a:prstGeom prst="rect">
            <a:avLst/>
          </a:prstGeom>
        </p:spPr>
      </p:pic>
    </p:spTree>
    <p:extLst>
      <p:ext uri="{BB962C8B-B14F-4D97-AF65-F5344CB8AC3E}">
        <p14:creationId xmlns:p14="http://schemas.microsoft.com/office/powerpoint/2010/main" val="309480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790C370-251A-4F49-A206-AFF5490A556B}"/>
              </a:ext>
            </a:extLst>
          </p:cNvPr>
          <p:cNvPicPr>
            <a:picLocks noChangeAspect="1"/>
          </p:cNvPicPr>
          <p:nvPr/>
        </p:nvPicPr>
        <p:blipFill>
          <a:blip r:embed="rId2"/>
          <a:stretch>
            <a:fillRect/>
          </a:stretch>
        </p:blipFill>
        <p:spPr>
          <a:xfrm>
            <a:off x="-1" y="0"/>
            <a:ext cx="11644313" cy="5589984"/>
          </a:xfrm>
          <a:prstGeom prst="rect">
            <a:avLst/>
          </a:prstGeom>
        </p:spPr>
      </p:pic>
    </p:spTree>
    <p:extLst>
      <p:ext uri="{BB962C8B-B14F-4D97-AF65-F5344CB8AC3E}">
        <p14:creationId xmlns:p14="http://schemas.microsoft.com/office/powerpoint/2010/main" val="336375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9D25FF4-72A6-C84B-9914-33B56CD98ED4}"/>
              </a:ext>
            </a:extLst>
          </p:cNvPr>
          <p:cNvPicPr>
            <a:picLocks noChangeAspect="1"/>
          </p:cNvPicPr>
          <p:nvPr/>
        </p:nvPicPr>
        <p:blipFill>
          <a:blip r:embed="rId2"/>
          <a:stretch>
            <a:fillRect/>
          </a:stretch>
        </p:blipFill>
        <p:spPr>
          <a:xfrm>
            <a:off x="-1" y="0"/>
            <a:ext cx="11697891" cy="5643563"/>
          </a:xfrm>
          <a:prstGeom prst="rect">
            <a:avLst/>
          </a:prstGeom>
        </p:spPr>
      </p:pic>
    </p:spTree>
    <p:extLst>
      <p:ext uri="{BB962C8B-B14F-4D97-AF65-F5344CB8AC3E}">
        <p14:creationId xmlns:p14="http://schemas.microsoft.com/office/powerpoint/2010/main" val="258624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59C738-19DE-B447-A1AA-7F30AFC5E1E6}"/>
              </a:ext>
            </a:extLst>
          </p:cNvPr>
          <p:cNvPicPr>
            <a:picLocks noChangeAspect="1"/>
          </p:cNvPicPr>
          <p:nvPr/>
        </p:nvPicPr>
        <p:blipFill>
          <a:blip r:embed="rId2"/>
          <a:stretch>
            <a:fillRect/>
          </a:stretch>
        </p:blipFill>
        <p:spPr>
          <a:xfrm>
            <a:off x="-1" y="0"/>
            <a:ext cx="11697891" cy="5607844"/>
          </a:xfrm>
          <a:prstGeom prst="rect">
            <a:avLst/>
          </a:prstGeom>
        </p:spPr>
      </p:pic>
    </p:spTree>
    <p:extLst>
      <p:ext uri="{BB962C8B-B14F-4D97-AF65-F5344CB8AC3E}">
        <p14:creationId xmlns:p14="http://schemas.microsoft.com/office/powerpoint/2010/main" val="385932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C7C40D-1FDB-7F4D-814B-ED1BB7A103B0}"/>
              </a:ext>
            </a:extLst>
          </p:cNvPr>
          <p:cNvPicPr>
            <a:picLocks noChangeAspect="1"/>
          </p:cNvPicPr>
          <p:nvPr/>
        </p:nvPicPr>
        <p:blipFill>
          <a:blip r:embed="rId2"/>
          <a:stretch>
            <a:fillRect/>
          </a:stretch>
        </p:blipFill>
        <p:spPr>
          <a:xfrm>
            <a:off x="-1" y="0"/>
            <a:ext cx="11680031" cy="5625703"/>
          </a:xfrm>
          <a:prstGeom prst="rect">
            <a:avLst/>
          </a:prstGeom>
        </p:spPr>
      </p:pic>
    </p:spTree>
    <p:extLst>
      <p:ext uri="{BB962C8B-B14F-4D97-AF65-F5344CB8AC3E}">
        <p14:creationId xmlns:p14="http://schemas.microsoft.com/office/powerpoint/2010/main" val="228099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7C9DB87-FE2D-3444-9725-459EB6A3D07A}"/>
              </a:ext>
            </a:extLst>
          </p:cNvPr>
          <p:cNvPicPr>
            <a:picLocks noChangeAspect="1"/>
          </p:cNvPicPr>
          <p:nvPr/>
        </p:nvPicPr>
        <p:blipFill>
          <a:blip r:embed="rId2"/>
          <a:stretch>
            <a:fillRect/>
          </a:stretch>
        </p:blipFill>
        <p:spPr>
          <a:xfrm>
            <a:off x="-1" y="0"/>
            <a:ext cx="11697891" cy="5625703"/>
          </a:xfrm>
          <a:prstGeom prst="rect">
            <a:avLst/>
          </a:prstGeom>
        </p:spPr>
      </p:pic>
    </p:spTree>
    <p:extLst>
      <p:ext uri="{BB962C8B-B14F-4D97-AF65-F5344CB8AC3E}">
        <p14:creationId xmlns:p14="http://schemas.microsoft.com/office/powerpoint/2010/main" val="575436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1E0B30-C1F3-CB44-85A5-F6DE3B1AA14C}"/>
              </a:ext>
            </a:extLst>
          </p:cNvPr>
          <p:cNvPicPr>
            <a:picLocks noChangeAspect="1"/>
          </p:cNvPicPr>
          <p:nvPr/>
        </p:nvPicPr>
        <p:blipFill>
          <a:blip r:embed="rId2"/>
          <a:stretch>
            <a:fillRect/>
          </a:stretch>
        </p:blipFill>
        <p:spPr>
          <a:xfrm>
            <a:off x="0" y="0"/>
            <a:ext cx="11715750" cy="5625703"/>
          </a:xfrm>
          <a:prstGeom prst="rect">
            <a:avLst/>
          </a:prstGeom>
        </p:spPr>
      </p:pic>
    </p:spTree>
    <p:extLst>
      <p:ext uri="{BB962C8B-B14F-4D97-AF65-F5344CB8AC3E}">
        <p14:creationId xmlns:p14="http://schemas.microsoft.com/office/powerpoint/2010/main" val="556330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C8909C0-73B7-E544-BE0A-6D5DFEF82E94}"/>
              </a:ext>
            </a:extLst>
          </p:cNvPr>
          <p:cNvPicPr>
            <a:picLocks noChangeAspect="1"/>
          </p:cNvPicPr>
          <p:nvPr/>
        </p:nvPicPr>
        <p:blipFill>
          <a:blip r:embed="rId2"/>
          <a:stretch>
            <a:fillRect/>
          </a:stretch>
        </p:blipFill>
        <p:spPr>
          <a:xfrm>
            <a:off x="-1" y="0"/>
            <a:ext cx="11751469" cy="5589984"/>
          </a:xfrm>
          <a:prstGeom prst="rect">
            <a:avLst/>
          </a:prstGeom>
        </p:spPr>
      </p:pic>
    </p:spTree>
    <p:extLst>
      <p:ext uri="{BB962C8B-B14F-4D97-AF65-F5344CB8AC3E}">
        <p14:creationId xmlns:p14="http://schemas.microsoft.com/office/powerpoint/2010/main" val="156477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DF08-B802-E34D-A30A-3FB72840CB55}"/>
              </a:ext>
            </a:extLst>
          </p:cNvPr>
          <p:cNvSpPr txBox="1">
            <a:spLocks noGrp="1"/>
          </p:cNvSpPr>
          <p:nvPr>
            <p:ph type="title"/>
          </p:nvPr>
        </p:nvSpPr>
        <p:spPr>
          <a:xfrm>
            <a:off x="-457199" y="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IN" u="sng"/>
              <a:t>Cremation</a:t>
            </a:r>
            <a:endParaRPr lang="en-US" u="sng"/>
          </a:p>
        </p:txBody>
      </p:sp>
      <p:sp>
        <p:nvSpPr>
          <p:cNvPr id="3" name="Content Placeholder 2">
            <a:extLst>
              <a:ext uri="{FF2B5EF4-FFF2-40B4-BE49-F238E27FC236}">
                <a16:creationId xmlns:a16="http://schemas.microsoft.com/office/drawing/2014/main" id="{460A1D80-BFF2-4E49-A5E3-55E013725A8D}"/>
              </a:ext>
            </a:extLst>
          </p:cNvPr>
          <p:cNvSpPr txBox="1">
            <a:spLocks noGrp="1"/>
          </p:cNvSpPr>
          <p:nvPr>
            <p:ph sz="quarter" idx="13"/>
          </p:nvPr>
        </p:nvSpPr>
        <p:spPr>
          <a:prstGeom prst="rect">
            <a:avLst/>
          </a:prstGeom>
        </p:spPr>
        <p:txBody>
          <a:bodyPr>
            <a:normAutofit fontScale="77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IN" sz="2800"/>
              <a:t>It is the best method. The usual quantity of fuel required to dispose the body in a proper way will be about 400pounds.</a:t>
            </a:r>
          </a:p>
          <a:p>
            <a:r>
              <a:rPr lang="en-IN" sz="2800"/>
              <a:t> If this much amount is not used it will cause incomplete burning of the bodies. </a:t>
            </a:r>
          </a:p>
          <a:p>
            <a:r>
              <a:rPr lang="en-IN" sz="2800"/>
              <a:t> Half burnt remains of the dead will be thrown into the stream or rivers which will be unsanitary. </a:t>
            </a:r>
          </a:p>
          <a:p>
            <a:r>
              <a:rPr lang="en-IN" sz="2800"/>
              <a:t>  Nowadays due to recent developments the idea of cremation has come into practice, where the bodies are cremated  by the use of furnaces. When either by gas or electricity the bodies are exhumed. This is easy &amp; sanitary method. </a:t>
            </a:r>
          </a:p>
          <a:p>
            <a:endParaRPr lang="en-US" sz="2800"/>
          </a:p>
        </p:txBody>
      </p:sp>
    </p:spTree>
    <p:extLst>
      <p:ext uri="{BB962C8B-B14F-4D97-AF65-F5344CB8AC3E}">
        <p14:creationId xmlns:p14="http://schemas.microsoft.com/office/powerpoint/2010/main" val="3040830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7003D0E-A5AA-2F46-9374-9E8B38BFD3E9}"/>
              </a:ext>
            </a:extLst>
          </p:cNvPr>
          <p:cNvPicPr>
            <a:picLocks noChangeAspect="1"/>
          </p:cNvPicPr>
          <p:nvPr/>
        </p:nvPicPr>
        <p:blipFill>
          <a:blip r:embed="rId2"/>
          <a:stretch>
            <a:fillRect/>
          </a:stretch>
        </p:blipFill>
        <p:spPr>
          <a:xfrm>
            <a:off x="0" y="0"/>
            <a:ext cx="11715750" cy="5625703"/>
          </a:xfrm>
          <a:prstGeom prst="rect">
            <a:avLst/>
          </a:prstGeom>
        </p:spPr>
      </p:pic>
    </p:spTree>
    <p:extLst>
      <p:ext uri="{BB962C8B-B14F-4D97-AF65-F5344CB8AC3E}">
        <p14:creationId xmlns:p14="http://schemas.microsoft.com/office/powerpoint/2010/main" val="2250211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9A465C5-8185-E34D-8B0F-C30731C0C3B5}"/>
              </a:ext>
            </a:extLst>
          </p:cNvPr>
          <p:cNvPicPr>
            <a:picLocks noChangeAspect="1"/>
          </p:cNvPicPr>
          <p:nvPr/>
        </p:nvPicPr>
        <p:blipFill>
          <a:blip r:embed="rId2"/>
          <a:stretch>
            <a:fillRect/>
          </a:stretch>
        </p:blipFill>
        <p:spPr>
          <a:xfrm>
            <a:off x="0" y="0"/>
            <a:ext cx="11858625" cy="5572125"/>
          </a:xfrm>
          <a:prstGeom prst="rect">
            <a:avLst/>
          </a:prstGeom>
        </p:spPr>
      </p:pic>
    </p:spTree>
    <p:extLst>
      <p:ext uri="{BB962C8B-B14F-4D97-AF65-F5344CB8AC3E}">
        <p14:creationId xmlns:p14="http://schemas.microsoft.com/office/powerpoint/2010/main" val="3931695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4DD7F14-9392-484E-9A23-F189561BB9BE}"/>
              </a:ext>
            </a:extLst>
          </p:cNvPr>
          <p:cNvPicPr>
            <a:picLocks noChangeAspect="1"/>
          </p:cNvPicPr>
          <p:nvPr/>
        </p:nvPicPr>
        <p:blipFill>
          <a:blip r:embed="rId2"/>
          <a:stretch>
            <a:fillRect/>
          </a:stretch>
        </p:blipFill>
        <p:spPr>
          <a:xfrm>
            <a:off x="-1" y="-1"/>
            <a:ext cx="11680031" cy="5679281"/>
          </a:xfrm>
          <a:prstGeom prst="rect">
            <a:avLst/>
          </a:prstGeom>
        </p:spPr>
      </p:pic>
    </p:spTree>
    <p:extLst>
      <p:ext uri="{BB962C8B-B14F-4D97-AF65-F5344CB8AC3E}">
        <p14:creationId xmlns:p14="http://schemas.microsoft.com/office/powerpoint/2010/main" val="143436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CF720E-0E6F-8D49-8D27-8C193D7A0551}"/>
              </a:ext>
            </a:extLst>
          </p:cNvPr>
          <p:cNvPicPr>
            <a:picLocks noChangeAspect="1"/>
          </p:cNvPicPr>
          <p:nvPr/>
        </p:nvPicPr>
        <p:blipFill>
          <a:blip r:embed="rId2"/>
          <a:stretch>
            <a:fillRect/>
          </a:stretch>
        </p:blipFill>
        <p:spPr>
          <a:xfrm>
            <a:off x="0" y="0"/>
            <a:ext cx="11662172" cy="5625703"/>
          </a:xfrm>
          <a:prstGeom prst="rect">
            <a:avLst/>
          </a:prstGeom>
        </p:spPr>
      </p:pic>
    </p:spTree>
    <p:extLst>
      <p:ext uri="{BB962C8B-B14F-4D97-AF65-F5344CB8AC3E}">
        <p14:creationId xmlns:p14="http://schemas.microsoft.com/office/powerpoint/2010/main" val="2003406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45293ED-8895-9041-81A9-380BDC07E41F}"/>
              </a:ext>
            </a:extLst>
          </p:cNvPr>
          <p:cNvPicPr>
            <a:picLocks noChangeAspect="1"/>
          </p:cNvPicPr>
          <p:nvPr/>
        </p:nvPicPr>
        <p:blipFill>
          <a:blip r:embed="rId2"/>
          <a:stretch>
            <a:fillRect/>
          </a:stretch>
        </p:blipFill>
        <p:spPr>
          <a:xfrm>
            <a:off x="0" y="0"/>
            <a:ext cx="11769328" cy="5572125"/>
          </a:xfrm>
          <a:prstGeom prst="rect">
            <a:avLst/>
          </a:prstGeom>
        </p:spPr>
      </p:pic>
    </p:spTree>
    <p:extLst>
      <p:ext uri="{BB962C8B-B14F-4D97-AF65-F5344CB8AC3E}">
        <p14:creationId xmlns:p14="http://schemas.microsoft.com/office/powerpoint/2010/main" val="385449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F4DAF3-5EC0-0549-8CA0-8DC9E6D0D230}"/>
              </a:ext>
            </a:extLst>
          </p:cNvPr>
          <p:cNvPicPr>
            <a:picLocks noChangeAspect="1"/>
          </p:cNvPicPr>
          <p:nvPr/>
        </p:nvPicPr>
        <p:blipFill>
          <a:blip r:embed="rId2"/>
          <a:stretch>
            <a:fillRect/>
          </a:stretch>
        </p:blipFill>
        <p:spPr>
          <a:xfrm>
            <a:off x="-1" y="0"/>
            <a:ext cx="11626453" cy="5554266"/>
          </a:xfrm>
          <a:prstGeom prst="rect">
            <a:avLst/>
          </a:prstGeom>
        </p:spPr>
      </p:pic>
    </p:spTree>
    <p:extLst>
      <p:ext uri="{BB962C8B-B14F-4D97-AF65-F5344CB8AC3E}">
        <p14:creationId xmlns:p14="http://schemas.microsoft.com/office/powerpoint/2010/main" val="1224315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24D0EE-0D70-0A47-B8CD-546671400D32}"/>
              </a:ext>
            </a:extLst>
          </p:cNvPr>
          <p:cNvPicPr>
            <a:picLocks noChangeAspect="1"/>
          </p:cNvPicPr>
          <p:nvPr/>
        </p:nvPicPr>
        <p:blipFill>
          <a:blip r:embed="rId2"/>
          <a:stretch>
            <a:fillRect/>
          </a:stretch>
        </p:blipFill>
        <p:spPr>
          <a:xfrm>
            <a:off x="-1" y="0"/>
            <a:ext cx="11644314" cy="5625703"/>
          </a:xfrm>
          <a:prstGeom prst="rect">
            <a:avLst/>
          </a:prstGeom>
        </p:spPr>
      </p:pic>
    </p:spTree>
    <p:extLst>
      <p:ext uri="{BB962C8B-B14F-4D97-AF65-F5344CB8AC3E}">
        <p14:creationId xmlns:p14="http://schemas.microsoft.com/office/powerpoint/2010/main" val="2164488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3BE6B45-7250-D64D-9D17-F222FB2891E7}"/>
              </a:ext>
            </a:extLst>
          </p:cNvPr>
          <p:cNvPicPr>
            <a:picLocks noChangeAspect="1"/>
          </p:cNvPicPr>
          <p:nvPr/>
        </p:nvPicPr>
        <p:blipFill>
          <a:blip r:embed="rId2"/>
          <a:stretch>
            <a:fillRect/>
          </a:stretch>
        </p:blipFill>
        <p:spPr>
          <a:xfrm>
            <a:off x="0" y="0"/>
            <a:ext cx="11608594" cy="5589984"/>
          </a:xfrm>
          <a:prstGeom prst="rect">
            <a:avLst/>
          </a:prstGeom>
        </p:spPr>
      </p:pic>
    </p:spTree>
    <p:extLst>
      <p:ext uri="{BB962C8B-B14F-4D97-AF65-F5344CB8AC3E}">
        <p14:creationId xmlns:p14="http://schemas.microsoft.com/office/powerpoint/2010/main" val="2118212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1DEE99-FB31-964D-B3BB-874D6D17B451}"/>
              </a:ext>
            </a:extLst>
          </p:cNvPr>
          <p:cNvPicPr>
            <a:picLocks noChangeAspect="1"/>
          </p:cNvPicPr>
          <p:nvPr/>
        </p:nvPicPr>
        <p:blipFill>
          <a:blip r:embed="rId2"/>
          <a:stretch>
            <a:fillRect/>
          </a:stretch>
        </p:blipFill>
        <p:spPr>
          <a:xfrm>
            <a:off x="-1" y="0"/>
            <a:ext cx="11644313" cy="5589984"/>
          </a:xfrm>
          <a:prstGeom prst="rect">
            <a:avLst/>
          </a:prstGeom>
        </p:spPr>
      </p:pic>
    </p:spTree>
    <p:extLst>
      <p:ext uri="{BB962C8B-B14F-4D97-AF65-F5344CB8AC3E}">
        <p14:creationId xmlns:p14="http://schemas.microsoft.com/office/powerpoint/2010/main" val="976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7B728FF-49CA-DE40-BBF7-85C637271CC1}"/>
              </a:ext>
            </a:extLst>
          </p:cNvPr>
          <p:cNvPicPr>
            <a:picLocks noChangeAspect="1"/>
          </p:cNvPicPr>
          <p:nvPr/>
        </p:nvPicPr>
        <p:blipFill>
          <a:blip r:embed="rId2"/>
          <a:stretch>
            <a:fillRect/>
          </a:stretch>
        </p:blipFill>
        <p:spPr>
          <a:xfrm>
            <a:off x="-1" y="0"/>
            <a:ext cx="11644313" cy="5643563"/>
          </a:xfrm>
          <a:prstGeom prst="rect">
            <a:avLst/>
          </a:prstGeom>
        </p:spPr>
      </p:pic>
    </p:spTree>
    <p:extLst>
      <p:ext uri="{BB962C8B-B14F-4D97-AF65-F5344CB8AC3E}">
        <p14:creationId xmlns:p14="http://schemas.microsoft.com/office/powerpoint/2010/main" val="176146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4F8D82B-F3C2-0B45-B271-664674CDFF4A}"/>
              </a:ext>
            </a:extLst>
          </p:cNvPr>
          <p:cNvSpPr txBox="1">
            <a:spLocks noGrp="1"/>
          </p:cNvSpPr>
          <p:nvPr>
            <p:ph sz="quarter" idx="13"/>
          </p:nvPr>
        </p:nvSpPr>
        <p:spPr>
          <a:xfrm>
            <a:off x="685800" y="428626"/>
            <a:ext cx="10394707" cy="4945960"/>
          </a:xfrm>
          <a:prstGeom prst="rect">
            <a:avLst/>
          </a:prstGeom>
        </p:spPr>
        <p:txBody>
          <a:bodyP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IN" sz="2800"/>
              <a:t>Advantage of crematoria – they occupy less space, body gets burnt completely in ½ hr. Whereas in ordinary burning process it takes one &amp;half hours. </a:t>
            </a:r>
          </a:p>
          <a:p>
            <a:r>
              <a:rPr lang="en-IN" sz="2800"/>
              <a:t> But this method is composed on medico legal ground, since this will leads to difficulties in investigation of any unnatural death. </a:t>
            </a:r>
          </a:p>
          <a:p>
            <a:r>
              <a:rPr lang="en-IN" sz="2800"/>
              <a:t> following regulations are followed to minimize such difficulties :-</a:t>
            </a:r>
          </a:p>
          <a:p>
            <a:pPr marL="0" indent="0">
              <a:buFont typeface="Wingdings 2" charset="2"/>
              <a:buNone/>
            </a:pPr>
            <a:r>
              <a:rPr lang="en-IN" sz="2800"/>
              <a:t> - a death certificate from a registered medical practitioner is compulsory before exhumation. </a:t>
            </a:r>
            <a:endParaRPr lang="en-US" sz="2800"/>
          </a:p>
        </p:txBody>
      </p:sp>
    </p:spTree>
    <p:extLst>
      <p:ext uri="{BB962C8B-B14F-4D97-AF65-F5344CB8AC3E}">
        <p14:creationId xmlns:p14="http://schemas.microsoft.com/office/powerpoint/2010/main" val="4192592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7BE0AE3-A50C-A645-8C7A-7D354B200194}"/>
              </a:ext>
            </a:extLst>
          </p:cNvPr>
          <p:cNvPicPr>
            <a:picLocks noChangeAspect="1"/>
          </p:cNvPicPr>
          <p:nvPr/>
        </p:nvPicPr>
        <p:blipFill>
          <a:blip r:embed="rId2"/>
          <a:stretch>
            <a:fillRect/>
          </a:stretch>
        </p:blipFill>
        <p:spPr>
          <a:xfrm>
            <a:off x="-1" y="0"/>
            <a:ext cx="11733609" cy="5589984"/>
          </a:xfrm>
          <a:prstGeom prst="rect">
            <a:avLst/>
          </a:prstGeom>
        </p:spPr>
      </p:pic>
    </p:spTree>
    <p:extLst>
      <p:ext uri="{BB962C8B-B14F-4D97-AF65-F5344CB8AC3E}">
        <p14:creationId xmlns:p14="http://schemas.microsoft.com/office/powerpoint/2010/main" val="3558925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708962-2E87-9A40-AC11-B03108428851}"/>
              </a:ext>
            </a:extLst>
          </p:cNvPr>
          <p:cNvPicPr>
            <a:picLocks noChangeAspect="1"/>
          </p:cNvPicPr>
          <p:nvPr/>
        </p:nvPicPr>
        <p:blipFill>
          <a:blip r:embed="rId2"/>
          <a:stretch>
            <a:fillRect/>
          </a:stretch>
        </p:blipFill>
        <p:spPr>
          <a:xfrm>
            <a:off x="0" y="0"/>
            <a:ext cx="11715750" cy="5554266"/>
          </a:xfrm>
          <a:prstGeom prst="rect">
            <a:avLst/>
          </a:prstGeom>
        </p:spPr>
      </p:pic>
    </p:spTree>
    <p:extLst>
      <p:ext uri="{BB962C8B-B14F-4D97-AF65-F5344CB8AC3E}">
        <p14:creationId xmlns:p14="http://schemas.microsoft.com/office/powerpoint/2010/main" val="4023079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C32A2E6-E2E4-B44B-B302-8D6040AA8DDF}"/>
              </a:ext>
            </a:extLst>
          </p:cNvPr>
          <p:cNvPicPr>
            <a:picLocks noChangeAspect="1"/>
          </p:cNvPicPr>
          <p:nvPr/>
        </p:nvPicPr>
        <p:blipFill>
          <a:blip r:embed="rId2"/>
          <a:stretch>
            <a:fillRect/>
          </a:stretch>
        </p:blipFill>
        <p:spPr>
          <a:xfrm>
            <a:off x="-1" y="0"/>
            <a:ext cx="11680031" cy="5661422"/>
          </a:xfrm>
          <a:prstGeom prst="rect">
            <a:avLst/>
          </a:prstGeom>
        </p:spPr>
      </p:pic>
    </p:spTree>
    <p:extLst>
      <p:ext uri="{BB962C8B-B14F-4D97-AF65-F5344CB8AC3E}">
        <p14:creationId xmlns:p14="http://schemas.microsoft.com/office/powerpoint/2010/main" val="3106528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15567C-DADB-BF42-A026-FF3E26720872}"/>
              </a:ext>
            </a:extLst>
          </p:cNvPr>
          <p:cNvSpPr>
            <a:spLocks noGrp="1"/>
          </p:cNvSpPr>
          <p:nvPr>
            <p:ph type="title"/>
          </p:nvPr>
        </p:nvSpPr>
        <p:spPr/>
        <p:txBody>
          <a:bodyPr/>
          <a:lstStyle/>
          <a:p>
            <a:pPr algn="ctr"/>
            <a:r>
              <a:rPr lang="en-IN" i="1" u="sng"/>
              <a:t>Question</a:t>
            </a:r>
            <a:r>
              <a:rPr lang="en-IN"/>
              <a:t> </a:t>
            </a:r>
            <a:r>
              <a:rPr lang="en-IN" i="1" u="sng"/>
              <a:t>blog</a:t>
            </a:r>
            <a:r>
              <a:rPr lang="en-IN"/>
              <a:t>  ? </a:t>
            </a:r>
            <a:endParaRPr lang="en-US"/>
          </a:p>
        </p:txBody>
      </p:sp>
      <p:sp>
        <p:nvSpPr>
          <p:cNvPr id="5" name="Content Placeholder 4">
            <a:extLst>
              <a:ext uri="{FF2B5EF4-FFF2-40B4-BE49-F238E27FC236}">
                <a16:creationId xmlns:a16="http://schemas.microsoft.com/office/drawing/2014/main" id="{7F8D1AF5-A477-0941-A828-D5AF410DBEBF}"/>
              </a:ext>
            </a:extLst>
          </p:cNvPr>
          <p:cNvSpPr>
            <a:spLocks noGrp="1"/>
          </p:cNvSpPr>
          <p:nvPr>
            <p:ph sz="quarter" idx="13"/>
          </p:nvPr>
        </p:nvSpPr>
        <p:spPr/>
        <p:txBody>
          <a:bodyPr>
            <a:normAutofit/>
          </a:bodyPr>
          <a:lstStyle/>
          <a:p>
            <a:r>
              <a:rPr lang="en-IN" sz="2800"/>
              <a:t> </a:t>
            </a:r>
            <a:r>
              <a:rPr lang="en-IN" sz="3600"/>
              <a:t> Enlist the types disposal of dead bodies  ? </a:t>
            </a:r>
          </a:p>
          <a:p>
            <a:r>
              <a:rPr lang="en-IN" sz="2800"/>
              <a:t> List out the components of E – waste management   ? </a:t>
            </a:r>
          </a:p>
          <a:p>
            <a:r>
              <a:rPr lang="en-IN" sz="2800"/>
              <a:t>  Steps in hazardous waste management  ? </a:t>
            </a:r>
            <a:endParaRPr lang="en-US" sz="2800"/>
          </a:p>
        </p:txBody>
      </p:sp>
    </p:spTree>
    <p:extLst>
      <p:ext uri="{BB962C8B-B14F-4D97-AF65-F5344CB8AC3E}">
        <p14:creationId xmlns:p14="http://schemas.microsoft.com/office/powerpoint/2010/main" val="35661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4D4848F-48CD-C147-A2C7-E61D930F9BF0}"/>
              </a:ext>
            </a:extLst>
          </p:cNvPr>
          <p:cNvSpPr txBox="1">
            <a:spLocks noGrp="1"/>
          </p:cNvSpPr>
          <p:nvPr>
            <p:ph sz="quarter" idx="13"/>
          </p:nvPr>
        </p:nvSpPr>
        <p:spPr>
          <a:xfrm>
            <a:off x="685800" y="303610"/>
            <a:ext cx="10394707" cy="5070976"/>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Tx/>
              <a:buChar char="-"/>
            </a:pPr>
            <a:r>
              <a:rPr lang="en-IN" sz="2800"/>
              <a:t>Provision of  death register in the premises of the crematorium. The practice is to minimize any foul play or to help in case of any suspicion. </a:t>
            </a:r>
          </a:p>
          <a:p>
            <a:pPr>
              <a:buFontTx/>
              <a:buChar char="-"/>
            </a:pPr>
            <a:r>
              <a:rPr lang="en-IN" sz="2800"/>
              <a:t> corporation &amp; municipalities maintain burning &amp; crematory areas. </a:t>
            </a:r>
          </a:p>
          <a:p>
            <a:pPr>
              <a:buFontTx/>
              <a:buChar char="-"/>
            </a:pPr>
            <a:r>
              <a:rPr lang="en-IN" sz="2800"/>
              <a:t>  All cremation  ground &amp; burning Ghats should be well lighted at nights &amp; screened with high walls. </a:t>
            </a:r>
          </a:p>
          <a:p>
            <a:pPr marL="0" indent="0">
              <a:buFont typeface="Wingdings 2" charset="2"/>
              <a:buNone/>
            </a:pPr>
            <a:endParaRPr lang="en-US" sz="2800"/>
          </a:p>
        </p:txBody>
      </p:sp>
    </p:spTree>
    <p:extLst>
      <p:ext uri="{BB962C8B-B14F-4D97-AF65-F5344CB8AC3E}">
        <p14:creationId xmlns:p14="http://schemas.microsoft.com/office/powerpoint/2010/main" val="111964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D92F10-A28C-6F47-A525-B16007F2FF7D}"/>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IN"/>
              <a:t>In burial coffin’ s pictures</a:t>
            </a:r>
            <a:endParaRPr lang="en-US"/>
          </a:p>
        </p:txBody>
      </p:sp>
      <p:pic>
        <p:nvPicPr>
          <p:cNvPr id="2" name="Picture 4">
            <a:extLst>
              <a:ext uri="{FF2B5EF4-FFF2-40B4-BE49-F238E27FC236}">
                <a16:creationId xmlns:a16="http://schemas.microsoft.com/office/drawing/2014/main" id="{7A27E959-4D27-BC4C-9648-63B2AFC7E0FB}"/>
              </a:ext>
            </a:extLst>
          </p:cNvPr>
          <p:cNvPicPr>
            <a:picLocks noGrp="1" noChangeAspect="1"/>
          </p:cNvPicPr>
          <p:nvPr>
            <p:ph sz="quarter" idx="13"/>
          </p:nvPr>
        </p:nvPicPr>
        <p:blipFill>
          <a:blip r:embed="rId2"/>
          <a:stretch>
            <a:fillRect/>
          </a:stretch>
        </p:blipFill>
        <p:spPr>
          <a:xfrm>
            <a:off x="226783" y="2081609"/>
            <a:ext cx="5062203" cy="3311525"/>
          </a:xfrm>
          <a:prstGeom prst="rect">
            <a:avLst/>
          </a:prstGeom>
        </p:spPr>
      </p:pic>
      <p:pic>
        <p:nvPicPr>
          <p:cNvPr id="3" name="Picture 6">
            <a:extLst>
              <a:ext uri="{FF2B5EF4-FFF2-40B4-BE49-F238E27FC236}">
                <a16:creationId xmlns:a16="http://schemas.microsoft.com/office/drawing/2014/main" id="{52A04CE9-5AD3-8C43-AE9F-62500415C603}"/>
              </a:ext>
            </a:extLst>
          </p:cNvPr>
          <p:cNvPicPr>
            <a:picLocks noChangeAspect="1"/>
          </p:cNvPicPr>
          <p:nvPr/>
        </p:nvPicPr>
        <p:blipFill>
          <a:blip r:embed="rId3"/>
          <a:stretch>
            <a:fillRect/>
          </a:stretch>
        </p:blipFill>
        <p:spPr>
          <a:xfrm>
            <a:off x="5664033" y="1665683"/>
            <a:ext cx="5793697" cy="3893343"/>
          </a:xfrm>
          <a:prstGeom prst="rect">
            <a:avLst/>
          </a:prstGeom>
        </p:spPr>
      </p:pic>
    </p:spTree>
    <p:extLst>
      <p:ext uri="{BB962C8B-B14F-4D97-AF65-F5344CB8AC3E}">
        <p14:creationId xmlns:p14="http://schemas.microsoft.com/office/powerpoint/2010/main" val="399363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B7C412-865F-4F4C-BAD1-7EE02F1B8C84}"/>
              </a:ext>
            </a:extLst>
          </p:cNvPr>
          <p:cNvSpPr txBox="1">
            <a:spLocks noGrp="1"/>
          </p:cNvSpPr>
          <p:nvPr>
            <p:ph type="title"/>
          </p:nvPr>
        </p:nvSpPr>
        <p:spPr>
          <a:xfrm>
            <a:off x="683625" y="-301858"/>
            <a:ext cx="10396882" cy="1534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IN" u="sng"/>
              <a:t>Burial</a:t>
            </a:r>
            <a:r>
              <a:rPr lang="en-IN"/>
              <a:t> </a:t>
            </a:r>
            <a:endParaRPr lang="en-US"/>
          </a:p>
        </p:txBody>
      </p:sp>
      <p:sp>
        <p:nvSpPr>
          <p:cNvPr id="2" name="Content Placeholder 2">
            <a:extLst>
              <a:ext uri="{FF2B5EF4-FFF2-40B4-BE49-F238E27FC236}">
                <a16:creationId xmlns:a16="http://schemas.microsoft.com/office/drawing/2014/main" id="{91230AD5-B337-2F46-A90F-75CBDB572289}"/>
              </a:ext>
            </a:extLst>
          </p:cNvPr>
          <p:cNvSpPr txBox="1">
            <a:spLocks noGrp="1"/>
          </p:cNvSpPr>
          <p:nvPr>
            <p:ph sz="quarter" idx="13"/>
          </p:nvPr>
        </p:nvSpPr>
        <p:spPr>
          <a:xfrm>
            <a:off x="685800" y="1678782"/>
            <a:ext cx="10394707" cy="3695804"/>
          </a:xfrm>
          <a:prstGeom prst="rect">
            <a:avLst/>
          </a:prstGeom>
        </p:spPr>
        <p:txBody>
          <a:bodyPr>
            <a:normAutofit fontScale="77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IN" sz="3200"/>
              <a:t>Burial of a dead body is a expensive method since the party have to pay for the ground where the dead has to be buried &amp; for the coffin, etc. </a:t>
            </a:r>
          </a:p>
          <a:p>
            <a:r>
              <a:rPr lang="en-IN" sz="3200"/>
              <a:t> Follow these methods during disposal ;-</a:t>
            </a:r>
          </a:p>
          <a:p>
            <a:pPr marL="0" indent="0">
              <a:buFont typeface="Wingdings 2" charset="2"/>
              <a:buNone/>
            </a:pPr>
            <a:r>
              <a:rPr lang="en-IN" sz="3200"/>
              <a:t> - location – it should not be too close to a residential area, but should be easily accessible by a road. </a:t>
            </a:r>
          </a:p>
          <a:p>
            <a:pPr marL="0" indent="0">
              <a:buFont typeface="Wingdings 2" charset="2"/>
              <a:buNone/>
            </a:pPr>
            <a:r>
              <a:rPr lang="en-IN" sz="3200"/>
              <a:t> - site – the land to flooding is not unsuitable, nor should it be too high to pollute water at a lower level by natural drainage. </a:t>
            </a:r>
            <a:endParaRPr lang="en-US" sz="3200"/>
          </a:p>
        </p:txBody>
      </p:sp>
    </p:spTree>
    <p:extLst>
      <p:ext uri="{BB962C8B-B14F-4D97-AF65-F5344CB8AC3E}">
        <p14:creationId xmlns:p14="http://schemas.microsoft.com/office/powerpoint/2010/main" val="72814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2A13E7-E627-8F42-A00B-E0D9F4DBF86E}"/>
              </a:ext>
            </a:extLst>
          </p:cNvPr>
          <p:cNvSpPr txBox="1">
            <a:spLocks noGrp="1"/>
          </p:cNvSpPr>
          <p:nvPr>
            <p:ph sz="quarter" idx="13"/>
          </p:nvPr>
        </p:nvSpPr>
        <p:spPr>
          <a:xfrm>
            <a:off x="685800" y="982266"/>
            <a:ext cx="10394707" cy="4392319"/>
          </a:xfrm>
          <a:prstGeom prst="rect">
            <a:avLst/>
          </a:prstGeom>
        </p:spPr>
        <p:txBody>
          <a:bodyPr>
            <a:normAutofit fontScale="850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IN" sz="3200"/>
              <a:t> Soil – the soil should be light, free from water. The sandy loam soil is good, where soil bacteria help in the disintegration of the body. Chalky &amp; clay soil Are to be avoided. </a:t>
            </a:r>
          </a:p>
          <a:p>
            <a:r>
              <a:rPr lang="en-IN" sz="3200"/>
              <a:t> Size – ¼ acre land 1000 population is minimum requirement. A pit of 3-5 feet depth, never below 8 feet nor within 2 feet of the surface soil. </a:t>
            </a:r>
          </a:p>
          <a:p>
            <a:r>
              <a:rPr lang="en-IN" sz="3200"/>
              <a:t> Coffins – it should be made of easily destroy able wood since heavy wooden coffin slow the disintegration of bodies. </a:t>
            </a:r>
            <a:endParaRPr lang="en-US" sz="3200"/>
          </a:p>
        </p:txBody>
      </p:sp>
    </p:spTree>
    <p:extLst>
      <p:ext uri="{BB962C8B-B14F-4D97-AF65-F5344CB8AC3E}">
        <p14:creationId xmlns:p14="http://schemas.microsoft.com/office/powerpoint/2010/main" val="5211982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53</Slides>
  <Notes>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Main Event</vt:lpstr>
      <vt:lpstr>PowerPoint Presentation</vt:lpstr>
      <vt:lpstr>Disposal of dead bodies</vt:lpstr>
      <vt:lpstr>Cremation Pictures</vt:lpstr>
      <vt:lpstr>Cremation</vt:lpstr>
      <vt:lpstr>PowerPoint Presentation</vt:lpstr>
      <vt:lpstr>PowerPoint Presentation</vt:lpstr>
      <vt:lpstr>In burial coffin’ s pictures</vt:lpstr>
      <vt:lpstr>Burial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blog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25</cp:revision>
  <dcterms:modified xsi:type="dcterms:W3CDTF">2020-07-22T17:13:29Z</dcterms:modified>
</cp:coreProperties>
</file>