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57" r:id="rId4"/>
    <p:sldId id="287" r:id="rId5"/>
    <p:sldId id="258" r:id="rId6"/>
    <p:sldId id="286" r:id="rId7"/>
    <p:sldId id="260" r:id="rId8"/>
    <p:sldId id="261" r:id="rId9"/>
    <p:sldId id="262" r:id="rId10"/>
    <p:sldId id="288" r:id="rId11"/>
    <p:sldId id="289" r:id="rId12"/>
    <p:sldId id="263" r:id="rId13"/>
    <p:sldId id="290" r:id="rId14"/>
    <p:sldId id="264" r:id="rId15"/>
    <p:sldId id="265" r:id="rId16"/>
    <p:sldId id="291" r:id="rId17"/>
    <p:sldId id="266" r:id="rId18"/>
    <p:sldId id="267" r:id="rId19"/>
    <p:sldId id="292" r:id="rId20"/>
    <p:sldId id="268" r:id="rId21"/>
    <p:sldId id="269" r:id="rId22"/>
    <p:sldId id="293" r:id="rId23"/>
    <p:sldId id="270" r:id="rId24"/>
    <p:sldId id="294" r:id="rId25"/>
    <p:sldId id="295" r:id="rId26"/>
    <p:sldId id="271" r:id="rId27"/>
    <p:sldId id="272" r:id="rId28"/>
    <p:sldId id="273" r:id="rId29"/>
    <p:sldId id="296" r:id="rId30"/>
    <p:sldId id="274" r:id="rId31"/>
    <p:sldId id="297" r:id="rId32"/>
    <p:sldId id="275" r:id="rId33"/>
    <p:sldId id="276" r:id="rId34"/>
    <p:sldId id="277" r:id="rId35"/>
    <p:sldId id="278" r:id="rId36"/>
    <p:sldId id="279" r:id="rId37"/>
    <p:sldId id="280" r:id="rId38"/>
    <p:sldId id="281" r:id="rId39"/>
    <p:sldId id="282"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A4F6-B738-C543-B9A4-F56EAC7B0639}"/>
              </a:ext>
            </a:extLst>
          </p:cNvPr>
          <p:cNvSpPr>
            <a:spLocks noGrp="1"/>
          </p:cNvSpPr>
          <p:nvPr>
            <p:ph type="ctrTitle"/>
          </p:nvPr>
        </p:nvSpPr>
        <p:spPr/>
        <p:txBody>
          <a:bodyPr/>
          <a:lstStyle/>
          <a:p>
            <a:pPr algn="ctr"/>
            <a:r>
              <a:rPr lang="en-IN" b="1" u="sng"/>
              <a:t>Continuation</a:t>
            </a:r>
            <a:r>
              <a:rPr lang="en-IN"/>
              <a:t> </a:t>
            </a:r>
            <a:r>
              <a:rPr lang="en-IN" b="1" i="1" u="sng"/>
              <a:t>of</a:t>
            </a:r>
            <a:r>
              <a:rPr lang="en-IN"/>
              <a:t> </a:t>
            </a:r>
            <a:r>
              <a:rPr lang="en-IN" b="1" u="sng"/>
              <a:t>arthropods</a:t>
            </a:r>
            <a:endParaRPr lang="en-US" b="1" u="sng"/>
          </a:p>
        </p:txBody>
      </p:sp>
    </p:spTree>
    <p:extLst>
      <p:ext uri="{BB962C8B-B14F-4D97-AF65-F5344CB8AC3E}">
        <p14:creationId xmlns:p14="http://schemas.microsoft.com/office/powerpoint/2010/main" val="19999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A030-E7E1-144D-84D4-485242FA9A45}"/>
              </a:ext>
            </a:extLst>
          </p:cNvPr>
          <p:cNvSpPr>
            <a:spLocks noGrp="1"/>
          </p:cNvSpPr>
          <p:nvPr>
            <p:ph type="title"/>
          </p:nvPr>
        </p:nvSpPr>
        <p:spPr/>
        <p:txBody>
          <a:bodyPr/>
          <a:lstStyle/>
          <a:p>
            <a:pPr algn="ctr"/>
            <a:r>
              <a:rPr lang="en-IN" u="sng"/>
              <a:t>Louse</a:t>
            </a:r>
            <a:endParaRPr lang="en-US" u="sng"/>
          </a:p>
        </p:txBody>
      </p:sp>
      <p:pic>
        <p:nvPicPr>
          <p:cNvPr id="4" name="Picture 4">
            <a:extLst>
              <a:ext uri="{FF2B5EF4-FFF2-40B4-BE49-F238E27FC236}">
                <a16:creationId xmlns:a16="http://schemas.microsoft.com/office/drawing/2014/main" id="{E1A2CC5E-8D58-8E43-AAC1-F05C9EAA738A}"/>
              </a:ext>
            </a:extLst>
          </p:cNvPr>
          <p:cNvPicPr>
            <a:picLocks noGrp="1" noChangeAspect="1"/>
          </p:cNvPicPr>
          <p:nvPr>
            <p:ph idx="1"/>
          </p:nvPr>
        </p:nvPicPr>
        <p:blipFill>
          <a:blip r:embed="rId2"/>
          <a:stretch>
            <a:fillRect/>
          </a:stretch>
        </p:blipFill>
        <p:spPr>
          <a:xfrm>
            <a:off x="696516" y="1803797"/>
            <a:ext cx="10822781" cy="4625578"/>
          </a:xfrm>
          <a:prstGeom prst="rect">
            <a:avLst/>
          </a:prstGeom>
        </p:spPr>
      </p:pic>
    </p:spTree>
    <p:extLst>
      <p:ext uri="{BB962C8B-B14F-4D97-AF65-F5344CB8AC3E}">
        <p14:creationId xmlns:p14="http://schemas.microsoft.com/office/powerpoint/2010/main" val="254139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B04795D-490B-B042-A9EC-E03D317B9851}"/>
              </a:ext>
            </a:extLst>
          </p:cNvPr>
          <p:cNvPicPr>
            <a:picLocks noGrp="1" noChangeAspect="1"/>
          </p:cNvPicPr>
          <p:nvPr>
            <p:ph idx="1"/>
          </p:nvPr>
        </p:nvPicPr>
        <p:blipFill>
          <a:blip r:embed="rId2"/>
          <a:stretch>
            <a:fillRect/>
          </a:stretch>
        </p:blipFill>
        <p:spPr>
          <a:xfrm>
            <a:off x="589360" y="750095"/>
            <a:ext cx="10876360" cy="5322094"/>
          </a:xfrm>
          <a:prstGeom prst="rect">
            <a:avLst/>
          </a:prstGeom>
        </p:spPr>
      </p:pic>
    </p:spTree>
    <p:extLst>
      <p:ext uri="{BB962C8B-B14F-4D97-AF65-F5344CB8AC3E}">
        <p14:creationId xmlns:p14="http://schemas.microsoft.com/office/powerpoint/2010/main" val="300864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50F6-24C9-0248-947F-4DABCEC58FC3}"/>
              </a:ext>
            </a:extLst>
          </p:cNvPr>
          <p:cNvSpPr>
            <a:spLocks noGrp="1"/>
          </p:cNvSpPr>
          <p:nvPr>
            <p:ph type="title"/>
          </p:nvPr>
        </p:nvSpPr>
        <p:spPr/>
        <p:txBody>
          <a:bodyPr/>
          <a:lstStyle/>
          <a:p>
            <a:pPr algn="ctr"/>
            <a:r>
              <a:rPr lang="en-IN" b="1" u="sng"/>
              <a:t>Louse</a:t>
            </a:r>
            <a:endParaRPr lang="en-US" b="1" u="sng"/>
          </a:p>
        </p:txBody>
      </p:sp>
      <p:sp>
        <p:nvSpPr>
          <p:cNvPr id="3" name="Content Placeholder 2">
            <a:extLst>
              <a:ext uri="{FF2B5EF4-FFF2-40B4-BE49-F238E27FC236}">
                <a16:creationId xmlns:a16="http://schemas.microsoft.com/office/drawing/2014/main" id="{5458F148-35E4-A34B-8EC7-51D9F46DB54E}"/>
              </a:ext>
            </a:extLst>
          </p:cNvPr>
          <p:cNvSpPr>
            <a:spLocks noGrp="1"/>
          </p:cNvSpPr>
          <p:nvPr>
            <p:ph idx="1"/>
          </p:nvPr>
        </p:nvSpPr>
        <p:spPr/>
        <p:txBody>
          <a:bodyPr>
            <a:normAutofit fontScale="70000" lnSpcReduction="20000"/>
          </a:bodyPr>
          <a:lstStyle/>
          <a:p>
            <a:r>
              <a:rPr lang="en-IN" sz="3200"/>
              <a:t> Louse is a small wingless insect. It is a ectoparasite ( parasite which lives on the body of the human or animal host). </a:t>
            </a:r>
          </a:p>
          <a:p>
            <a:r>
              <a:rPr lang="en-IN" sz="3200"/>
              <a:t> Three kinds of lice which infest man :-</a:t>
            </a:r>
          </a:p>
          <a:p>
            <a:pPr marL="0" indent="0">
              <a:buNone/>
            </a:pPr>
            <a:r>
              <a:rPr lang="en-IN" sz="3200"/>
              <a:t> - head louse (pediculus  capitis)</a:t>
            </a:r>
          </a:p>
          <a:p>
            <a:pPr>
              <a:buFontTx/>
              <a:buChar char="-"/>
            </a:pPr>
            <a:r>
              <a:rPr lang="en-IN" sz="3200"/>
              <a:t>Body louse ( pediculus coaporis) </a:t>
            </a:r>
          </a:p>
          <a:p>
            <a:pPr>
              <a:buFontTx/>
              <a:buChar char="-"/>
            </a:pPr>
            <a:r>
              <a:rPr lang="en-IN" sz="3200"/>
              <a:t>Pubic or crab louse (phthirus pubis) </a:t>
            </a:r>
          </a:p>
          <a:p>
            <a:r>
              <a:rPr lang="en-IN" sz="3200"/>
              <a:t>  Characteristics – the head &amp; body are similar in appearance. The body is flattened. &amp; is divided into head, thorax, and abdomen. </a:t>
            </a:r>
          </a:p>
          <a:p>
            <a:endParaRPr lang="en-US" sz="3200"/>
          </a:p>
        </p:txBody>
      </p:sp>
    </p:spTree>
    <p:extLst>
      <p:ext uri="{BB962C8B-B14F-4D97-AF65-F5344CB8AC3E}">
        <p14:creationId xmlns:p14="http://schemas.microsoft.com/office/powerpoint/2010/main" val="138518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6B20DB2-F762-C84C-BFB6-D43FA8B33CDF}"/>
              </a:ext>
            </a:extLst>
          </p:cNvPr>
          <p:cNvPicPr>
            <a:picLocks noGrp="1" noChangeAspect="1"/>
          </p:cNvPicPr>
          <p:nvPr>
            <p:ph idx="1"/>
          </p:nvPr>
        </p:nvPicPr>
        <p:blipFill>
          <a:blip r:embed="rId2"/>
          <a:stretch>
            <a:fillRect/>
          </a:stretch>
        </p:blipFill>
        <p:spPr>
          <a:xfrm>
            <a:off x="1143000" y="464344"/>
            <a:ext cx="9661922" cy="5625703"/>
          </a:xfrm>
          <a:prstGeom prst="rect">
            <a:avLst/>
          </a:prstGeom>
        </p:spPr>
      </p:pic>
    </p:spTree>
    <p:extLst>
      <p:ext uri="{BB962C8B-B14F-4D97-AF65-F5344CB8AC3E}">
        <p14:creationId xmlns:p14="http://schemas.microsoft.com/office/powerpoint/2010/main" val="189724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29961-D7E6-B742-9E68-CA3C7012098A}"/>
              </a:ext>
            </a:extLst>
          </p:cNvPr>
          <p:cNvSpPr>
            <a:spLocks noGrp="1"/>
          </p:cNvSpPr>
          <p:nvPr>
            <p:ph idx="1"/>
          </p:nvPr>
        </p:nvSpPr>
        <p:spPr>
          <a:xfrm>
            <a:off x="1141412" y="1250156"/>
            <a:ext cx="9905999" cy="4541045"/>
          </a:xfrm>
        </p:spPr>
        <p:txBody>
          <a:bodyPr>
            <a:normAutofit fontScale="77500" lnSpcReduction="20000"/>
          </a:bodyPr>
          <a:lstStyle/>
          <a:p>
            <a:r>
              <a:rPr lang="en-IN" sz="3200"/>
              <a:t> Lice occurs wherever standards of hygiene are poor. </a:t>
            </a:r>
          </a:p>
          <a:p>
            <a:pPr marL="0" indent="0">
              <a:buNone/>
            </a:pPr>
            <a:r>
              <a:rPr lang="en-IN" sz="3200"/>
              <a:t>    </a:t>
            </a:r>
            <a:r>
              <a:rPr lang="en-IN" sz="3600" b="1" u="sng"/>
              <a:t>Life</a:t>
            </a:r>
            <a:r>
              <a:rPr lang="en-IN" sz="3600"/>
              <a:t> </a:t>
            </a:r>
            <a:r>
              <a:rPr lang="en-IN" sz="3600" b="1" u="sng"/>
              <a:t>cycle</a:t>
            </a:r>
          </a:p>
          <a:p>
            <a:pPr marL="0" indent="0">
              <a:buNone/>
            </a:pPr>
            <a:r>
              <a:rPr lang="en-IN" sz="3600"/>
              <a:t> There are three stages : egg, larva or ( nymph) &amp; adult. </a:t>
            </a:r>
          </a:p>
          <a:p>
            <a:r>
              <a:rPr lang="en-IN" sz="3600"/>
              <a:t> Egg- the eggs are called nits. A female lays upto 300eggs at a rate of 4to 9 each day. </a:t>
            </a:r>
          </a:p>
          <a:p>
            <a:r>
              <a:rPr lang="en-IN" sz="3600"/>
              <a:t> Larva (nymph) – the larva looks very much like an adult, expect for its smaller size. </a:t>
            </a:r>
          </a:p>
          <a:p>
            <a:r>
              <a:rPr lang="en-IN" sz="3600"/>
              <a:t> Adult – the entire life cycle from egg to adult louse takes about 15to 17 days. Adult lice live about 30-50day.</a:t>
            </a:r>
          </a:p>
          <a:p>
            <a:pPr marL="0" indent="0">
              <a:buNone/>
            </a:pPr>
            <a:endParaRPr lang="en-IN" sz="3600" b="1" u="sng"/>
          </a:p>
          <a:p>
            <a:pPr marL="0" indent="0">
              <a:buNone/>
            </a:pPr>
            <a:endParaRPr lang="en-US" sz="3200"/>
          </a:p>
        </p:txBody>
      </p:sp>
    </p:spTree>
    <p:extLst>
      <p:ext uri="{BB962C8B-B14F-4D97-AF65-F5344CB8AC3E}">
        <p14:creationId xmlns:p14="http://schemas.microsoft.com/office/powerpoint/2010/main" val="384692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C60F-E347-8049-8B8F-0AC81673FC8A}"/>
              </a:ext>
            </a:extLst>
          </p:cNvPr>
          <p:cNvSpPr>
            <a:spLocks noGrp="1"/>
          </p:cNvSpPr>
          <p:nvPr>
            <p:ph type="title"/>
          </p:nvPr>
        </p:nvSpPr>
        <p:spPr/>
        <p:txBody>
          <a:bodyPr/>
          <a:lstStyle/>
          <a:p>
            <a:pPr algn="ctr"/>
            <a:r>
              <a:rPr lang="en-IN" u="sng"/>
              <a:t>Control</a:t>
            </a:r>
            <a:r>
              <a:rPr lang="en-IN"/>
              <a:t> </a:t>
            </a:r>
            <a:r>
              <a:rPr lang="en-IN" u="sng"/>
              <a:t>measures</a:t>
            </a:r>
            <a:endParaRPr lang="en-US" u="sng"/>
          </a:p>
        </p:txBody>
      </p:sp>
      <p:sp>
        <p:nvSpPr>
          <p:cNvPr id="3" name="Content Placeholder 2">
            <a:extLst>
              <a:ext uri="{FF2B5EF4-FFF2-40B4-BE49-F238E27FC236}">
                <a16:creationId xmlns:a16="http://schemas.microsoft.com/office/drawing/2014/main" id="{9AEA19DB-E3BE-0E45-8BDC-62738C95A189}"/>
              </a:ext>
            </a:extLst>
          </p:cNvPr>
          <p:cNvSpPr>
            <a:spLocks noGrp="1"/>
          </p:cNvSpPr>
          <p:nvPr>
            <p:ph idx="1"/>
          </p:nvPr>
        </p:nvSpPr>
        <p:spPr/>
        <p:txBody>
          <a:bodyPr>
            <a:normAutofit/>
          </a:bodyPr>
          <a:lstStyle/>
          <a:p>
            <a:r>
              <a:rPr lang="en-IN" sz="3600"/>
              <a:t> Insecticides  - for head louse &amp; body louse application of DDT can be used. </a:t>
            </a:r>
          </a:p>
          <a:p>
            <a:r>
              <a:rPr lang="en-IN" sz="3600"/>
              <a:t> Personal hygiene. </a:t>
            </a:r>
            <a:endParaRPr lang="en-US" sz="3600"/>
          </a:p>
        </p:txBody>
      </p:sp>
    </p:spTree>
    <p:extLst>
      <p:ext uri="{BB962C8B-B14F-4D97-AF65-F5344CB8AC3E}">
        <p14:creationId xmlns:p14="http://schemas.microsoft.com/office/powerpoint/2010/main" val="219071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E21A-EB1A-2B46-8D0F-6BE1675379F0}"/>
              </a:ext>
            </a:extLst>
          </p:cNvPr>
          <p:cNvSpPr>
            <a:spLocks noGrp="1"/>
          </p:cNvSpPr>
          <p:nvPr>
            <p:ph type="title"/>
          </p:nvPr>
        </p:nvSpPr>
        <p:spPr/>
        <p:txBody>
          <a:bodyPr/>
          <a:lstStyle/>
          <a:p>
            <a:pPr algn="ctr"/>
            <a:r>
              <a:rPr lang="en-IN"/>
              <a:t>Rat fleas </a:t>
            </a:r>
            <a:endParaRPr lang="en-US"/>
          </a:p>
        </p:txBody>
      </p:sp>
      <p:pic>
        <p:nvPicPr>
          <p:cNvPr id="4" name="Picture 4">
            <a:extLst>
              <a:ext uri="{FF2B5EF4-FFF2-40B4-BE49-F238E27FC236}">
                <a16:creationId xmlns:a16="http://schemas.microsoft.com/office/drawing/2014/main" id="{D6A52C26-F3FE-9D44-A330-CFC81AF21B2F}"/>
              </a:ext>
            </a:extLst>
          </p:cNvPr>
          <p:cNvPicPr>
            <a:picLocks noGrp="1" noChangeAspect="1"/>
          </p:cNvPicPr>
          <p:nvPr>
            <p:ph idx="1"/>
          </p:nvPr>
        </p:nvPicPr>
        <p:blipFill>
          <a:blip r:embed="rId2"/>
          <a:stretch>
            <a:fillRect/>
          </a:stretch>
        </p:blipFill>
        <p:spPr>
          <a:xfrm>
            <a:off x="1141413" y="2570957"/>
            <a:ext cx="3772237" cy="3541712"/>
          </a:xfrm>
          <a:prstGeom prst="rect">
            <a:avLst/>
          </a:prstGeom>
        </p:spPr>
      </p:pic>
      <p:pic>
        <p:nvPicPr>
          <p:cNvPr id="6" name="Picture 6">
            <a:extLst>
              <a:ext uri="{FF2B5EF4-FFF2-40B4-BE49-F238E27FC236}">
                <a16:creationId xmlns:a16="http://schemas.microsoft.com/office/drawing/2014/main" id="{36D7BB34-1D0A-9A43-97F2-60264ED4FD91}"/>
              </a:ext>
            </a:extLst>
          </p:cNvPr>
          <p:cNvPicPr>
            <a:picLocks noChangeAspect="1"/>
          </p:cNvPicPr>
          <p:nvPr/>
        </p:nvPicPr>
        <p:blipFill>
          <a:blip r:embed="rId3"/>
          <a:stretch>
            <a:fillRect/>
          </a:stretch>
        </p:blipFill>
        <p:spPr>
          <a:xfrm>
            <a:off x="5086489" y="2570957"/>
            <a:ext cx="5307667" cy="3626340"/>
          </a:xfrm>
          <a:prstGeom prst="rect">
            <a:avLst/>
          </a:prstGeom>
        </p:spPr>
      </p:pic>
    </p:spTree>
    <p:extLst>
      <p:ext uri="{BB962C8B-B14F-4D97-AF65-F5344CB8AC3E}">
        <p14:creationId xmlns:p14="http://schemas.microsoft.com/office/powerpoint/2010/main" val="256694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494-15F5-744B-9429-7E5B27EF79DD}"/>
              </a:ext>
            </a:extLst>
          </p:cNvPr>
          <p:cNvSpPr>
            <a:spLocks noGrp="1"/>
          </p:cNvSpPr>
          <p:nvPr>
            <p:ph type="title"/>
          </p:nvPr>
        </p:nvSpPr>
        <p:spPr/>
        <p:txBody>
          <a:bodyPr/>
          <a:lstStyle/>
          <a:p>
            <a:pPr algn="ctr"/>
            <a:r>
              <a:rPr lang="en-IN" b="1" i="1" u="sng"/>
              <a:t>Rat</a:t>
            </a:r>
            <a:r>
              <a:rPr lang="en-IN"/>
              <a:t> </a:t>
            </a:r>
            <a:r>
              <a:rPr lang="en-IN" b="1" i="1" u="sng"/>
              <a:t>fleas</a:t>
            </a:r>
            <a:r>
              <a:rPr lang="en-IN"/>
              <a:t> </a:t>
            </a:r>
            <a:endParaRPr lang="en-US"/>
          </a:p>
        </p:txBody>
      </p:sp>
      <p:sp>
        <p:nvSpPr>
          <p:cNvPr id="3" name="Content Placeholder 2">
            <a:extLst>
              <a:ext uri="{FF2B5EF4-FFF2-40B4-BE49-F238E27FC236}">
                <a16:creationId xmlns:a16="http://schemas.microsoft.com/office/drawing/2014/main" id="{CA27D8C6-0098-7D4F-9270-93CF27D23ED0}"/>
              </a:ext>
            </a:extLst>
          </p:cNvPr>
          <p:cNvSpPr>
            <a:spLocks noGrp="1"/>
          </p:cNvSpPr>
          <p:nvPr>
            <p:ph idx="1"/>
          </p:nvPr>
        </p:nvSpPr>
        <p:spPr/>
        <p:txBody>
          <a:bodyPr>
            <a:normAutofit fontScale="62500" lnSpcReduction="20000"/>
          </a:bodyPr>
          <a:lstStyle/>
          <a:p>
            <a:r>
              <a:rPr lang="en-IN" sz="3200"/>
              <a:t>Different kinds of fleas infest different animals. Those that infest rats are called “rat fleas”. </a:t>
            </a:r>
          </a:p>
          <a:p>
            <a:r>
              <a:rPr lang="en-IN" sz="3200"/>
              <a:t> similarly, there are cat fleas, dog fleas. The rat fleas have acquired great importance because they transmit disease plague. The common rat fleas are :-</a:t>
            </a:r>
          </a:p>
          <a:p>
            <a:pPr marL="0" indent="0">
              <a:buNone/>
            </a:pPr>
            <a:r>
              <a:rPr lang="en-IN" sz="3200"/>
              <a:t>*Xenopsylla cheopis</a:t>
            </a:r>
          </a:p>
          <a:p>
            <a:pPr marL="0" indent="0">
              <a:buNone/>
            </a:pPr>
            <a:r>
              <a:rPr lang="en-IN" sz="3200"/>
              <a:t>*Xenopsylla astia</a:t>
            </a:r>
          </a:p>
          <a:p>
            <a:pPr marL="0" indent="0">
              <a:buNone/>
            </a:pPr>
            <a:r>
              <a:rPr lang="en-IN" sz="3200"/>
              <a:t>*Xenopsylla braziliensis</a:t>
            </a:r>
          </a:p>
          <a:p>
            <a:r>
              <a:rPr lang="en-IN" sz="3200"/>
              <a:t> The rat fleas is a small, brownish, wingless insect. It’s body is compressed from side to side. It’s body fairly tough. </a:t>
            </a:r>
          </a:p>
          <a:p>
            <a:endParaRPr lang="en-IN" sz="3200"/>
          </a:p>
          <a:p>
            <a:endParaRPr lang="en-IN" sz="3200"/>
          </a:p>
          <a:p>
            <a:endParaRPr lang="en-US" sz="3200"/>
          </a:p>
        </p:txBody>
      </p:sp>
    </p:spTree>
    <p:extLst>
      <p:ext uri="{BB962C8B-B14F-4D97-AF65-F5344CB8AC3E}">
        <p14:creationId xmlns:p14="http://schemas.microsoft.com/office/powerpoint/2010/main" val="109186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8A6-F5F7-3447-8598-EE236652C16A}"/>
              </a:ext>
            </a:extLst>
          </p:cNvPr>
          <p:cNvSpPr>
            <a:spLocks noGrp="1"/>
          </p:cNvSpPr>
          <p:nvPr>
            <p:ph type="title"/>
          </p:nvPr>
        </p:nvSpPr>
        <p:spPr/>
        <p:txBody>
          <a:bodyPr/>
          <a:lstStyle/>
          <a:p>
            <a:pPr algn="ctr"/>
            <a:r>
              <a:rPr lang="en-IN" u="sng"/>
              <a:t>Characteristics</a:t>
            </a:r>
            <a:r>
              <a:rPr lang="en-IN"/>
              <a:t> </a:t>
            </a:r>
            <a:r>
              <a:rPr lang="en-IN" u="sng"/>
              <a:t>of</a:t>
            </a:r>
            <a:r>
              <a:rPr lang="en-IN"/>
              <a:t> </a:t>
            </a:r>
            <a:r>
              <a:rPr lang="en-IN" u="sng"/>
              <a:t>rat</a:t>
            </a:r>
            <a:r>
              <a:rPr lang="en-IN"/>
              <a:t> </a:t>
            </a:r>
            <a:r>
              <a:rPr lang="en-IN" u="sng"/>
              <a:t>fleas</a:t>
            </a:r>
            <a:endParaRPr lang="en-US" u="sng"/>
          </a:p>
        </p:txBody>
      </p:sp>
      <p:sp>
        <p:nvSpPr>
          <p:cNvPr id="3" name="Content Placeholder 2">
            <a:extLst>
              <a:ext uri="{FF2B5EF4-FFF2-40B4-BE49-F238E27FC236}">
                <a16:creationId xmlns:a16="http://schemas.microsoft.com/office/drawing/2014/main" id="{4FB4A2BC-0DE5-EF40-B3D5-647B6695B3EF}"/>
              </a:ext>
            </a:extLst>
          </p:cNvPr>
          <p:cNvSpPr>
            <a:spLocks noGrp="1"/>
          </p:cNvSpPr>
          <p:nvPr>
            <p:ph idx="1"/>
          </p:nvPr>
        </p:nvSpPr>
        <p:spPr/>
        <p:txBody>
          <a:bodyPr>
            <a:normAutofit fontScale="77500" lnSpcReduction="20000"/>
          </a:bodyPr>
          <a:lstStyle/>
          <a:p>
            <a:r>
              <a:rPr lang="en-IN" sz="3200"/>
              <a:t> The body of a rat flea is divided into head, thorax, &amp; abdomen. </a:t>
            </a:r>
          </a:p>
          <a:p>
            <a:r>
              <a:rPr lang="en-IN" sz="3200"/>
              <a:t> </a:t>
            </a:r>
            <a:r>
              <a:rPr lang="en-IN" sz="3200" u="sng"/>
              <a:t>Head</a:t>
            </a:r>
            <a:r>
              <a:rPr lang="en-IN" sz="3200"/>
              <a:t> – the head projects downwards &amp; bears short piercing mouth parts. </a:t>
            </a:r>
          </a:p>
          <a:p>
            <a:r>
              <a:rPr lang="en-IN" sz="3200"/>
              <a:t> </a:t>
            </a:r>
            <a:r>
              <a:rPr lang="en-IN" sz="3200" u="sng"/>
              <a:t>thorax – </a:t>
            </a:r>
            <a:r>
              <a:rPr lang="en-IN" sz="3200"/>
              <a:t> the thorax is divided into 3 segments- pro thorax, mesothorax, metathorax. There are 3pairs of legs attached to the thorax. The fleas has no wings. </a:t>
            </a:r>
          </a:p>
          <a:p>
            <a:r>
              <a:rPr lang="en-IN" sz="3200" u="sng"/>
              <a:t> Abdomen - </a:t>
            </a:r>
            <a:r>
              <a:rPr lang="en-IN" sz="3200"/>
              <a:t> the abdomen consists of 10segments . In male there is coiled structure called penis situated in the posterior part of abdomen. In female there is a short stumpy structure called spermatheca. </a:t>
            </a:r>
            <a:endParaRPr lang="en-US" sz="3200" u="sng"/>
          </a:p>
        </p:txBody>
      </p:sp>
    </p:spTree>
    <p:extLst>
      <p:ext uri="{BB962C8B-B14F-4D97-AF65-F5344CB8AC3E}">
        <p14:creationId xmlns:p14="http://schemas.microsoft.com/office/powerpoint/2010/main" val="119735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C70-48F5-194F-97AE-C708B9A725E8}"/>
              </a:ext>
            </a:extLst>
          </p:cNvPr>
          <p:cNvSpPr>
            <a:spLocks noGrp="1"/>
          </p:cNvSpPr>
          <p:nvPr>
            <p:ph type="title"/>
          </p:nvPr>
        </p:nvSpPr>
        <p:spPr/>
        <p:txBody>
          <a:bodyPr/>
          <a:lstStyle/>
          <a:p>
            <a:pPr algn="ctr"/>
            <a:r>
              <a:rPr lang="en-IN" u="sng"/>
              <a:t>Life</a:t>
            </a:r>
            <a:r>
              <a:rPr lang="en-IN"/>
              <a:t> </a:t>
            </a:r>
            <a:r>
              <a:rPr lang="en-IN" u="sng"/>
              <a:t>cycle</a:t>
            </a:r>
            <a:endParaRPr lang="en-US" u="sng"/>
          </a:p>
        </p:txBody>
      </p:sp>
      <p:pic>
        <p:nvPicPr>
          <p:cNvPr id="4" name="Picture 4">
            <a:extLst>
              <a:ext uri="{FF2B5EF4-FFF2-40B4-BE49-F238E27FC236}">
                <a16:creationId xmlns:a16="http://schemas.microsoft.com/office/drawing/2014/main" id="{436EDC97-29E2-7F4B-853A-5F05272668CF}"/>
              </a:ext>
            </a:extLst>
          </p:cNvPr>
          <p:cNvPicPr>
            <a:picLocks noGrp="1" noChangeAspect="1"/>
          </p:cNvPicPr>
          <p:nvPr>
            <p:ph idx="1"/>
          </p:nvPr>
        </p:nvPicPr>
        <p:blipFill>
          <a:blip r:embed="rId2"/>
          <a:stretch>
            <a:fillRect/>
          </a:stretch>
        </p:blipFill>
        <p:spPr>
          <a:xfrm>
            <a:off x="1141413" y="1893094"/>
            <a:ext cx="10127853" cy="4518422"/>
          </a:xfrm>
          <a:prstGeom prst="rect">
            <a:avLst/>
          </a:prstGeom>
        </p:spPr>
      </p:pic>
    </p:spTree>
    <p:extLst>
      <p:ext uri="{BB962C8B-B14F-4D97-AF65-F5344CB8AC3E}">
        <p14:creationId xmlns:p14="http://schemas.microsoft.com/office/powerpoint/2010/main" val="266530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DB15-4530-B44D-A550-427DF2BD1214}"/>
              </a:ext>
            </a:extLst>
          </p:cNvPr>
          <p:cNvSpPr>
            <a:spLocks noGrp="1"/>
          </p:cNvSpPr>
          <p:nvPr>
            <p:ph type="title"/>
          </p:nvPr>
        </p:nvSpPr>
        <p:spPr/>
        <p:txBody>
          <a:bodyPr/>
          <a:lstStyle/>
          <a:p>
            <a:pPr algn="ctr"/>
            <a:r>
              <a:rPr lang="en-IN" i="1" u="sng"/>
              <a:t>Sand</a:t>
            </a:r>
            <a:r>
              <a:rPr lang="en-IN"/>
              <a:t> </a:t>
            </a:r>
            <a:r>
              <a:rPr lang="en-IN" i="1" u="sng"/>
              <a:t>flies</a:t>
            </a:r>
            <a:endParaRPr lang="en-US" i="1" u="sng"/>
          </a:p>
        </p:txBody>
      </p:sp>
      <p:pic>
        <p:nvPicPr>
          <p:cNvPr id="4" name="Picture 4">
            <a:extLst>
              <a:ext uri="{FF2B5EF4-FFF2-40B4-BE49-F238E27FC236}">
                <a16:creationId xmlns:a16="http://schemas.microsoft.com/office/drawing/2014/main" id="{581B4721-72E5-F94A-A88D-A3DF68C2858D}"/>
              </a:ext>
            </a:extLst>
          </p:cNvPr>
          <p:cNvPicPr>
            <a:picLocks noGrp="1" noChangeAspect="1"/>
          </p:cNvPicPr>
          <p:nvPr>
            <p:ph idx="1"/>
          </p:nvPr>
        </p:nvPicPr>
        <p:blipFill>
          <a:blip r:embed="rId2"/>
          <a:stretch>
            <a:fillRect/>
          </a:stretch>
        </p:blipFill>
        <p:spPr>
          <a:xfrm>
            <a:off x="373460" y="2786064"/>
            <a:ext cx="4214929" cy="3541712"/>
          </a:xfrm>
          <a:prstGeom prst="rect">
            <a:avLst/>
          </a:prstGeom>
        </p:spPr>
      </p:pic>
      <p:pic>
        <p:nvPicPr>
          <p:cNvPr id="6" name="Picture 6">
            <a:extLst>
              <a:ext uri="{FF2B5EF4-FFF2-40B4-BE49-F238E27FC236}">
                <a16:creationId xmlns:a16="http://schemas.microsoft.com/office/drawing/2014/main" id="{EF69086C-F6B2-F44D-BC9F-46325C243D0F}"/>
              </a:ext>
            </a:extLst>
          </p:cNvPr>
          <p:cNvPicPr>
            <a:picLocks noChangeAspect="1"/>
          </p:cNvPicPr>
          <p:nvPr/>
        </p:nvPicPr>
        <p:blipFill>
          <a:blip r:embed="rId3"/>
          <a:stretch>
            <a:fillRect/>
          </a:stretch>
        </p:blipFill>
        <p:spPr>
          <a:xfrm>
            <a:off x="4756547" y="2347120"/>
            <a:ext cx="6858000" cy="4419600"/>
          </a:xfrm>
          <a:prstGeom prst="rect">
            <a:avLst/>
          </a:prstGeom>
        </p:spPr>
      </p:pic>
    </p:spTree>
    <p:extLst>
      <p:ext uri="{BB962C8B-B14F-4D97-AF65-F5344CB8AC3E}">
        <p14:creationId xmlns:p14="http://schemas.microsoft.com/office/powerpoint/2010/main" val="295031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9C8B-B6FB-9342-AABE-E24B9B5213D6}"/>
              </a:ext>
            </a:extLst>
          </p:cNvPr>
          <p:cNvSpPr>
            <a:spLocks noGrp="1"/>
          </p:cNvSpPr>
          <p:nvPr>
            <p:ph type="title"/>
          </p:nvPr>
        </p:nvSpPr>
        <p:spPr/>
        <p:txBody>
          <a:bodyPr/>
          <a:lstStyle/>
          <a:p>
            <a:pPr algn="ctr"/>
            <a:r>
              <a:rPr lang="en-IN" i="1" u="sng"/>
              <a:t>Life</a:t>
            </a:r>
            <a:r>
              <a:rPr lang="en-IN"/>
              <a:t> </a:t>
            </a:r>
            <a:r>
              <a:rPr lang="en-IN" i="1" u="sng"/>
              <a:t>cycle</a:t>
            </a:r>
            <a:endParaRPr lang="en-US" i="1" u="sng"/>
          </a:p>
        </p:txBody>
      </p:sp>
      <p:sp>
        <p:nvSpPr>
          <p:cNvPr id="3" name="Content Placeholder 2">
            <a:extLst>
              <a:ext uri="{FF2B5EF4-FFF2-40B4-BE49-F238E27FC236}">
                <a16:creationId xmlns:a16="http://schemas.microsoft.com/office/drawing/2014/main" id="{C5E26A80-FAA0-5848-850C-FF5DD48E57F1}"/>
              </a:ext>
            </a:extLst>
          </p:cNvPr>
          <p:cNvSpPr>
            <a:spLocks noGrp="1"/>
          </p:cNvSpPr>
          <p:nvPr>
            <p:ph idx="1"/>
          </p:nvPr>
        </p:nvSpPr>
        <p:spPr/>
        <p:txBody>
          <a:bodyPr>
            <a:normAutofit fontScale="77500" lnSpcReduction="20000"/>
          </a:bodyPr>
          <a:lstStyle/>
          <a:p>
            <a:r>
              <a:rPr lang="en-IN" sz="3200"/>
              <a:t> Egg – the eggs are deposited in rat holes &amp; on the hairs of the rat. A female may lay up to 300-400  eggs in its life time. The eggs hatch in 2-7 days. </a:t>
            </a:r>
          </a:p>
          <a:p>
            <a:r>
              <a:rPr lang="en-IN" sz="3200"/>
              <a:t> Larva- the larva looks like a caterpillar. It moults &amp; becomes bigger in size. The duration of larval stage is about 2 weeks </a:t>
            </a:r>
          </a:p>
          <a:p>
            <a:r>
              <a:rPr lang="en-IN" sz="3200"/>
              <a:t> Pupa – the pupa stage lasts for 1-2 weeks. </a:t>
            </a:r>
          </a:p>
          <a:p>
            <a:r>
              <a:rPr lang="en-IN" sz="3200"/>
              <a:t> Adult – the life cycle of the fleas is complete in about 3-4 weeks. The fleas lives normally for a month. </a:t>
            </a:r>
          </a:p>
          <a:p>
            <a:pPr marL="0" indent="0">
              <a:buNone/>
            </a:pPr>
            <a:endParaRPr lang="en-US" sz="3200"/>
          </a:p>
        </p:txBody>
      </p:sp>
    </p:spTree>
    <p:extLst>
      <p:ext uri="{BB962C8B-B14F-4D97-AF65-F5344CB8AC3E}">
        <p14:creationId xmlns:p14="http://schemas.microsoft.com/office/powerpoint/2010/main" val="6140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093E-5A55-1345-B6E3-9BA6F92ED2CA}"/>
              </a:ext>
            </a:extLst>
          </p:cNvPr>
          <p:cNvSpPr>
            <a:spLocks noGrp="1"/>
          </p:cNvSpPr>
          <p:nvPr>
            <p:ph type="title"/>
          </p:nvPr>
        </p:nvSpPr>
        <p:spPr/>
        <p:txBody>
          <a:bodyPr/>
          <a:lstStyle/>
          <a:p>
            <a:pPr algn="ctr"/>
            <a:r>
              <a:rPr lang="en-IN" i="1" u="sng"/>
              <a:t>Control</a:t>
            </a:r>
            <a:r>
              <a:rPr lang="en-IN"/>
              <a:t> </a:t>
            </a:r>
            <a:r>
              <a:rPr lang="en-IN" u="sng"/>
              <a:t>measures</a:t>
            </a:r>
            <a:endParaRPr lang="en-US" u="sng"/>
          </a:p>
        </p:txBody>
      </p:sp>
      <p:sp>
        <p:nvSpPr>
          <p:cNvPr id="3" name="Content Placeholder 2">
            <a:extLst>
              <a:ext uri="{FF2B5EF4-FFF2-40B4-BE49-F238E27FC236}">
                <a16:creationId xmlns:a16="http://schemas.microsoft.com/office/drawing/2014/main" id="{6F407E92-782E-EA4C-AE80-87DFCB0623C9}"/>
              </a:ext>
            </a:extLst>
          </p:cNvPr>
          <p:cNvSpPr>
            <a:spLocks noGrp="1"/>
          </p:cNvSpPr>
          <p:nvPr>
            <p:ph idx="1"/>
          </p:nvPr>
        </p:nvSpPr>
        <p:spPr/>
        <p:txBody>
          <a:bodyPr>
            <a:normAutofit fontScale="92500" lnSpcReduction="20000"/>
          </a:bodyPr>
          <a:lstStyle/>
          <a:p>
            <a:r>
              <a:rPr lang="en-IN" sz="3200"/>
              <a:t> Insecticides – fleas are quickly controlled by spraying 10% DDT dust or 5 % malathion dust. The insecticidal powder must be dusted over rat runs, under carpets, gunny bags &amp; other areas. The dust must also be blown into rat holes with the help of dust blowers. </a:t>
            </a:r>
          </a:p>
          <a:p>
            <a:r>
              <a:rPr lang="en-IN" sz="3200"/>
              <a:t> Control of rats – when the rats are controlled, fleas are also controlled. </a:t>
            </a:r>
            <a:endParaRPr lang="en-US" sz="3200"/>
          </a:p>
        </p:txBody>
      </p:sp>
    </p:spTree>
    <p:extLst>
      <p:ext uri="{BB962C8B-B14F-4D97-AF65-F5344CB8AC3E}">
        <p14:creationId xmlns:p14="http://schemas.microsoft.com/office/powerpoint/2010/main" val="279562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219D-C4E9-E24D-BACA-C62CFC22BD7B}"/>
              </a:ext>
            </a:extLst>
          </p:cNvPr>
          <p:cNvSpPr>
            <a:spLocks noGrp="1"/>
          </p:cNvSpPr>
          <p:nvPr>
            <p:ph type="title"/>
          </p:nvPr>
        </p:nvSpPr>
        <p:spPr/>
        <p:txBody>
          <a:bodyPr/>
          <a:lstStyle/>
          <a:p>
            <a:pPr algn="ctr"/>
            <a:r>
              <a:rPr lang="en-IN" u="sng"/>
              <a:t>Ticks</a:t>
            </a:r>
            <a:endParaRPr lang="en-US" u="sng"/>
          </a:p>
        </p:txBody>
      </p:sp>
      <p:pic>
        <p:nvPicPr>
          <p:cNvPr id="4" name="Picture 4">
            <a:extLst>
              <a:ext uri="{FF2B5EF4-FFF2-40B4-BE49-F238E27FC236}">
                <a16:creationId xmlns:a16="http://schemas.microsoft.com/office/drawing/2014/main" id="{5605A4FF-2F9D-424D-BAFE-CC2A1664D3E1}"/>
              </a:ext>
            </a:extLst>
          </p:cNvPr>
          <p:cNvPicPr>
            <a:picLocks noGrp="1" noChangeAspect="1"/>
          </p:cNvPicPr>
          <p:nvPr>
            <p:ph idx="1"/>
          </p:nvPr>
        </p:nvPicPr>
        <p:blipFill>
          <a:blip r:embed="rId2"/>
          <a:stretch>
            <a:fillRect/>
          </a:stretch>
        </p:blipFill>
        <p:spPr>
          <a:xfrm>
            <a:off x="567379" y="2284413"/>
            <a:ext cx="5124756" cy="4110038"/>
          </a:xfrm>
          <a:prstGeom prst="rect">
            <a:avLst/>
          </a:prstGeom>
        </p:spPr>
      </p:pic>
      <p:pic>
        <p:nvPicPr>
          <p:cNvPr id="6" name="Picture 6">
            <a:extLst>
              <a:ext uri="{FF2B5EF4-FFF2-40B4-BE49-F238E27FC236}">
                <a16:creationId xmlns:a16="http://schemas.microsoft.com/office/drawing/2014/main" id="{A3C028BC-53FD-1C4A-9807-DD0376CC5C48}"/>
              </a:ext>
            </a:extLst>
          </p:cNvPr>
          <p:cNvPicPr>
            <a:picLocks noChangeAspect="1"/>
          </p:cNvPicPr>
          <p:nvPr/>
        </p:nvPicPr>
        <p:blipFill>
          <a:blip r:embed="rId3"/>
          <a:stretch>
            <a:fillRect/>
          </a:stretch>
        </p:blipFill>
        <p:spPr>
          <a:xfrm>
            <a:off x="5907881" y="2248695"/>
            <a:ext cx="5448300" cy="3805634"/>
          </a:xfrm>
          <a:prstGeom prst="rect">
            <a:avLst/>
          </a:prstGeom>
        </p:spPr>
      </p:pic>
    </p:spTree>
    <p:extLst>
      <p:ext uri="{BB962C8B-B14F-4D97-AF65-F5344CB8AC3E}">
        <p14:creationId xmlns:p14="http://schemas.microsoft.com/office/powerpoint/2010/main" val="144720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321F-DC21-5E46-AAD0-2BA69CE662B3}"/>
              </a:ext>
            </a:extLst>
          </p:cNvPr>
          <p:cNvSpPr>
            <a:spLocks noGrp="1"/>
          </p:cNvSpPr>
          <p:nvPr>
            <p:ph type="title"/>
          </p:nvPr>
        </p:nvSpPr>
        <p:spPr/>
        <p:txBody>
          <a:bodyPr/>
          <a:lstStyle/>
          <a:p>
            <a:pPr algn="ctr"/>
            <a:r>
              <a:rPr lang="en-IN" b="1" u="sng"/>
              <a:t>Ticks</a:t>
            </a:r>
            <a:endParaRPr lang="en-US" b="1" u="sng"/>
          </a:p>
        </p:txBody>
      </p:sp>
      <p:sp>
        <p:nvSpPr>
          <p:cNvPr id="3" name="Content Placeholder 2">
            <a:extLst>
              <a:ext uri="{FF2B5EF4-FFF2-40B4-BE49-F238E27FC236}">
                <a16:creationId xmlns:a16="http://schemas.microsoft.com/office/drawing/2014/main" id="{DABB39C1-D9D2-A74B-AD9F-15175C120321}"/>
              </a:ext>
            </a:extLst>
          </p:cNvPr>
          <p:cNvSpPr>
            <a:spLocks noGrp="1"/>
          </p:cNvSpPr>
          <p:nvPr>
            <p:ph idx="1"/>
          </p:nvPr>
        </p:nvSpPr>
        <p:spPr/>
        <p:txBody>
          <a:bodyPr>
            <a:normAutofit fontScale="77500" lnSpcReduction="20000"/>
          </a:bodyPr>
          <a:lstStyle/>
          <a:p>
            <a:r>
              <a:rPr lang="en-IN" sz="3200"/>
              <a:t> Ticks are ectoparasites of vertebrae animals. Sometimes they attack man &amp; transmit disease. Ticks are of 2kinds – hard, soft. </a:t>
            </a:r>
          </a:p>
          <a:p>
            <a:r>
              <a:rPr lang="en-IN" sz="3200" b="1" u="sng"/>
              <a:t>Hard</a:t>
            </a:r>
            <a:r>
              <a:rPr lang="en-IN" sz="3200"/>
              <a:t> </a:t>
            </a:r>
            <a:r>
              <a:rPr lang="en-IN" sz="3200" b="1" u="sng"/>
              <a:t>ticks</a:t>
            </a:r>
            <a:r>
              <a:rPr lang="en-IN" sz="3200"/>
              <a:t> – the hard tick is so called because the dorsum of its body is covered by a hard shield called scutum. </a:t>
            </a:r>
          </a:p>
          <a:p>
            <a:r>
              <a:rPr lang="en-IN" sz="3200"/>
              <a:t>This is absent in soft ticks. The body of a tick is oval in shape. There is no clear vision of the body into head, thorax, &amp; abdomen. The adults have 4 pairs of legs. Sexes are separate. The males are generally smaller than females. Both sexes bite &amp; suck blood.  </a:t>
            </a:r>
            <a:endParaRPr lang="en-US" sz="3200"/>
          </a:p>
        </p:txBody>
      </p:sp>
    </p:spTree>
    <p:extLst>
      <p:ext uri="{BB962C8B-B14F-4D97-AF65-F5344CB8AC3E}">
        <p14:creationId xmlns:p14="http://schemas.microsoft.com/office/powerpoint/2010/main" val="335270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6CC7-ABB4-1141-8DD1-F2A4681FF93A}"/>
              </a:ext>
            </a:extLst>
          </p:cNvPr>
          <p:cNvSpPr>
            <a:spLocks noGrp="1"/>
          </p:cNvSpPr>
          <p:nvPr>
            <p:ph type="title"/>
          </p:nvPr>
        </p:nvSpPr>
        <p:spPr/>
        <p:txBody>
          <a:bodyPr/>
          <a:lstStyle/>
          <a:p>
            <a:r>
              <a:rPr lang="en-IN"/>
              <a:t>Hard &amp; soft ticks </a:t>
            </a:r>
            <a:endParaRPr lang="en-US"/>
          </a:p>
        </p:txBody>
      </p:sp>
      <p:pic>
        <p:nvPicPr>
          <p:cNvPr id="4" name="Picture 4">
            <a:extLst>
              <a:ext uri="{FF2B5EF4-FFF2-40B4-BE49-F238E27FC236}">
                <a16:creationId xmlns:a16="http://schemas.microsoft.com/office/drawing/2014/main" id="{14290E8C-A522-8146-B99F-3F7BD77C7788}"/>
              </a:ext>
            </a:extLst>
          </p:cNvPr>
          <p:cNvPicPr>
            <a:picLocks noGrp="1" noChangeAspect="1"/>
          </p:cNvPicPr>
          <p:nvPr>
            <p:ph idx="1"/>
          </p:nvPr>
        </p:nvPicPr>
        <p:blipFill>
          <a:blip r:embed="rId2"/>
          <a:stretch>
            <a:fillRect/>
          </a:stretch>
        </p:blipFill>
        <p:spPr>
          <a:xfrm>
            <a:off x="517922" y="1660922"/>
            <a:ext cx="10822781" cy="5197077"/>
          </a:xfrm>
          <a:prstGeom prst="rect">
            <a:avLst/>
          </a:prstGeom>
        </p:spPr>
      </p:pic>
    </p:spTree>
    <p:extLst>
      <p:ext uri="{BB962C8B-B14F-4D97-AF65-F5344CB8AC3E}">
        <p14:creationId xmlns:p14="http://schemas.microsoft.com/office/powerpoint/2010/main" val="309556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BECF99A-AA5B-0042-8E28-A20F9D492D50}"/>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3959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ADA4A-7C0C-B94B-9F47-04D736F24E6A}"/>
              </a:ext>
            </a:extLst>
          </p:cNvPr>
          <p:cNvSpPr>
            <a:spLocks noGrp="1"/>
          </p:cNvSpPr>
          <p:nvPr>
            <p:ph idx="1"/>
          </p:nvPr>
        </p:nvSpPr>
        <p:spPr>
          <a:xfrm>
            <a:off x="1141412" y="1446609"/>
            <a:ext cx="9905999" cy="4344592"/>
          </a:xfrm>
        </p:spPr>
        <p:txBody>
          <a:bodyPr>
            <a:normAutofit fontScale="92500" lnSpcReduction="20000"/>
          </a:bodyPr>
          <a:lstStyle/>
          <a:p>
            <a:r>
              <a:rPr lang="en-IN" sz="3600"/>
              <a:t> </a:t>
            </a:r>
            <a:r>
              <a:rPr lang="en-IN" sz="3600" b="1" u="sng"/>
              <a:t>Soft</a:t>
            </a:r>
            <a:r>
              <a:rPr lang="en-IN" sz="3600"/>
              <a:t> </a:t>
            </a:r>
            <a:r>
              <a:rPr lang="en-IN" sz="3600" b="1" u="sng"/>
              <a:t>ticks</a:t>
            </a:r>
            <a:r>
              <a:rPr lang="en-IN" sz="3600"/>
              <a:t> –</a:t>
            </a:r>
          </a:p>
          <a:p>
            <a:pPr marL="0" indent="0">
              <a:buNone/>
            </a:pPr>
            <a:r>
              <a:rPr lang="en-IN" sz="3600"/>
              <a:t> - it is so called because, it does not possess the hard dorsal should present in hard ticks. </a:t>
            </a:r>
          </a:p>
          <a:p>
            <a:pPr marL="0" indent="0">
              <a:buNone/>
            </a:pPr>
            <a:r>
              <a:rPr lang="en-IN" sz="3600"/>
              <a:t> - the body does not show any division between head, thorax &amp; abdomen. </a:t>
            </a:r>
          </a:p>
          <a:p>
            <a:pPr marL="0" indent="0">
              <a:buNone/>
            </a:pPr>
            <a:r>
              <a:rPr lang="en-IN" sz="3600"/>
              <a:t> - the head is situated Ventrally, &amp; is not seen from above. This makes it easy to identify a soft tick from a hard tick.  </a:t>
            </a:r>
            <a:endParaRPr lang="en-US" sz="3600"/>
          </a:p>
        </p:txBody>
      </p:sp>
    </p:spTree>
    <p:extLst>
      <p:ext uri="{BB962C8B-B14F-4D97-AF65-F5344CB8AC3E}">
        <p14:creationId xmlns:p14="http://schemas.microsoft.com/office/powerpoint/2010/main" val="204705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CFF2-6A3C-904A-B18E-8521CE12E604}"/>
              </a:ext>
            </a:extLst>
          </p:cNvPr>
          <p:cNvSpPr>
            <a:spLocks noGrp="1"/>
          </p:cNvSpPr>
          <p:nvPr>
            <p:ph type="title"/>
          </p:nvPr>
        </p:nvSpPr>
        <p:spPr/>
        <p:txBody>
          <a:bodyPr/>
          <a:lstStyle/>
          <a:p>
            <a:pPr algn="ctr"/>
            <a:r>
              <a:rPr lang="en-IN" i="1" u="sng"/>
              <a:t>Life</a:t>
            </a:r>
            <a:r>
              <a:rPr lang="en-IN"/>
              <a:t> </a:t>
            </a:r>
            <a:r>
              <a:rPr lang="en-IN" i="1" u="sng"/>
              <a:t>cycle</a:t>
            </a:r>
            <a:r>
              <a:rPr lang="en-IN"/>
              <a:t> </a:t>
            </a:r>
            <a:r>
              <a:rPr lang="en-IN" i="1" u="sng"/>
              <a:t>of</a:t>
            </a:r>
            <a:r>
              <a:rPr lang="en-IN"/>
              <a:t> </a:t>
            </a:r>
            <a:r>
              <a:rPr lang="en-IN" i="1" u="sng"/>
              <a:t>ticks</a:t>
            </a:r>
            <a:endParaRPr lang="en-US" i="1" u="sng"/>
          </a:p>
        </p:txBody>
      </p:sp>
      <p:sp>
        <p:nvSpPr>
          <p:cNvPr id="3" name="Content Placeholder 2">
            <a:extLst>
              <a:ext uri="{FF2B5EF4-FFF2-40B4-BE49-F238E27FC236}">
                <a16:creationId xmlns:a16="http://schemas.microsoft.com/office/drawing/2014/main" id="{CE7E261A-6A02-264A-8209-D6AB586D1001}"/>
              </a:ext>
            </a:extLst>
          </p:cNvPr>
          <p:cNvSpPr>
            <a:spLocks noGrp="1"/>
          </p:cNvSpPr>
          <p:nvPr>
            <p:ph idx="1"/>
          </p:nvPr>
        </p:nvSpPr>
        <p:spPr/>
        <p:txBody>
          <a:bodyPr>
            <a:normAutofit fontScale="85000" lnSpcReduction="20000"/>
          </a:bodyPr>
          <a:lstStyle/>
          <a:p>
            <a:r>
              <a:rPr lang="en-IN" sz="3200"/>
              <a:t> There are 4 stages in life history of both hard &amp; soft ticks – egg, larva, nymph, &amp; adult. </a:t>
            </a:r>
          </a:p>
          <a:p>
            <a:r>
              <a:rPr lang="en-IN" sz="3200"/>
              <a:t> The entire life cycle from egg to adult takes about 2 months in the case of hard ticks, &amp; from 9-10months in case of soft ticks. </a:t>
            </a:r>
          </a:p>
          <a:p>
            <a:r>
              <a:rPr lang="en-IN" sz="3200"/>
              <a:t> Ticks live for a year or more. </a:t>
            </a:r>
          </a:p>
          <a:p>
            <a:r>
              <a:rPr lang="en-IN" sz="3200"/>
              <a:t> </a:t>
            </a:r>
            <a:r>
              <a:rPr lang="en-IN" sz="3200" u="sng"/>
              <a:t>Disease</a:t>
            </a:r>
            <a:r>
              <a:rPr lang="en-IN" sz="3200"/>
              <a:t> </a:t>
            </a:r>
            <a:r>
              <a:rPr lang="en-IN" sz="3200" u="sng"/>
              <a:t>transmitted </a:t>
            </a:r>
            <a:r>
              <a:rPr lang="en-IN" sz="3200"/>
              <a:t>– hard ticks – tick typhus, haemorrhagic fever, </a:t>
            </a:r>
          </a:p>
          <a:p>
            <a:pPr marL="0" indent="0">
              <a:buNone/>
            </a:pPr>
            <a:r>
              <a:rPr lang="en-IN" sz="3200" u="sng"/>
              <a:t> </a:t>
            </a:r>
            <a:r>
              <a:rPr lang="en-IN" sz="3200"/>
              <a:t>Soft tick – relapsing fever. </a:t>
            </a:r>
            <a:endParaRPr lang="en-US" sz="3200" u="sng"/>
          </a:p>
        </p:txBody>
      </p:sp>
    </p:spTree>
    <p:extLst>
      <p:ext uri="{BB962C8B-B14F-4D97-AF65-F5344CB8AC3E}">
        <p14:creationId xmlns:p14="http://schemas.microsoft.com/office/powerpoint/2010/main" val="169483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AA15-7CC1-DB4D-B80E-01D8E8F41B5C}"/>
              </a:ext>
            </a:extLst>
          </p:cNvPr>
          <p:cNvSpPr>
            <a:spLocks noGrp="1"/>
          </p:cNvSpPr>
          <p:nvPr>
            <p:ph type="title"/>
          </p:nvPr>
        </p:nvSpPr>
        <p:spPr/>
        <p:txBody>
          <a:bodyPr/>
          <a:lstStyle/>
          <a:p>
            <a:pPr algn="ctr"/>
            <a:r>
              <a:rPr lang="en-IN" u="sng"/>
              <a:t>Control</a:t>
            </a:r>
            <a:r>
              <a:rPr lang="en-IN"/>
              <a:t> </a:t>
            </a:r>
            <a:r>
              <a:rPr lang="en-IN" u="sng"/>
              <a:t>measures</a:t>
            </a:r>
            <a:r>
              <a:rPr lang="en-IN"/>
              <a:t> </a:t>
            </a:r>
            <a:r>
              <a:rPr lang="en-IN" u="sng"/>
              <a:t>of</a:t>
            </a:r>
            <a:r>
              <a:rPr lang="en-IN"/>
              <a:t> </a:t>
            </a:r>
            <a:r>
              <a:rPr lang="en-IN" u="sng"/>
              <a:t>ticks</a:t>
            </a:r>
            <a:endParaRPr lang="en-US" u="sng"/>
          </a:p>
        </p:txBody>
      </p:sp>
      <p:sp>
        <p:nvSpPr>
          <p:cNvPr id="3" name="Content Placeholder 2">
            <a:extLst>
              <a:ext uri="{FF2B5EF4-FFF2-40B4-BE49-F238E27FC236}">
                <a16:creationId xmlns:a16="http://schemas.microsoft.com/office/drawing/2014/main" id="{6AE9B56C-1380-C740-9EFA-EC367245F445}"/>
              </a:ext>
            </a:extLst>
          </p:cNvPr>
          <p:cNvSpPr>
            <a:spLocks noGrp="1"/>
          </p:cNvSpPr>
          <p:nvPr>
            <p:ph idx="1"/>
          </p:nvPr>
        </p:nvSpPr>
        <p:spPr/>
        <p:txBody>
          <a:bodyPr>
            <a:normAutofit/>
          </a:bodyPr>
          <a:lstStyle/>
          <a:p>
            <a:r>
              <a:rPr lang="en-IN" sz="3200"/>
              <a:t> Insecticides. </a:t>
            </a:r>
          </a:p>
          <a:p>
            <a:r>
              <a:rPr lang="en-IN" sz="3200"/>
              <a:t> Sanitation. </a:t>
            </a:r>
          </a:p>
          <a:p>
            <a:r>
              <a:rPr lang="en-IN" sz="3200"/>
              <a:t> Protection of workers. </a:t>
            </a:r>
            <a:endParaRPr lang="en-US" sz="3200"/>
          </a:p>
        </p:txBody>
      </p:sp>
    </p:spTree>
    <p:extLst>
      <p:ext uri="{BB962C8B-B14F-4D97-AF65-F5344CB8AC3E}">
        <p14:creationId xmlns:p14="http://schemas.microsoft.com/office/powerpoint/2010/main" val="42914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4996-3B6B-AC42-9C62-0A7388F38597}"/>
              </a:ext>
            </a:extLst>
          </p:cNvPr>
          <p:cNvSpPr>
            <a:spLocks noGrp="1"/>
          </p:cNvSpPr>
          <p:nvPr>
            <p:ph type="title"/>
          </p:nvPr>
        </p:nvSpPr>
        <p:spPr/>
        <p:txBody>
          <a:bodyPr/>
          <a:lstStyle/>
          <a:p>
            <a:r>
              <a:rPr lang="en-IN"/>
              <a:t>Itch mite</a:t>
            </a:r>
            <a:br>
              <a:rPr lang="en-IN"/>
            </a:br>
            <a:endParaRPr lang="en-US"/>
          </a:p>
        </p:txBody>
      </p:sp>
      <p:pic>
        <p:nvPicPr>
          <p:cNvPr id="4" name="Picture 4">
            <a:extLst>
              <a:ext uri="{FF2B5EF4-FFF2-40B4-BE49-F238E27FC236}">
                <a16:creationId xmlns:a16="http://schemas.microsoft.com/office/drawing/2014/main" id="{B6464012-A2E0-C544-B78A-8ABD98B0F894}"/>
              </a:ext>
            </a:extLst>
          </p:cNvPr>
          <p:cNvPicPr>
            <a:picLocks noGrp="1" noChangeAspect="1"/>
          </p:cNvPicPr>
          <p:nvPr>
            <p:ph idx="1"/>
          </p:nvPr>
        </p:nvPicPr>
        <p:blipFill>
          <a:blip r:embed="rId2"/>
          <a:stretch>
            <a:fillRect/>
          </a:stretch>
        </p:blipFill>
        <p:spPr>
          <a:xfrm>
            <a:off x="982266" y="1500188"/>
            <a:ext cx="10679906" cy="4727575"/>
          </a:xfrm>
          <a:prstGeom prst="rect">
            <a:avLst/>
          </a:prstGeom>
        </p:spPr>
      </p:pic>
    </p:spTree>
    <p:extLst>
      <p:ext uri="{BB962C8B-B14F-4D97-AF65-F5344CB8AC3E}">
        <p14:creationId xmlns:p14="http://schemas.microsoft.com/office/powerpoint/2010/main" val="246620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3CCD-31E0-2248-9F59-A82E6AFE3000}"/>
              </a:ext>
            </a:extLst>
          </p:cNvPr>
          <p:cNvSpPr>
            <a:spLocks noGrp="1"/>
          </p:cNvSpPr>
          <p:nvPr>
            <p:ph type="title"/>
          </p:nvPr>
        </p:nvSpPr>
        <p:spPr/>
        <p:txBody>
          <a:bodyPr/>
          <a:lstStyle/>
          <a:p>
            <a:pPr algn="ctr"/>
            <a:r>
              <a:rPr lang="en-IN" b="1" u="sng"/>
              <a:t>Sand</a:t>
            </a:r>
            <a:r>
              <a:rPr lang="en-IN"/>
              <a:t> </a:t>
            </a:r>
            <a:r>
              <a:rPr lang="en-IN" b="1" u="sng"/>
              <a:t>fly</a:t>
            </a:r>
            <a:endParaRPr lang="en-US" b="1" u="sng"/>
          </a:p>
        </p:txBody>
      </p:sp>
      <p:sp>
        <p:nvSpPr>
          <p:cNvPr id="3" name="Content Placeholder 2">
            <a:extLst>
              <a:ext uri="{FF2B5EF4-FFF2-40B4-BE49-F238E27FC236}">
                <a16:creationId xmlns:a16="http://schemas.microsoft.com/office/drawing/2014/main" id="{5DE73DE4-915D-6C40-AAFA-8395826A17DF}"/>
              </a:ext>
            </a:extLst>
          </p:cNvPr>
          <p:cNvSpPr>
            <a:spLocks noGrp="1"/>
          </p:cNvSpPr>
          <p:nvPr>
            <p:ph idx="1"/>
          </p:nvPr>
        </p:nvSpPr>
        <p:spPr/>
        <p:txBody>
          <a:bodyPr>
            <a:normAutofit fontScale="77500" lnSpcReduction="20000"/>
          </a:bodyPr>
          <a:lstStyle/>
          <a:p>
            <a:r>
              <a:rPr lang="en-IN" sz="3200"/>
              <a:t>Sand flies are small insects, light, or dark brown in colour. </a:t>
            </a:r>
          </a:p>
          <a:p>
            <a:r>
              <a:rPr lang="en-IN" sz="3200"/>
              <a:t> They are smaller than mosquitos. Their bodies &amp; legs are full of hairs. </a:t>
            </a:r>
          </a:p>
          <a:p>
            <a:r>
              <a:rPr lang="en-IN" sz="3200"/>
              <a:t> Some 30species of sand flies have been found in India. The important species are :- </a:t>
            </a:r>
          </a:p>
          <a:p>
            <a:pPr>
              <a:buFontTx/>
              <a:buChar char="-"/>
            </a:pPr>
            <a:r>
              <a:rPr lang="en-IN" sz="3200"/>
              <a:t>Phlebotomus Argentipes</a:t>
            </a:r>
          </a:p>
          <a:p>
            <a:pPr>
              <a:buFontTx/>
              <a:buChar char="-"/>
            </a:pPr>
            <a:r>
              <a:rPr lang="en-IN" sz="3200"/>
              <a:t>Phlebotomus papatasii</a:t>
            </a:r>
          </a:p>
          <a:p>
            <a:pPr>
              <a:buFontTx/>
              <a:buChar char="-"/>
            </a:pPr>
            <a:r>
              <a:rPr lang="en-IN" sz="3200"/>
              <a:t> Phlebotomus sergenti. </a:t>
            </a:r>
          </a:p>
          <a:p>
            <a:pPr>
              <a:buFontTx/>
              <a:buChar char="-"/>
            </a:pPr>
            <a:endParaRPr lang="en-US" sz="3200"/>
          </a:p>
        </p:txBody>
      </p:sp>
    </p:spTree>
    <p:extLst>
      <p:ext uri="{BB962C8B-B14F-4D97-AF65-F5344CB8AC3E}">
        <p14:creationId xmlns:p14="http://schemas.microsoft.com/office/powerpoint/2010/main" val="103537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2AE9-1EE4-3344-BC2E-C81E28CE7EDB}"/>
              </a:ext>
            </a:extLst>
          </p:cNvPr>
          <p:cNvSpPr>
            <a:spLocks noGrp="1"/>
          </p:cNvSpPr>
          <p:nvPr>
            <p:ph type="title"/>
          </p:nvPr>
        </p:nvSpPr>
        <p:spPr/>
        <p:txBody>
          <a:bodyPr>
            <a:normAutofit/>
          </a:bodyPr>
          <a:lstStyle/>
          <a:p>
            <a:pPr algn="ctr"/>
            <a:r>
              <a:rPr lang="en-IN" sz="4000" b="1" u="sng"/>
              <a:t>Itch</a:t>
            </a:r>
            <a:r>
              <a:rPr lang="en-IN" sz="4000"/>
              <a:t> - </a:t>
            </a:r>
            <a:r>
              <a:rPr lang="en-IN" sz="4000" b="1" u="sng"/>
              <a:t>mite</a:t>
            </a:r>
            <a:endParaRPr lang="en-US" sz="4000" b="1" u="sng"/>
          </a:p>
        </p:txBody>
      </p:sp>
      <p:sp>
        <p:nvSpPr>
          <p:cNvPr id="3" name="Content Placeholder 2">
            <a:extLst>
              <a:ext uri="{FF2B5EF4-FFF2-40B4-BE49-F238E27FC236}">
                <a16:creationId xmlns:a16="http://schemas.microsoft.com/office/drawing/2014/main" id="{66951DC3-84D2-7247-B673-B4AA5FE84BE3}"/>
              </a:ext>
            </a:extLst>
          </p:cNvPr>
          <p:cNvSpPr>
            <a:spLocks noGrp="1"/>
          </p:cNvSpPr>
          <p:nvPr>
            <p:ph idx="1"/>
          </p:nvPr>
        </p:nvSpPr>
        <p:spPr/>
        <p:txBody>
          <a:bodyPr>
            <a:normAutofit fontScale="85000" lnSpcReduction="20000"/>
          </a:bodyPr>
          <a:lstStyle/>
          <a:p>
            <a:r>
              <a:rPr lang="en-IN" sz="3200"/>
              <a:t> The itch mite ( Sarcoptes scabiei or acarus scabiei) is an extremely small arthropod. It is just visible to the naked eye, measuring 0.4mm in size. </a:t>
            </a:r>
          </a:p>
          <a:p>
            <a:r>
              <a:rPr lang="en-IN" sz="3200"/>
              <a:t> It is an ectoparasite of man – that is, it lives &amp; breeds in human skin and causes a disease known as scabies. </a:t>
            </a:r>
          </a:p>
          <a:p>
            <a:r>
              <a:rPr lang="en-IN" sz="3200"/>
              <a:t> The body of a itch mite is shaped like a tortoise. </a:t>
            </a:r>
          </a:p>
          <a:p>
            <a:r>
              <a:rPr lang="en-IN" sz="3200"/>
              <a:t> It is rounded above &amp; flattened below. </a:t>
            </a:r>
            <a:endParaRPr lang="en-US" sz="3200"/>
          </a:p>
        </p:txBody>
      </p:sp>
    </p:spTree>
    <p:extLst>
      <p:ext uri="{BB962C8B-B14F-4D97-AF65-F5344CB8AC3E}">
        <p14:creationId xmlns:p14="http://schemas.microsoft.com/office/powerpoint/2010/main" val="73473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99A61C8-4420-5A40-99F5-3E13ADBE1F99}"/>
              </a:ext>
            </a:extLst>
          </p:cNvPr>
          <p:cNvPicPr>
            <a:picLocks noGrp="1" noChangeAspect="1"/>
          </p:cNvPicPr>
          <p:nvPr>
            <p:ph idx="1"/>
          </p:nvPr>
        </p:nvPicPr>
        <p:blipFill>
          <a:blip r:embed="rId2"/>
          <a:stretch>
            <a:fillRect/>
          </a:stretch>
        </p:blipFill>
        <p:spPr>
          <a:xfrm>
            <a:off x="-1" y="0"/>
            <a:ext cx="12376547" cy="6858000"/>
          </a:xfrm>
          <a:prstGeom prst="rect">
            <a:avLst/>
          </a:prstGeom>
        </p:spPr>
      </p:pic>
    </p:spTree>
    <p:extLst>
      <p:ext uri="{BB962C8B-B14F-4D97-AF65-F5344CB8AC3E}">
        <p14:creationId xmlns:p14="http://schemas.microsoft.com/office/powerpoint/2010/main" val="406201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1B304-B30A-B74F-92DD-6F02AD2C57F8}"/>
              </a:ext>
            </a:extLst>
          </p:cNvPr>
          <p:cNvSpPr>
            <a:spLocks noGrp="1"/>
          </p:cNvSpPr>
          <p:nvPr>
            <p:ph idx="1"/>
          </p:nvPr>
        </p:nvSpPr>
        <p:spPr>
          <a:xfrm>
            <a:off x="1141412" y="1768078"/>
            <a:ext cx="9905999" cy="4023123"/>
          </a:xfrm>
        </p:spPr>
        <p:txBody>
          <a:bodyPr>
            <a:normAutofit fontScale="92500"/>
          </a:bodyPr>
          <a:lstStyle/>
          <a:p>
            <a:r>
              <a:rPr lang="en-IN" sz="3600"/>
              <a:t>There are numerous folds on its body with short bristles. </a:t>
            </a:r>
          </a:p>
          <a:p>
            <a:r>
              <a:rPr lang="en-IN" sz="3600"/>
              <a:t> The itch – mite has 4pairs of legs –  the front 2 pairs end  in long tubular processes known as suckers, the hind legs end in long bristles. </a:t>
            </a:r>
          </a:p>
          <a:p>
            <a:r>
              <a:rPr lang="en-IN" sz="3600"/>
              <a:t> The itch mite burrows into the superficial layers of the skin (epidermis) where it lays eggs. </a:t>
            </a:r>
            <a:endParaRPr lang="en-US" sz="3600"/>
          </a:p>
        </p:txBody>
      </p:sp>
    </p:spTree>
    <p:extLst>
      <p:ext uri="{BB962C8B-B14F-4D97-AF65-F5344CB8AC3E}">
        <p14:creationId xmlns:p14="http://schemas.microsoft.com/office/powerpoint/2010/main" val="187465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768-FD50-D54B-84FE-10D3F5DD6E52}"/>
              </a:ext>
            </a:extLst>
          </p:cNvPr>
          <p:cNvSpPr>
            <a:spLocks noGrp="1"/>
          </p:cNvSpPr>
          <p:nvPr>
            <p:ph type="title"/>
          </p:nvPr>
        </p:nvSpPr>
        <p:spPr/>
        <p:txBody>
          <a:bodyPr/>
          <a:lstStyle/>
          <a:p>
            <a:pPr algn="ctr"/>
            <a:r>
              <a:rPr lang="en-IN" u="sng"/>
              <a:t>Life</a:t>
            </a:r>
            <a:r>
              <a:rPr lang="en-IN"/>
              <a:t> - </a:t>
            </a:r>
            <a:r>
              <a:rPr lang="en-IN" u="sng"/>
              <a:t>cycle</a:t>
            </a:r>
            <a:endParaRPr lang="en-US" u="sng"/>
          </a:p>
        </p:txBody>
      </p:sp>
      <p:sp>
        <p:nvSpPr>
          <p:cNvPr id="3" name="Content Placeholder 2">
            <a:extLst>
              <a:ext uri="{FF2B5EF4-FFF2-40B4-BE49-F238E27FC236}">
                <a16:creationId xmlns:a16="http://schemas.microsoft.com/office/drawing/2014/main" id="{6880B1DF-EFA1-B148-838F-B00867AA3339}"/>
              </a:ext>
            </a:extLst>
          </p:cNvPr>
          <p:cNvSpPr>
            <a:spLocks noGrp="1"/>
          </p:cNvSpPr>
          <p:nvPr>
            <p:ph idx="1"/>
          </p:nvPr>
        </p:nvSpPr>
        <p:spPr/>
        <p:txBody>
          <a:bodyPr>
            <a:normAutofit fontScale="77500" lnSpcReduction="20000"/>
          </a:bodyPr>
          <a:lstStyle/>
          <a:p>
            <a:r>
              <a:rPr lang="en-IN" sz="3600"/>
              <a:t> Egg- the female burrows into the superficial layers of the skin&amp; lays eggs. The egg hatch into larvae in 3-4 days. A single female may lay up to 30eggs at the rate of 2-3 per day. </a:t>
            </a:r>
          </a:p>
          <a:p>
            <a:r>
              <a:rPr lang="en-IN" sz="3600"/>
              <a:t> larva – this stage lasts for 3 days. </a:t>
            </a:r>
          </a:p>
          <a:p>
            <a:r>
              <a:rPr lang="en-IN" sz="3600"/>
              <a:t> Nymph – this stage occupies 6-8 days. </a:t>
            </a:r>
          </a:p>
          <a:p>
            <a:r>
              <a:rPr lang="en-IN" sz="3600"/>
              <a:t> Adult – the life cycle from egg to adult takes 10-15 days. The adult mite lives for 1-2 months. </a:t>
            </a:r>
            <a:endParaRPr lang="en-US" sz="3600"/>
          </a:p>
        </p:txBody>
      </p:sp>
    </p:spTree>
    <p:extLst>
      <p:ext uri="{BB962C8B-B14F-4D97-AF65-F5344CB8AC3E}">
        <p14:creationId xmlns:p14="http://schemas.microsoft.com/office/powerpoint/2010/main" val="91712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324-5D86-7045-943C-5138BECABC20}"/>
              </a:ext>
            </a:extLst>
          </p:cNvPr>
          <p:cNvSpPr>
            <a:spLocks noGrp="1"/>
          </p:cNvSpPr>
          <p:nvPr>
            <p:ph type="title"/>
          </p:nvPr>
        </p:nvSpPr>
        <p:spPr/>
        <p:txBody>
          <a:bodyPr>
            <a:normAutofit/>
          </a:bodyPr>
          <a:lstStyle/>
          <a:p>
            <a:pPr algn="ctr"/>
            <a:r>
              <a:rPr lang="en-IN" sz="4000" b="1" i="1" u="sng"/>
              <a:t>Rodents</a:t>
            </a:r>
            <a:r>
              <a:rPr lang="en-IN" sz="4000"/>
              <a:t> </a:t>
            </a:r>
            <a:endParaRPr lang="en-US" sz="4000"/>
          </a:p>
        </p:txBody>
      </p:sp>
      <p:sp>
        <p:nvSpPr>
          <p:cNvPr id="3" name="Content Placeholder 2">
            <a:extLst>
              <a:ext uri="{FF2B5EF4-FFF2-40B4-BE49-F238E27FC236}">
                <a16:creationId xmlns:a16="http://schemas.microsoft.com/office/drawing/2014/main" id="{3F8DF778-4C11-B043-878E-2B653F3D5055}"/>
              </a:ext>
            </a:extLst>
          </p:cNvPr>
          <p:cNvSpPr>
            <a:spLocks noGrp="1"/>
          </p:cNvSpPr>
          <p:nvPr>
            <p:ph idx="1"/>
          </p:nvPr>
        </p:nvSpPr>
        <p:spPr/>
        <p:txBody>
          <a:bodyPr>
            <a:normAutofit fontScale="85000" lnSpcReduction="10000"/>
          </a:bodyPr>
          <a:lstStyle/>
          <a:p>
            <a:r>
              <a:rPr lang="en-IN" sz="3200"/>
              <a:t>Rodents are part of man’s environment. Often their number exceed human population. By living in close association with man they not only cause economic loss by damaging buildings, foodstuffs, &amp; other commodities, but also act as sources of reservoirs of some important communicable diseases to man such as plague. </a:t>
            </a:r>
          </a:p>
          <a:p>
            <a:r>
              <a:rPr lang="en-IN" sz="3200"/>
              <a:t> A type of small mammal With sharp front teeth. They include rats, mice, squirrel,   etc. </a:t>
            </a:r>
            <a:endParaRPr lang="en-US" sz="3200"/>
          </a:p>
        </p:txBody>
      </p:sp>
    </p:spTree>
    <p:extLst>
      <p:ext uri="{BB962C8B-B14F-4D97-AF65-F5344CB8AC3E}">
        <p14:creationId xmlns:p14="http://schemas.microsoft.com/office/powerpoint/2010/main" val="389072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6C8C-6850-EB4B-A210-1383B101C967}"/>
              </a:ext>
            </a:extLst>
          </p:cNvPr>
          <p:cNvSpPr>
            <a:spLocks noGrp="1"/>
          </p:cNvSpPr>
          <p:nvPr>
            <p:ph type="title"/>
          </p:nvPr>
        </p:nvSpPr>
        <p:spPr/>
        <p:txBody>
          <a:bodyPr/>
          <a:lstStyle/>
          <a:p>
            <a:pPr algn="ctr"/>
            <a:r>
              <a:rPr lang="en-IN" u="sng"/>
              <a:t>Types</a:t>
            </a:r>
            <a:r>
              <a:rPr lang="en-IN"/>
              <a:t> </a:t>
            </a:r>
            <a:r>
              <a:rPr lang="en-IN" u="sng"/>
              <a:t>of</a:t>
            </a:r>
            <a:r>
              <a:rPr lang="en-IN"/>
              <a:t> </a:t>
            </a:r>
            <a:r>
              <a:rPr lang="en-IN" u="sng"/>
              <a:t>rodents</a:t>
            </a:r>
            <a:r>
              <a:rPr lang="en-IN"/>
              <a:t> </a:t>
            </a:r>
            <a:endParaRPr lang="en-US"/>
          </a:p>
        </p:txBody>
      </p:sp>
      <p:sp>
        <p:nvSpPr>
          <p:cNvPr id="3" name="Content Placeholder 2">
            <a:extLst>
              <a:ext uri="{FF2B5EF4-FFF2-40B4-BE49-F238E27FC236}">
                <a16:creationId xmlns:a16="http://schemas.microsoft.com/office/drawing/2014/main" id="{FF10E2F8-7E4C-314A-8FA4-8CA25FB35DA8}"/>
              </a:ext>
            </a:extLst>
          </p:cNvPr>
          <p:cNvSpPr>
            <a:spLocks noGrp="1"/>
          </p:cNvSpPr>
          <p:nvPr>
            <p:ph idx="1"/>
          </p:nvPr>
        </p:nvSpPr>
        <p:spPr/>
        <p:txBody>
          <a:bodyPr>
            <a:normAutofit fontScale="92500" lnSpcReduction="20000"/>
          </a:bodyPr>
          <a:lstStyle/>
          <a:p>
            <a:r>
              <a:rPr lang="en-IN"/>
              <a:t> </a:t>
            </a:r>
            <a:r>
              <a:rPr lang="en-IN" sz="3600"/>
              <a:t> There are 2 main types of rodents – domestic &amp; wild. </a:t>
            </a:r>
          </a:p>
          <a:p>
            <a:r>
              <a:rPr lang="en-IN" sz="3600"/>
              <a:t> Domestic Rodents – the well known domestic rodents are rattus rattus ( house rat) &amp; rattus Norvegicus (sewer rat). </a:t>
            </a:r>
          </a:p>
          <a:p>
            <a:r>
              <a:rPr lang="en-IN" sz="3600"/>
              <a:t> Wild rodents – there  are many species of wild  rodents. One particular  importance in India is tatera indica, which is natural cause of plague. </a:t>
            </a:r>
            <a:endParaRPr lang="en-US"/>
          </a:p>
        </p:txBody>
      </p:sp>
    </p:spTree>
    <p:extLst>
      <p:ext uri="{BB962C8B-B14F-4D97-AF65-F5344CB8AC3E}">
        <p14:creationId xmlns:p14="http://schemas.microsoft.com/office/powerpoint/2010/main" val="2225361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846EEE-B3BB-6143-B4C3-48DD7923047D}"/>
              </a:ext>
            </a:extLst>
          </p:cNvPr>
          <p:cNvSpPr>
            <a:spLocks noGrp="1"/>
          </p:cNvSpPr>
          <p:nvPr>
            <p:ph idx="1"/>
          </p:nvPr>
        </p:nvSpPr>
        <p:spPr>
          <a:xfrm>
            <a:off x="1141412" y="1357313"/>
            <a:ext cx="9905999" cy="4433888"/>
          </a:xfrm>
        </p:spPr>
        <p:txBody>
          <a:bodyPr>
            <a:normAutofit fontScale="92500" lnSpcReduction="10000"/>
          </a:bodyPr>
          <a:lstStyle/>
          <a:p>
            <a:r>
              <a:rPr lang="en-IN" sz="3600"/>
              <a:t> Rodents  are associated with a number of diseases. These are : plague, rat – bite fever, amoebic dysentery, salmonellosis. </a:t>
            </a:r>
          </a:p>
          <a:p>
            <a:r>
              <a:rPr lang="en-IN" sz="3600"/>
              <a:t> Some of disease are transmitted directly through rat – bite (rat bite fever), some through contamination of food  or water (salmonellosis), &amp; some through rat fleas (plague) </a:t>
            </a:r>
            <a:endParaRPr lang="en-US" sz="3600"/>
          </a:p>
        </p:txBody>
      </p:sp>
    </p:spTree>
    <p:extLst>
      <p:ext uri="{BB962C8B-B14F-4D97-AF65-F5344CB8AC3E}">
        <p14:creationId xmlns:p14="http://schemas.microsoft.com/office/powerpoint/2010/main" val="2056349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D6F6-9A5D-B846-823B-7A3593E8CC0C}"/>
              </a:ext>
            </a:extLst>
          </p:cNvPr>
          <p:cNvSpPr>
            <a:spLocks noGrp="1"/>
          </p:cNvSpPr>
          <p:nvPr>
            <p:ph type="title"/>
          </p:nvPr>
        </p:nvSpPr>
        <p:spPr/>
        <p:txBody>
          <a:bodyPr/>
          <a:lstStyle/>
          <a:p>
            <a:pPr algn="ctr"/>
            <a:r>
              <a:rPr lang="en-IN" u="sng"/>
              <a:t>Control</a:t>
            </a:r>
            <a:r>
              <a:rPr lang="en-IN"/>
              <a:t> </a:t>
            </a:r>
            <a:r>
              <a:rPr lang="en-IN" u="sng"/>
              <a:t>of</a:t>
            </a:r>
            <a:r>
              <a:rPr lang="en-IN"/>
              <a:t> </a:t>
            </a:r>
            <a:r>
              <a:rPr lang="en-IN" u="sng"/>
              <a:t>rodents</a:t>
            </a:r>
            <a:endParaRPr lang="en-US" u="sng"/>
          </a:p>
        </p:txBody>
      </p:sp>
      <p:sp>
        <p:nvSpPr>
          <p:cNvPr id="3" name="Content Placeholder 2">
            <a:extLst>
              <a:ext uri="{FF2B5EF4-FFF2-40B4-BE49-F238E27FC236}">
                <a16:creationId xmlns:a16="http://schemas.microsoft.com/office/drawing/2014/main" id="{D258D345-F5A7-E749-938D-BF8901C01CDE}"/>
              </a:ext>
            </a:extLst>
          </p:cNvPr>
          <p:cNvSpPr>
            <a:spLocks noGrp="1"/>
          </p:cNvSpPr>
          <p:nvPr>
            <p:ph idx="1"/>
          </p:nvPr>
        </p:nvSpPr>
        <p:spPr/>
        <p:txBody>
          <a:bodyPr>
            <a:normAutofit fontScale="85000" lnSpcReduction="10000"/>
          </a:bodyPr>
          <a:lstStyle/>
          <a:p>
            <a:r>
              <a:rPr lang="en-IN" sz="3200"/>
              <a:t> Trapping – it is an ancient device for capturing rats. The captured rat must be destroyed, these is usually done by immersing the trap in water. Trapping causes a temporary reduction in the number of rats. To be effective, it must be done on a community basis. Rats by nature are suspicious animals, they soon become trap – wise &amp; avoid traps. </a:t>
            </a:r>
          </a:p>
          <a:p>
            <a:r>
              <a:rPr lang="en-IN" sz="3200"/>
              <a:t> Rat poison – there are many rat poisons. The commonly used one are barium carbonate, zinc carbonate. </a:t>
            </a:r>
            <a:endParaRPr lang="en-US" sz="3200"/>
          </a:p>
        </p:txBody>
      </p:sp>
    </p:spTree>
    <p:extLst>
      <p:ext uri="{BB962C8B-B14F-4D97-AF65-F5344CB8AC3E}">
        <p14:creationId xmlns:p14="http://schemas.microsoft.com/office/powerpoint/2010/main" val="1534588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7AB14-F23F-4E46-BD27-7552EA96B58F}"/>
              </a:ext>
            </a:extLst>
          </p:cNvPr>
          <p:cNvSpPr>
            <a:spLocks noGrp="1"/>
          </p:cNvSpPr>
          <p:nvPr>
            <p:ph idx="1"/>
          </p:nvPr>
        </p:nvSpPr>
        <p:spPr>
          <a:xfrm>
            <a:off x="1141412" y="1089422"/>
            <a:ext cx="9905999" cy="4701779"/>
          </a:xfrm>
        </p:spPr>
        <p:txBody>
          <a:bodyPr>
            <a:normAutofit lnSpcReduction="10000"/>
          </a:bodyPr>
          <a:lstStyle/>
          <a:p>
            <a:pPr marL="0" indent="0">
              <a:buNone/>
            </a:pPr>
            <a:r>
              <a:rPr lang="en-IN" sz="3200"/>
              <a:t> - barium carbonate – baits are prepared by mixing 4 parts of wheat or rice flour, &amp; 1part of barium carbonate. The mixture is made into small round Marbles with water. The baits are placed near rat holes, and along rat runs. On eating the pills, the rats are killed in 10-48hours.</a:t>
            </a:r>
          </a:p>
          <a:p>
            <a:pPr marL="0" indent="0">
              <a:buNone/>
            </a:pPr>
            <a:r>
              <a:rPr lang="en-IN" sz="3200"/>
              <a:t>- Zinc phosphate – this is used in the ratio of 1part of zinc phosphide to 10 parts of wheat flour. These are very poisonous. Rats are killed in 3hrs.</a:t>
            </a:r>
            <a:endParaRPr lang="en-US" sz="3200"/>
          </a:p>
        </p:txBody>
      </p:sp>
    </p:spTree>
    <p:extLst>
      <p:ext uri="{BB962C8B-B14F-4D97-AF65-F5344CB8AC3E}">
        <p14:creationId xmlns:p14="http://schemas.microsoft.com/office/powerpoint/2010/main" val="422218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888F9-1891-7C43-A2D6-D64FC3C516D1}"/>
              </a:ext>
            </a:extLst>
          </p:cNvPr>
          <p:cNvSpPr>
            <a:spLocks noGrp="1"/>
          </p:cNvSpPr>
          <p:nvPr>
            <p:ph idx="1"/>
          </p:nvPr>
        </p:nvSpPr>
        <p:spPr>
          <a:xfrm>
            <a:off x="1141412" y="1071563"/>
            <a:ext cx="9905999" cy="4719638"/>
          </a:xfrm>
        </p:spPr>
        <p:txBody>
          <a:bodyPr>
            <a:normAutofit/>
          </a:bodyPr>
          <a:lstStyle/>
          <a:p>
            <a:r>
              <a:rPr lang="en-IN" sz="3200"/>
              <a:t>Fumigation – cyanogas ( calcium cyanide) is used for the fumigation of rat burrows. About 2ounces (55gms) of the chemical is pumped into each rat burrows using a special “ Foot pump”.the chemical on contact with moisture gives off hydrogen cyanide gas which kills both rats &amp; rat fleas. </a:t>
            </a:r>
          </a:p>
          <a:p>
            <a:r>
              <a:rPr lang="en-IN" sz="3200"/>
              <a:t> Improvement of sanitation. </a:t>
            </a:r>
            <a:endParaRPr lang="en-US" sz="3200"/>
          </a:p>
        </p:txBody>
      </p:sp>
    </p:spTree>
    <p:extLst>
      <p:ext uri="{BB962C8B-B14F-4D97-AF65-F5344CB8AC3E}">
        <p14:creationId xmlns:p14="http://schemas.microsoft.com/office/powerpoint/2010/main" val="245648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D1DD832-42A9-B748-8FC4-1D1A68825C23}"/>
              </a:ext>
            </a:extLst>
          </p:cNvPr>
          <p:cNvPicPr>
            <a:picLocks noGrp="1" noChangeAspect="1"/>
          </p:cNvPicPr>
          <p:nvPr>
            <p:ph idx="1"/>
          </p:nvPr>
        </p:nvPicPr>
        <p:blipFill>
          <a:blip r:embed="rId2"/>
          <a:stretch>
            <a:fillRect/>
          </a:stretch>
        </p:blipFill>
        <p:spPr>
          <a:xfrm>
            <a:off x="2893220" y="928688"/>
            <a:ext cx="6768702" cy="5429250"/>
          </a:xfrm>
          <a:prstGeom prst="rect">
            <a:avLst/>
          </a:prstGeom>
        </p:spPr>
      </p:pic>
    </p:spTree>
    <p:extLst>
      <p:ext uri="{BB962C8B-B14F-4D97-AF65-F5344CB8AC3E}">
        <p14:creationId xmlns:p14="http://schemas.microsoft.com/office/powerpoint/2010/main" val="2104057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101C-63B3-BF41-A65A-041298B59F5C}"/>
              </a:ext>
            </a:extLst>
          </p:cNvPr>
          <p:cNvSpPr>
            <a:spLocks noGrp="1"/>
          </p:cNvSpPr>
          <p:nvPr>
            <p:ph type="title"/>
          </p:nvPr>
        </p:nvSpPr>
        <p:spPr/>
        <p:txBody>
          <a:bodyPr/>
          <a:lstStyle/>
          <a:p>
            <a:pPr algn="ctr"/>
            <a:r>
              <a:rPr lang="en-IN" b="1" i="1" u="sng"/>
              <a:t>Question</a:t>
            </a:r>
            <a:r>
              <a:rPr lang="en-IN"/>
              <a:t> </a:t>
            </a:r>
            <a:r>
              <a:rPr lang="en-IN" b="1" i="1" u="sng"/>
              <a:t>blog</a:t>
            </a:r>
            <a:r>
              <a:rPr lang="en-IN"/>
              <a:t>? </a:t>
            </a:r>
            <a:endParaRPr lang="en-US"/>
          </a:p>
        </p:txBody>
      </p:sp>
      <p:sp>
        <p:nvSpPr>
          <p:cNvPr id="3" name="Content Placeholder 2">
            <a:extLst>
              <a:ext uri="{FF2B5EF4-FFF2-40B4-BE49-F238E27FC236}">
                <a16:creationId xmlns:a16="http://schemas.microsoft.com/office/drawing/2014/main" id="{6DBA9DF8-94AC-E642-B0D3-E29313EE35C1}"/>
              </a:ext>
            </a:extLst>
          </p:cNvPr>
          <p:cNvSpPr>
            <a:spLocks noGrp="1"/>
          </p:cNvSpPr>
          <p:nvPr>
            <p:ph idx="1"/>
          </p:nvPr>
        </p:nvSpPr>
        <p:spPr/>
        <p:txBody>
          <a:bodyPr>
            <a:normAutofit/>
          </a:bodyPr>
          <a:lstStyle/>
          <a:p>
            <a:r>
              <a:rPr lang="en-IN" sz="3600"/>
              <a:t> Enlist the life cycle of rat fleas? </a:t>
            </a:r>
          </a:p>
          <a:p>
            <a:r>
              <a:rPr lang="en-IN" sz="3600"/>
              <a:t> List out the characteristics of sand fly? </a:t>
            </a:r>
          </a:p>
          <a:p>
            <a:r>
              <a:rPr lang="en-IN" sz="3600"/>
              <a:t>Explain the control measures of rodents? </a:t>
            </a:r>
            <a:endParaRPr lang="en-US" sz="3600"/>
          </a:p>
        </p:txBody>
      </p:sp>
    </p:spTree>
    <p:extLst>
      <p:ext uri="{BB962C8B-B14F-4D97-AF65-F5344CB8AC3E}">
        <p14:creationId xmlns:p14="http://schemas.microsoft.com/office/powerpoint/2010/main" val="263899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8913-2D3C-1B49-B81B-3556EED98FA3}"/>
              </a:ext>
            </a:extLst>
          </p:cNvPr>
          <p:cNvSpPr>
            <a:spLocks noGrp="1"/>
          </p:cNvSpPr>
          <p:nvPr>
            <p:ph type="title"/>
          </p:nvPr>
        </p:nvSpPr>
        <p:spPr/>
        <p:txBody>
          <a:bodyPr/>
          <a:lstStyle/>
          <a:p>
            <a:pPr algn="ctr"/>
            <a:r>
              <a:rPr lang="en-IN" i="1" u="sng"/>
              <a:t>Characteristics</a:t>
            </a:r>
            <a:r>
              <a:rPr lang="en-IN"/>
              <a:t> </a:t>
            </a:r>
            <a:r>
              <a:rPr lang="en-IN" i="1" u="sng"/>
              <a:t>of</a:t>
            </a:r>
            <a:r>
              <a:rPr lang="en-IN"/>
              <a:t> </a:t>
            </a:r>
            <a:r>
              <a:rPr lang="en-IN" i="1" u="sng"/>
              <a:t>sand</a:t>
            </a:r>
            <a:r>
              <a:rPr lang="en-IN"/>
              <a:t> </a:t>
            </a:r>
            <a:r>
              <a:rPr lang="en-IN" i="1" u="sng"/>
              <a:t>fly</a:t>
            </a:r>
            <a:endParaRPr lang="en-US" i="1" u="sng"/>
          </a:p>
        </p:txBody>
      </p:sp>
      <p:sp>
        <p:nvSpPr>
          <p:cNvPr id="3" name="Content Placeholder 2">
            <a:extLst>
              <a:ext uri="{FF2B5EF4-FFF2-40B4-BE49-F238E27FC236}">
                <a16:creationId xmlns:a16="http://schemas.microsoft.com/office/drawing/2014/main" id="{764BAFAD-DF20-A142-8193-6B6880AAEC49}"/>
              </a:ext>
            </a:extLst>
          </p:cNvPr>
          <p:cNvSpPr>
            <a:spLocks noGrp="1"/>
          </p:cNvSpPr>
          <p:nvPr>
            <p:ph idx="1"/>
          </p:nvPr>
        </p:nvSpPr>
        <p:spPr/>
        <p:txBody>
          <a:bodyPr>
            <a:normAutofit fontScale="85000" lnSpcReduction="20000"/>
          </a:bodyPr>
          <a:lstStyle/>
          <a:p>
            <a:r>
              <a:rPr lang="en-IN" sz="3200"/>
              <a:t> The body of a sand fly consists of head, thorax, &amp;abdomen.</a:t>
            </a:r>
          </a:p>
          <a:p>
            <a:r>
              <a:rPr lang="en-IN" sz="3200"/>
              <a:t> It has long legs, out of proportion compared with the size of the body. </a:t>
            </a:r>
          </a:p>
          <a:p>
            <a:r>
              <a:rPr lang="en-IN" sz="3200"/>
              <a:t>The wings are upright. </a:t>
            </a:r>
          </a:p>
          <a:p>
            <a:r>
              <a:rPr lang="en-IN" sz="3200"/>
              <a:t> The sand fly cannot fly, it only hops about. </a:t>
            </a:r>
          </a:p>
          <a:p>
            <a:r>
              <a:rPr lang="en-IN" sz="3200"/>
              <a:t> Being small than a mosquito, it can pass through an ordinary mosquito net. </a:t>
            </a:r>
            <a:endParaRPr lang="en-US" sz="3200"/>
          </a:p>
        </p:txBody>
      </p:sp>
    </p:spTree>
    <p:extLst>
      <p:ext uri="{BB962C8B-B14F-4D97-AF65-F5344CB8AC3E}">
        <p14:creationId xmlns:p14="http://schemas.microsoft.com/office/powerpoint/2010/main" val="124055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752A-A427-2048-B06E-514B2E6522A0}"/>
              </a:ext>
            </a:extLst>
          </p:cNvPr>
          <p:cNvSpPr>
            <a:spLocks noGrp="1"/>
          </p:cNvSpPr>
          <p:nvPr>
            <p:ph type="title"/>
          </p:nvPr>
        </p:nvSpPr>
        <p:spPr/>
        <p:txBody>
          <a:bodyPr/>
          <a:lstStyle/>
          <a:p>
            <a:pPr algn="ctr"/>
            <a:r>
              <a:rPr lang="en-IN"/>
              <a:t>Life cycle</a:t>
            </a:r>
            <a:endParaRPr lang="en-US"/>
          </a:p>
        </p:txBody>
      </p:sp>
      <p:pic>
        <p:nvPicPr>
          <p:cNvPr id="4" name="Picture 4">
            <a:extLst>
              <a:ext uri="{FF2B5EF4-FFF2-40B4-BE49-F238E27FC236}">
                <a16:creationId xmlns:a16="http://schemas.microsoft.com/office/drawing/2014/main" id="{EF6E1470-B513-4D49-9C1F-D01795D41074}"/>
              </a:ext>
            </a:extLst>
          </p:cNvPr>
          <p:cNvPicPr>
            <a:picLocks noGrp="1" noChangeAspect="1"/>
          </p:cNvPicPr>
          <p:nvPr>
            <p:ph idx="1"/>
          </p:nvPr>
        </p:nvPicPr>
        <p:blipFill>
          <a:blip r:embed="rId2"/>
          <a:stretch>
            <a:fillRect/>
          </a:stretch>
        </p:blipFill>
        <p:spPr>
          <a:xfrm>
            <a:off x="3482578" y="1704198"/>
            <a:ext cx="6197203" cy="4885911"/>
          </a:xfrm>
          <a:prstGeom prst="rect">
            <a:avLst/>
          </a:prstGeom>
        </p:spPr>
      </p:pic>
    </p:spTree>
    <p:extLst>
      <p:ext uri="{BB962C8B-B14F-4D97-AF65-F5344CB8AC3E}">
        <p14:creationId xmlns:p14="http://schemas.microsoft.com/office/powerpoint/2010/main" val="45000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28FC-9450-344B-AE7B-BE4E9366D95D}"/>
              </a:ext>
            </a:extLst>
          </p:cNvPr>
          <p:cNvSpPr>
            <a:spLocks noGrp="1"/>
          </p:cNvSpPr>
          <p:nvPr>
            <p:ph type="title"/>
          </p:nvPr>
        </p:nvSpPr>
        <p:spPr/>
        <p:txBody>
          <a:bodyPr>
            <a:normAutofit/>
          </a:bodyPr>
          <a:lstStyle/>
          <a:p>
            <a:pPr algn="ctr"/>
            <a:r>
              <a:rPr lang="en-IN" sz="4000" b="1" u="sng"/>
              <a:t>Life</a:t>
            </a:r>
            <a:r>
              <a:rPr lang="en-IN" sz="4000"/>
              <a:t> </a:t>
            </a:r>
            <a:r>
              <a:rPr lang="en-IN" sz="4000" b="1" u="sng"/>
              <a:t>cycle</a:t>
            </a:r>
            <a:endParaRPr lang="en-US" sz="4000" b="1" u="sng"/>
          </a:p>
        </p:txBody>
      </p:sp>
      <p:sp>
        <p:nvSpPr>
          <p:cNvPr id="3" name="Content Placeholder 2">
            <a:extLst>
              <a:ext uri="{FF2B5EF4-FFF2-40B4-BE49-F238E27FC236}">
                <a16:creationId xmlns:a16="http://schemas.microsoft.com/office/drawing/2014/main" id="{20743574-0785-CD4D-BCF9-60F4404F16E7}"/>
              </a:ext>
            </a:extLst>
          </p:cNvPr>
          <p:cNvSpPr>
            <a:spLocks noGrp="1"/>
          </p:cNvSpPr>
          <p:nvPr>
            <p:ph idx="1"/>
          </p:nvPr>
        </p:nvSpPr>
        <p:spPr/>
        <p:txBody>
          <a:bodyPr>
            <a:normAutofit fontScale="77500" lnSpcReduction="20000"/>
          </a:bodyPr>
          <a:lstStyle/>
          <a:p>
            <a:r>
              <a:rPr lang="en-IN" sz="3200"/>
              <a:t> Egg – the eggs are laid in soil. Preferably near cattle, sheds poultry &amp; similar other situations where soil is dump &amp;dark.the eggs hatch within 7 days. </a:t>
            </a:r>
          </a:p>
          <a:p>
            <a:r>
              <a:rPr lang="en-IN" sz="3200"/>
              <a:t> Larva – the larva is a hairy maggot( found in decaying matter). It lives in soil, feeding on decaying organic matter. The stage lasts for about 2week.</a:t>
            </a:r>
          </a:p>
          <a:p>
            <a:r>
              <a:rPr lang="en-IN" sz="3200"/>
              <a:t> Pupa – the stage about 1week.</a:t>
            </a:r>
          </a:p>
          <a:p>
            <a:r>
              <a:rPr lang="en-IN" sz="3200"/>
              <a:t> Adult – the adult sand fly for about 2 week. </a:t>
            </a:r>
            <a:endParaRPr lang="en-US" sz="3200"/>
          </a:p>
        </p:txBody>
      </p:sp>
    </p:spTree>
    <p:extLst>
      <p:ext uri="{BB962C8B-B14F-4D97-AF65-F5344CB8AC3E}">
        <p14:creationId xmlns:p14="http://schemas.microsoft.com/office/powerpoint/2010/main" val="19262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F323-90DE-9E44-A90A-8C58FCFFD11A}"/>
              </a:ext>
            </a:extLst>
          </p:cNvPr>
          <p:cNvSpPr>
            <a:spLocks noGrp="1"/>
          </p:cNvSpPr>
          <p:nvPr>
            <p:ph type="title"/>
          </p:nvPr>
        </p:nvSpPr>
        <p:spPr/>
        <p:txBody>
          <a:bodyPr/>
          <a:lstStyle/>
          <a:p>
            <a:pPr algn="ctr"/>
            <a:r>
              <a:rPr lang="en-IN" u="sng"/>
              <a:t>Disease</a:t>
            </a:r>
            <a:r>
              <a:rPr lang="en-IN"/>
              <a:t> </a:t>
            </a:r>
            <a:r>
              <a:rPr lang="en-IN" u="sng"/>
              <a:t>transmission</a:t>
            </a:r>
            <a:r>
              <a:rPr lang="en-IN"/>
              <a:t> </a:t>
            </a:r>
            <a:endParaRPr lang="en-US"/>
          </a:p>
        </p:txBody>
      </p:sp>
      <p:sp>
        <p:nvSpPr>
          <p:cNvPr id="3" name="Content Placeholder 2">
            <a:extLst>
              <a:ext uri="{FF2B5EF4-FFF2-40B4-BE49-F238E27FC236}">
                <a16:creationId xmlns:a16="http://schemas.microsoft.com/office/drawing/2014/main" id="{8F021857-2876-9F42-8B4A-F06A689F4BB5}"/>
              </a:ext>
            </a:extLst>
          </p:cNvPr>
          <p:cNvSpPr>
            <a:spLocks noGrp="1"/>
          </p:cNvSpPr>
          <p:nvPr>
            <p:ph idx="1"/>
          </p:nvPr>
        </p:nvSpPr>
        <p:spPr/>
        <p:txBody>
          <a:bodyPr>
            <a:normAutofit fontScale="70000" lnSpcReduction="20000"/>
          </a:bodyPr>
          <a:lstStyle/>
          <a:p>
            <a:r>
              <a:rPr lang="en-IN" sz="3200"/>
              <a:t>Only female sand flies bite &amp; transmit disease. The disease transmitted are :- </a:t>
            </a:r>
          </a:p>
          <a:p>
            <a:r>
              <a:rPr lang="en-IN" sz="3200"/>
              <a:t>- sand fly fever – Also known as three day fever Or phlebotomus fever Is a viral infection that causes Influenza like symptoms   &amp; characterized by a Rapid onset. The disease occurs in endemic areas In summer months, during sand flies are active. </a:t>
            </a:r>
          </a:p>
          <a:p>
            <a:pPr marL="0" indent="0">
              <a:buNone/>
            </a:pPr>
            <a:r>
              <a:rPr lang="en-IN" sz="3200"/>
              <a:t>-  Oriental sore – Cutaneous Leishmaniasis ,a relatively mild skin disease commonly known as oriental sore   . Most common form of leishmaniasis Affecting humans. It is a skin infection caused by a  Single cell parasite. That is transmitted  By the bite of a phlebotomine   sand fly. </a:t>
            </a:r>
            <a:endParaRPr lang="en-US" sz="3200"/>
          </a:p>
        </p:txBody>
      </p:sp>
    </p:spTree>
    <p:extLst>
      <p:ext uri="{BB962C8B-B14F-4D97-AF65-F5344CB8AC3E}">
        <p14:creationId xmlns:p14="http://schemas.microsoft.com/office/powerpoint/2010/main" val="154770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B5E4-D95E-974C-977B-0CF63FD8988B}"/>
              </a:ext>
            </a:extLst>
          </p:cNvPr>
          <p:cNvSpPr>
            <a:spLocks noGrp="1"/>
          </p:cNvSpPr>
          <p:nvPr>
            <p:ph type="title"/>
          </p:nvPr>
        </p:nvSpPr>
        <p:spPr/>
        <p:txBody>
          <a:bodyPr/>
          <a:lstStyle/>
          <a:p>
            <a:pPr algn="ctr"/>
            <a:r>
              <a:rPr lang="en-IN" b="1" u="sng"/>
              <a:t>Control</a:t>
            </a:r>
            <a:r>
              <a:rPr lang="en-IN"/>
              <a:t> </a:t>
            </a:r>
            <a:r>
              <a:rPr lang="en-IN" b="1" u="sng"/>
              <a:t>measures</a:t>
            </a:r>
            <a:r>
              <a:rPr lang="en-IN"/>
              <a:t> </a:t>
            </a:r>
            <a:endParaRPr lang="en-US"/>
          </a:p>
        </p:txBody>
      </p:sp>
      <p:sp>
        <p:nvSpPr>
          <p:cNvPr id="3" name="Content Placeholder 2">
            <a:extLst>
              <a:ext uri="{FF2B5EF4-FFF2-40B4-BE49-F238E27FC236}">
                <a16:creationId xmlns:a16="http://schemas.microsoft.com/office/drawing/2014/main" id="{51411138-4865-9B46-B00B-CB02A3AC7DA1}"/>
              </a:ext>
            </a:extLst>
          </p:cNvPr>
          <p:cNvSpPr>
            <a:spLocks noGrp="1"/>
          </p:cNvSpPr>
          <p:nvPr>
            <p:ph idx="1"/>
          </p:nvPr>
        </p:nvSpPr>
        <p:spPr/>
        <p:txBody>
          <a:bodyPr>
            <a:normAutofit fontScale="92500" lnSpcReduction="20000"/>
          </a:bodyPr>
          <a:lstStyle/>
          <a:p>
            <a:r>
              <a:rPr lang="en-IN" sz="3200"/>
              <a:t> Insecticides – sand flies are easily controlled by DDT, or lindane. A single application of 1to 2 grams of DDT or 0.2grams of lindane per square. Metre of area has been found to be very effective in controlling sand flies. </a:t>
            </a:r>
          </a:p>
          <a:p>
            <a:r>
              <a:rPr lang="en-IN" sz="3200"/>
              <a:t> Sanitation – improvement of Peridomestic sanitation such as removal of shrubs, &amp; vegetation within 50metres of human dwelling &amp; cattle sheds should receive attention. </a:t>
            </a:r>
            <a:endParaRPr lang="en-US" sz="3200"/>
          </a:p>
        </p:txBody>
      </p:sp>
    </p:spTree>
    <p:extLst>
      <p:ext uri="{BB962C8B-B14F-4D97-AF65-F5344CB8AC3E}">
        <p14:creationId xmlns:p14="http://schemas.microsoft.com/office/powerpoint/2010/main" val="848383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Circuit</vt:lpstr>
      <vt:lpstr>Continuation of arthropods</vt:lpstr>
      <vt:lpstr>Sand flies</vt:lpstr>
      <vt:lpstr>Sand fly</vt:lpstr>
      <vt:lpstr>PowerPoint Presentation</vt:lpstr>
      <vt:lpstr>Characteristics of sand fly</vt:lpstr>
      <vt:lpstr>Life cycle</vt:lpstr>
      <vt:lpstr>Life cycle</vt:lpstr>
      <vt:lpstr>Disease transmission </vt:lpstr>
      <vt:lpstr>Control measures </vt:lpstr>
      <vt:lpstr>Louse</vt:lpstr>
      <vt:lpstr>PowerPoint Presentation</vt:lpstr>
      <vt:lpstr>Louse</vt:lpstr>
      <vt:lpstr>PowerPoint Presentation</vt:lpstr>
      <vt:lpstr>PowerPoint Presentation</vt:lpstr>
      <vt:lpstr>Control measures</vt:lpstr>
      <vt:lpstr>Rat fleas </vt:lpstr>
      <vt:lpstr>Rat fleas </vt:lpstr>
      <vt:lpstr>Characteristics of rat fleas</vt:lpstr>
      <vt:lpstr>Life cycle</vt:lpstr>
      <vt:lpstr>Life cycle</vt:lpstr>
      <vt:lpstr>Control measures</vt:lpstr>
      <vt:lpstr>Ticks</vt:lpstr>
      <vt:lpstr>Ticks</vt:lpstr>
      <vt:lpstr>Hard &amp; soft ticks </vt:lpstr>
      <vt:lpstr>PowerPoint Presentation</vt:lpstr>
      <vt:lpstr>PowerPoint Presentation</vt:lpstr>
      <vt:lpstr>Life cycle of ticks</vt:lpstr>
      <vt:lpstr>Control measures of ticks</vt:lpstr>
      <vt:lpstr>Itch mite </vt:lpstr>
      <vt:lpstr>Itch - mite</vt:lpstr>
      <vt:lpstr>PowerPoint Presentation</vt:lpstr>
      <vt:lpstr>PowerPoint Presentation</vt:lpstr>
      <vt:lpstr>Life - cycle</vt:lpstr>
      <vt:lpstr>Rodents </vt:lpstr>
      <vt:lpstr>Types of rodents </vt:lpstr>
      <vt:lpstr>PowerPoint Presentation</vt:lpstr>
      <vt:lpstr>Control of rodents</vt:lpstr>
      <vt:lpstr>PowerPoint Presentation</vt:lpstr>
      <vt:lpstr>PowerPoint Presentation</vt:lpstr>
      <vt:lpstr>Question blog?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Continuation of arthropods</dc:title>
  <cp:revision>14</cp:revision>
  <dcterms:modified xsi:type="dcterms:W3CDTF">2020-07-08T03:40:49Z</dcterms:modified>
</cp:coreProperties>
</file>