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2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83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83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3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3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08" name="Title 1"/>
          <p:cNvSpPr>
            <a:spLocks noGrp="1"/>
          </p:cNvSpPr>
          <p:nvPr>
            <p:ph type="title"/>
          </p:nvPr>
        </p:nvSpPr>
        <p:spPr/>
        <p:txBody>
          <a:bodyPr/>
          <a:lstStyle/>
          <a:p>
            <a:r>
              <a:rPr lang="en-US" altLang="zh-CN"/>
              <a:t>Click to edit Master title style</a:t>
            </a:r>
            <a:endParaRPr lang="en-US" dirty="0"/>
          </a:p>
        </p:txBody>
      </p:sp>
      <p:sp>
        <p:nvSpPr>
          <p:cNvPr id="1048809"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10" name="Date Placeholder 3"/>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811" name="Footer Placeholder 4"/>
          <p:cNvSpPr>
            <a:spLocks noGrp="1"/>
          </p:cNvSpPr>
          <p:nvPr>
            <p:ph type="ftr" sz="quarter" idx="11"/>
          </p:nvPr>
        </p:nvSpPr>
        <p:spPr/>
        <p:txBody>
          <a:bodyPr/>
          <a:lstStyle/>
          <a:p>
            <a:endParaRPr lang="zh-CN" altLang="en-US"/>
          </a:p>
        </p:txBody>
      </p:sp>
      <p:sp>
        <p:nvSpPr>
          <p:cNvPr id="104881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03"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804"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05" name="Date Placeholder 3"/>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806" name="Footer Placeholder 4"/>
          <p:cNvSpPr>
            <a:spLocks noGrp="1"/>
          </p:cNvSpPr>
          <p:nvPr>
            <p:ph type="ftr" sz="quarter" idx="11"/>
          </p:nvPr>
        </p:nvSpPr>
        <p:spPr/>
        <p:txBody>
          <a:bodyPr/>
          <a:lstStyle/>
          <a:p>
            <a:endParaRPr lang="zh-CN" altLang="en-US"/>
          </a:p>
        </p:txBody>
      </p:sp>
      <p:sp>
        <p:nvSpPr>
          <p:cNvPr id="104880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a:t>Click to edit Master title style</a:t>
            </a:r>
            <a:endParaRPr lang="en-US" dirty="0"/>
          </a:p>
        </p:txBody>
      </p:sp>
      <p:sp>
        <p:nvSpPr>
          <p:cNvPr id="1048589"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0" name="Date Placeholder 3"/>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591" name="Footer Placeholder 4"/>
          <p:cNvSpPr>
            <a:spLocks noGrp="1"/>
          </p:cNvSpPr>
          <p:nvPr>
            <p:ph type="ftr" sz="quarter" idx="11"/>
          </p:nvPr>
        </p:nvSpPr>
        <p:spPr/>
        <p:txBody>
          <a:bodyPr/>
          <a:lstStyle/>
          <a:p>
            <a:endParaRPr lang="zh-CN" altLang="en-US"/>
          </a:p>
        </p:txBody>
      </p:sp>
      <p:sp>
        <p:nvSpPr>
          <p:cNvPr id="104859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13"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81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815" name="Date Placeholder 3"/>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816" name="Footer Placeholder 4"/>
          <p:cNvSpPr>
            <a:spLocks noGrp="1"/>
          </p:cNvSpPr>
          <p:nvPr>
            <p:ph type="ftr" sz="quarter" idx="11"/>
          </p:nvPr>
        </p:nvSpPr>
        <p:spPr/>
        <p:txBody>
          <a:bodyPr/>
          <a:lstStyle/>
          <a:p>
            <a:endParaRPr lang="zh-CN" altLang="en-US"/>
          </a:p>
        </p:txBody>
      </p:sp>
      <p:sp>
        <p:nvSpPr>
          <p:cNvPr id="104881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altLang="zh-CN"/>
              <a:t>Click to edit Master title style</a:t>
            </a:r>
            <a:endParaRPr lang="en-US" dirty="0"/>
          </a:p>
        </p:txBody>
      </p:sp>
      <p:sp>
        <p:nvSpPr>
          <p:cNvPr id="1048634"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5"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6" name="Date Placeholder 4"/>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637" name="Footer Placeholder 5"/>
          <p:cNvSpPr>
            <a:spLocks noGrp="1"/>
          </p:cNvSpPr>
          <p:nvPr>
            <p:ph type="ftr" sz="quarter" idx="11"/>
          </p:nvPr>
        </p:nvSpPr>
        <p:spPr/>
        <p:txBody>
          <a:bodyPr/>
          <a:lstStyle/>
          <a:p>
            <a:endParaRPr lang="zh-CN" altLang="en-US"/>
          </a:p>
        </p:txBody>
      </p:sp>
      <p:sp>
        <p:nvSpPr>
          <p:cNvPr id="1048638"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18"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819"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820"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21"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822"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23" name="Date Placeholder 6"/>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824" name="Footer Placeholder 7"/>
          <p:cNvSpPr>
            <a:spLocks noGrp="1"/>
          </p:cNvSpPr>
          <p:nvPr>
            <p:ph type="ftr" sz="quarter" idx="11"/>
          </p:nvPr>
        </p:nvSpPr>
        <p:spPr/>
        <p:txBody>
          <a:bodyPr/>
          <a:lstStyle/>
          <a:p>
            <a:endParaRPr lang="zh-CN" altLang="en-US"/>
          </a:p>
        </p:txBody>
      </p:sp>
      <p:sp>
        <p:nvSpPr>
          <p:cNvPr id="1048825"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99" name="Title 1"/>
          <p:cNvSpPr>
            <a:spLocks noGrp="1"/>
          </p:cNvSpPr>
          <p:nvPr>
            <p:ph type="title"/>
          </p:nvPr>
        </p:nvSpPr>
        <p:spPr/>
        <p:txBody>
          <a:bodyPr/>
          <a:lstStyle/>
          <a:p>
            <a:r>
              <a:rPr lang="en-US" altLang="zh-CN"/>
              <a:t>Click to edit Master title style</a:t>
            </a:r>
            <a:endParaRPr lang="en-US" dirty="0"/>
          </a:p>
        </p:txBody>
      </p:sp>
      <p:sp>
        <p:nvSpPr>
          <p:cNvPr id="1048800" name="Date Placeholder 2"/>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801" name="Footer Placeholder 3"/>
          <p:cNvSpPr>
            <a:spLocks noGrp="1"/>
          </p:cNvSpPr>
          <p:nvPr>
            <p:ph type="ftr" sz="quarter" idx="11"/>
          </p:nvPr>
        </p:nvSpPr>
        <p:spPr/>
        <p:txBody>
          <a:bodyPr/>
          <a:lstStyle/>
          <a:p>
            <a:endParaRPr lang="zh-CN" altLang="en-US"/>
          </a:p>
        </p:txBody>
      </p:sp>
      <p:sp>
        <p:nvSpPr>
          <p:cNvPr id="1048802"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26" name="Date Placeholder 1"/>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827" name="Footer Placeholder 2"/>
          <p:cNvSpPr>
            <a:spLocks noGrp="1"/>
          </p:cNvSpPr>
          <p:nvPr>
            <p:ph type="ftr" sz="quarter" idx="11"/>
          </p:nvPr>
        </p:nvSpPr>
        <p:spPr/>
        <p:txBody>
          <a:bodyPr/>
          <a:lstStyle/>
          <a:p>
            <a:endParaRPr lang="zh-CN" altLang="en-US"/>
          </a:p>
        </p:txBody>
      </p:sp>
      <p:sp>
        <p:nvSpPr>
          <p:cNvPr id="1048828"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98"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99"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00"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701" name="Date Placeholder 4"/>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702" name="Footer Placeholder 5"/>
          <p:cNvSpPr>
            <a:spLocks noGrp="1"/>
          </p:cNvSpPr>
          <p:nvPr>
            <p:ph type="ftr" sz="quarter" idx="11"/>
          </p:nvPr>
        </p:nvSpPr>
        <p:spPr/>
        <p:txBody>
          <a:bodyPr/>
          <a:lstStyle/>
          <a:p>
            <a:endParaRPr lang="zh-CN" altLang="en-US"/>
          </a:p>
        </p:txBody>
      </p:sp>
      <p:sp>
        <p:nvSpPr>
          <p:cNvPr id="104870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87"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688"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89" name="Date Placeholder 4"/>
          <p:cNvSpPr>
            <a:spLocks noGrp="1"/>
          </p:cNvSpPr>
          <p:nvPr>
            <p:ph type="dt" sz="half" idx="10"/>
          </p:nvPr>
        </p:nvSpPr>
        <p:spPr/>
        <p:txBody>
          <a:bodyPr/>
          <a:lstStyle/>
          <a:p>
            <a:fld id="{70BC1078-46ED-40F9-8930-935BAD7C2B02}" type="datetimeFigureOut">
              <a:rPr lang="zh-CN" altLang="en-US" smtClean="0"/>
              <a:t>2022/7/6</a:t>
            </a:fld>
            <a:endParaRPr lang="zh-CN" altLang="en-US"/>
          </a:p>
        </p:txBody>
      </p:sp>
      <p:sp>
        <p:nvSpPr>
          <p:cNvPr id="1048690" name="Footer Placeholder 5"/>
          <p:cNvSpPr>
            <a:spLocks noGrp="1"/>
          </p:cNvSpPr>
          <p:nvPr>
            <p:ph type="ftr" sz="quarter" idx="11"/>
          </p:nvPr>
        </p:nvSpPr>
        <p:spPr/>
        <p:txBody>
          <a:bodyPr/>
          <a:lstStyle/>
          <a:p>
            <a:endParaRPr lang="zh-CN" altLang="en-US"/>
          </a:p>
        </p:txBody>
      </p:sp>
      <p:sp>
        <p:nvSpPr>
          <p:cNvPr id="1048691"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2022/7/6</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685800" y="1122363"/>
            <a:ext cx="8248475" cy="1721505"/>
          </a:xfrm>
        </p:spPr>
        <p:txBody>
          <a:bodyPr>
            <a:normAutofit fontScale="90000"/>
          </a:bodyPr>
          <a:lstStyle/>
          <a:p>
            <a:r>
              <a:rPr lang="en-US" altLang="zh-CN" b="1" dirty="0">
                <a:solidFill>
                  <a:schemeClr val="accent6">
                    <a:lumMod val="50000"/>
                  </a:schemeClr>
                </a:solidFill>
              </a:rPr>
              <a:t>CONGENITAL DEFORMITIES</a:t>
            </a:r>
          </a:p>
        </p:txBody>
      </p:sp>
      <p:sp>
        <p:nvSpPr>
          <p:cNvPr id="1048587" name="Subtitle 2"/>
          <p:cNvSpPr>
            <a:spLocks noGrp="1"/>
          </p:cNvSpPr>
          <p:nvPr>
            <p:ph type="subTitle" idx="1"/>
          </p:nvPr>
        </p:nvSpPr>
        <p:spPr/>
        <p:txBody>
          <a:bodyPr>
            <a:normAutofit lnSpcReduction="10000"/>
          </a:bodyPr>
          <a:lstStyle/>
          <a:p>
            <a:pPr algn="r"/>
            <a:r>
              <a:rPr lang="en-US" altLang="zh-CN" dirty="0"/>
              <a:t>BY</a:t>
            </a:r>
          </a:p>
          <a:p>
            <a:pPr algn="r"/>
            <a:r>
              <a:rPr lang="en-US" altLang="zh-CN" dirty="0" err="1"/>
              <a:t>Mrs.GOWRI.R</a:t>
            </a:r>
            <a:endParaRPr lang="en-US" altLang="zh-CN" dirty="0"/>
          </a:p>
          <a:p>
            <a:pPr algn="r"/>
            <a:r>
              <a:rPr lang="en-US" altLang="zh-CN" dirty="0"/>
              <a:t>ASST.LECTURER</a:t>
            </a:r>
          </a:p>
          <a:p>
            <a:pPr algn="r"/>
            <a:r>
              <a:rPr lang="en-US" altLang="zh-CN" dirty="0"/>
              <a:t>BGI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ontent Placeholder 1048609"/>
          <p:cNvSpPr>
            <a:spLocks noGrp="1"/>
          </p:cNvSpPr>
          <p:nvPr>
            <p:ph idx="1"/>
          </p:nvPr>
        </p:nvSpPr>
        <p:spPr/>
        <p:txBody>
          <a:bodyPr>
            <a:normAutofit fontScale="39286" lnSpcReduction="20000"/>
          </a:bodyPr>
          <a:lstStyle/>
          <a:p>
            <a:r>
              <a:rPr lang="en-GB"/>
              <a:t>odour from underneath cast or pain</a:t>
            </a:r>
          </a:p>
          <a:p>
            <a:r>
              <a:rPr lang="en-GB"/>
              <a:t>PVA Text Book of Medical Bunga Min</a:t>
            </a:r>
          </a:p>
          <a:p>
            <a:r>
              <a:rPr lang="en-GB"/>
              <a:t>Assess and teach parent to assess for signs of excessive pressure on akin, redness</a:t>
            </a:r>
          </a:p>
          <a:p>
            <a:r>
              <a:rPr lang="en-GB"/>
              <a:t>excoriation because these signs require immediate evaluation and interventions</a:t>
            </a:r>
          </a:p>
          <a:p>
            <a:r>
              <a:rPr lang="en-GB"/>
              <a:t>. When the cast is dry if the edges are not smooth or covered by a hold of stock smooth the edges by applying adhesive tape strips (Petaling)</a:t>
            </a:r>
          </a:p>
          <a:p>
            <a:r>
              <a:rPr lang="en-GB"/>
              <a:t>Keep the child in a semi Fowler's position Teach the child nothing to put between the</a:t>
            </a:r>
          </a:p>
          <a:p>
            <a:r>
              <a:rPr lang="en-GB"/>
              <a:t>cast and skin</a:t>
            </a:r>
          </a:p>
          <a:p>
            <a:r>
              <a:rPr lang="en-GB"/>
              <a:t>3 Ineffective peripheral tissue perfusion related to post operative edema and pressu from cast</a:t>
            </a:r>
          </a:p>
          <a:p>
            <a:r>
              <a:rPr lang="en-GB"/>
              <a:t>Numing Interventions</a:t>
            </a:r>
          </a:p>
          <a:p>
            <a:r>
              <a:rPr lang="en-GB"/>
              <a:t>. . Assess for color, warmth, presence of pedal pulses and sensations of numbness or tingling Assess for signs of impaired neurovascular function pain, pallor, pulsclessness &amp; parasthesia</a:t>
            </a:r>
          </a:p>
          <a:p>
            <a:r>
              <a:rPr lang="en-GB"/>
              <a:t>Elevate the extremity to prevent edema in the post operative period</a:t>
            </a:r>
          </a:p>
          <a:p>
            <a:r>
              <a:rPr lang="en-GB"/>
              <a:t>Protect and assess foot for injury Check circulation frequently (Every 15min for first 1h hourly for 24h &amp;</a:t>
            </a:r>
          </a:p>
          <a:p>
            <a:r>
              <a:rPr lang="en-GB"/>
              <a:t>thereafter) 4 Acute pain related tissue and muscle trauma secondary to surgery</a:t>
            </a:r>
          </a:p>
          <a:p>
            <a:r>
              <a:rPr lang="en-GB"/>
              <a:t>Nursing interventions Assess for signs of discomfort, such as irritability, crying, poor feeding and sleeping</a:t>
            </a:r>
          </a:p>
          <a:p>
            <a:r>
              <a:rPr lang="en-GB"/>
              <a:t>tachycardia &amp; increased BP</a:t>
            </a:r>
          </a:p>
          <a:p>
            <a:r>
              <a:rPr lang="en-GB"/>
              <a:t>Administer analgesics regularly for 24 to 48 hours after surgery</a:t>
            </a:r>
          </a:p>
          <a:p>
            <a:r>
              <a:rPr lang="en-GB"/>
              <a:t>Provide comfort measures such as soft music, pacifier, teething ring, rocking and caddling</a:t>
            </a:r>
          </a:p>
          <a:p>
            <a:r>
              <a:rPr lang="en-GB"/>
              <a:t>with parents</a:t>
            </a:r>
          </a:p>
          <a:p>
            <a:r>
              <a:rPr lang="en-GB"/>
              <a:t>Encourage parents to administer analgesics after discharge from hospital (when needed) Discuss dosage &amp; administration &amp; dispel misconceptions about addiction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ctrTitle"/>
          </p:nvPr>
        </p:nvSpPr>
        <p:spPr>
          <a:xfrm>
            <a:off x="0" y="1243111"/>
            <a:ext cx="9314820" cy="2783605"/>
          </a:xfrm>
        </p:spPr>
        <p:txBody>
          <a:bodyPr>
            <a:normAutofit/>
          </a:bodyPr>
          <a:lstStyle/>
          <a:p>
            <a:r>
              <a:rPr lang="en-GB" b="1" dirty="0">
                <a:solidFill>
                  <a:schemeClr val="accent6">
                    <a:lumMod val="50000"/>
                  </a:schemeClr>
                </a:solidFill>
              </a:rPr>
              <a:t>DEVELOPMENTAL DYSPLASIA OF HIP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Content Placeholder 1048613"/>
          <p:cNvSpPr>
            <a:spLocks noGrp="1"/>
          </p:cNvSpPr>
          <p:nvPr>
            <p:ph idx="1"/>
          </p:nvPr>
        </p:nvSpPr>
        <p:spPr/>
        <p:txBody>
          <a:bodyPr>
            <a:normAutofit fontScale="89286" lnSpcReduction="20000"/>
          </a:bodyPr>
          <a:lstStyle/>
          <a:p>
            <a:r>
              <a:rPr lang="en-GB"/>
              <a:t>Developmental dysplasia of the hip (DDH) is an abnormality in the hip joint that is usually present from birth. The broader definition of DDH is an abnormal growth of hip in which the ball at the top of the thigh bone (femoral head) is not stable in the socket (acetabulum). DDH was previously known as congenital dislocation of the hip (CDH) or congenital hip dysplasia. It was renamed to show better how there are different degrees of abnormality (not just dislocated hips).</a:t>
            </a:r>
          </a:p>
          <a:p>
            <a:r>
              <a:rPr lang="en-GB"/>
              <a:t>Fem</a:t>
            </a:r>
          </a:p>
          <a:p>
            <a:r>
              <a:rPr lang="en-GB"/>
              <a:t>No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Content Placeholder 1048615"/>
          <p:cNvSpPr>
            <a:spLocks noGrp="1"/>
          </p:cNvSpPr>
          <p:nvPr>
            <p:ph idx="1"/>
          </p:nvPr>
        </p:nvSpPr>
        <p:spPr/>
        <p:txBody>
          <a:bodyPr>
            <a:normAutofit fontScale="35714" lnSpcReduction="20000"/>
          </a:bodyPr>
          <a:lstStyle/>
          <a:p>
            <a:r>
              <a:rPr lang="en-GB"/>
              <a:t>STIOLOGY AND RISK FACTORS</a:t>
            </a:r>
          </a:p>
          <a:p>
            <a:r>
              <a:rPr lang="en-GB"/>
              <a:t>1683</a:t>
            </a:r>
          </a:p>
          <a:p>
            <a:r>
              <a:rPr lang="en-GB"/>
              <a:t>The exact cause of DDH is not known. A number of risk factors can raise child's chances of having DDH including a family history of DDH and baby's position in the womb and at birth. The causes of DDH may be congenital or acquired</a:t>
            </a:r>
          </a:p>
          <a:p>
            <a:r>
              <a:rPr lang="en-GB"/>
              <a:t>Female sex (8.1)</a:t>
            </a:r>
          </a:p>
          <a:p>
            <a:r>
              <a:rPr lang="en-GB"/>
              <a:t>About 6 in 10 cases of DDH occur in firstborn children</a:t>
            </a:r>
          </a:p>
          <a:p>
            <a:r>
              <a:rPr lang="en-GB"/>
              <a:t>Large birth weight</a:t>
            </a:r>
          </a:p>
          <a:p>
            <a:r>
              <a:rPr lang="en-GB"/>
              <a:t>Children with a family history of hip dysplasia (parents or siblings) Intrauterine malpositioning: Babies born in breech position</a:t>
            </a:r>
          </a:p>
          <a:p>
            <a:r>
              <a:rPr lang="en-GB"/>
              <a:t>Oligohydraminos (lack of intrauterine fluidi</a:t>
            </a:r>
          </a:p>
          <a:p>
            <a:r>
              <a:rPr lang="en-GB"/>
              <a:t>Babies born with other packaging problems; for example, clubfoot and torticollis Estrogen and a hormone (relaxin)</a:t>
            </a:r>
          </a:p>
          <a:p>
            <a:r>
              <a:rPr lang="en-GB"/>
              <a:t>. Also associated with neuromuscular disorders-Cerebral palsy. Myelomeningocele</a:t>
            </a:r>
          </a:p>
          <a:p>
            <a:r>
              <a:rPr lang="en-GB"/>
              <a:t>Arthrogryposis, and Harsen syndrome.</a:t>
            </a:r>
          </a:p>
          <a:p>
            <a:r>
              <a:rPr lang="en-GB"/>
              <a:t>PATHOPHYSIOLOGY</a:t>
            </a:r>
          </a:p>
          <a:p>
            <a:r>
              <a:rPr lang="en-GB"/>
              <a:t>In a normal hip, the head of the femur is a smooth rounded ball and the acetabulum is a smooth cup-like shape. The head of the femur and the acetabulum are in close contact, a little bit like an egg in an egg cup</a:t>
            </a:r>
          </a:p>
          <a:p>
            <a:r>
              <a:rPr lang="en-GB"/>
              <a:t>Acetabulum (socket)</a:t>
            </a:r>
          </a:p>
          <a:p>
            <a:r>
              <a:rPr lang="en-GB"/>
              <a:t>Hip</a:t>
            </a:r>
          </a:p>
          <a:p>
            <a:r>
              <a:rPr lang="en-GB"/>
              <a:t>Head of femur (ball)</a:t>
            </a:r>
          </a:p>
          <a:p>
            <a:r>
              <a:rPr lang="en-GB"/>
              <a:t>Normal</a:t>
            </a:r>
          </a:p>
          <a:p>
            <a:r>
              <a:rPr lang="en-GB"/>
              <a:t>Subluxation</a:t>
            </a:r>
          </a:p>
          <a:p>
            <a:r>
              <a:rPr lang="en-GB"/>
              <a:t>Dislocation</a:t>
            </a:r>
          </a:p>
          <a:p>
            <a:r>
              <a:rPr lang="en-GB"/>
              <a:t>In DDH, there is an abnormality either in the shape of the head of the femur, the shape of the acetabulum, or the supporting structures around them. In DDH there is an abnormality either in the shape of the head of the femur, the shape of the acetabulum, or the supporting structures around them. As a result, the acetabulum and femur are not to close contact may be a mild abnormality where there is some contact between them. This is called subluxation. It may be a severe abnormality where there is no contact between them and this is called dislocation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Content Placeholder 1048617"/>
          <p:cNvSpPr>
            <a:spLocks noGrp="1"/>
          </p:cNvSpPr>
          <p:nvPr>
            <p:ph idx="1"/>
          </p:nvPr>
        </p:nvSpPr>
        <p:spPr/>
        <p:txBody>
          <a:bodyPr>
            <a:normAutofit fontScale="39286" lnSpcReduction="20000"/>
          </a:bodyPr>
          <a:lstStyle/>
          <a:p>
            <a:r>
              <a:rPr lang="en-GB"/>
              <a:t>Because of cartilaginous pressure</a:t>
            </a:r>
          </a:p>
          <a:p>
            <a:r>
              <a:rPr lang="en-GB"/>
              <a:t>Ossification centers are delayed in appearance</a:t>
            </a:r>
          </a:p>
          <a:p>
            <a:r>
              <a:rPr lang="en-GB"/>
              <a:t>Structure of hip joint acetabulum and capsule may not he developed property</a:t>
            </a:r>
          </a:p>
          <a:p>
            <a:r>
              <a:rPr lang="en-GB"/>
              <a:t>Partial or complete dislocation of femoral head from shallow acetabular cavity</a:t>
            </a:r>
          </a:p>
          <a:p>
            <a:r>
              <a:rPr lang="en-GB"/>
              <a:t>Partial dislocation or subluxation</a:t>
            </a:r>
          </a:p>
          <a:p>
            <a:r>
              <a:rPr lang="en-GB"/>
              <a:t>DEGREES TYPES OF DDH</a:t>
            </a:r>
          </a:p>
          <a:p>
            <a:r>
              <a:rPr lang="en-GB"/>
              <a:t>Acetabular Dysplasic In mild cases, the ligaments and other soft tissues around the hip joint are not tight and they allow the thighbone (femur) to move around more than normal in the hip socket. There is delay in the acetabular development evidenced by oscous hypoplasia of the acetabular roof that is oblique &amp; shallow although the cartilaginous roof is intact</a:t>
            </a:r>
          </a:p>
          <a:p>
            <a:r>
              <a:rPr lang="en-GB"/>
              <a:t>Subluxation: In more severe cases the joint is loose enough to let the ball at the top of the thighbone (femoral head) come partway out of the hip socket. This is called subluxation. The femoral head remains in contact with acetabulum, but a stretched capsule and ligamentum teres causes the head of the femur to be partially displaced.</a:t>
            </a:r>
          </a:p>
          <a:p>
            <a:r>
              <a:rPr lang="en-GB"/>
              <a:t>Severity of Developmental Dysplasia of the Hip (DOH)</a:t>
            </a:r>
          </a:p>
          <a:p>
            <a:r>
              <a:rPr lang="en-GB"/>
              <a:t>Normal</a:t>
            </a:r>
          </a:p>
          <a:p>
            <a:r>
              <a:rPr lang="en-GB"/>
              <a:t>Subluxation</a:t>
            </a:r>
          </a:p>
          <a:p>
            <a:r>
              <a:rPr lang="en-GB"/>
              <a:t>Law Dislocation</a:t>
            </a:r>
          </a:p>
          <a:p>
            <a:r>
              <a:rPr lang="en-GB"/>
              <a:t>High Dislocation</a:t>
            </a:r>
          </a:p>
          <a:p>
            <a:r>
              <a:rPr lang="en-GB"/>
              <a:t>Dislocation This refers to complete loss of contact between the articular surface of femoral head and acetabulum. Dislocation is the most severe form of DDH The ball a the top of the thighbone fully slips out of the hip socket (dislocates)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Content Placeholder 1048619"/>
          <p:cNvSpPr>
            <a:spLocks noGrp="1"/>
          </p:cNvSpPr>
          <p:nvPr>
            <p:ph idx="1"/>
          </p:nvPr>
        </p:nvSpPr>
        <p:spPr/>
        <p:txBody>
          <a:bodyPr>
            <a:normAutofit fontScale="25000" lnSpcReduction="20000"/>
          </a:bodyPr>
          <a:lstStyle/>
          <a:p>
            <a:r>
              <a:rPr lang="en-GB"/>
              <a:t>Instability. This includes the ability to subluxate or dislocate the hip with passive</a:t>
            </a:r>
          </a:p>
          <a:p>
            <a:r>
              <a:rPr lang="en-GB"/>
              <a:t>1645</a:t>
            </a:r>
          </a:p>
          <a:p>
            <a:r>
              <a:rPr lang="en-GB"/>
              <a:t>manipulation Teratologic This refers to antenatal dislocation of the hip. Usually occur in utero and are much less common.</a:t>
            </a:r>
          </a:p>
          <a:p>
            <a:r>
              <a:rPr lang="en-GB"/>
              <a:t>CROWE CLASSIFICATION</a:t>
            </a:r>
          </a:p>
          <a:p>
            <a:r>
              <a:rPr lang="en-GB"/>
              <a:t>Class</a:t>
            </a:r>
          </a:p>
          <a:p>
            <a:r>
              <a:rPr lang="en-GB"/>
              <a:t>Description</a:t>
            </a:r>
          </a:p>
          <a:p>
            <a:r>
              <a:rPr lang="en-GB"/>
              <a:t>Sal Occurrence</a:t>
            </a:r>
          </a:p>
          <a:p>
            <a:r>
              <a:rPr lang="en-GB"/>
              <a:t>50% Dislocation</a:t>
            </a:r>
          </a:p>
          <a:p>
            <a:r>
              <a:rPr lang="en-GB"/>
              <a:t>1</a:t>
            </a:r>
          </a:p>
          <a:p>
            <a:r>
              <a:rPr lang="en-GB"/>
              <a:t>Femur and acetabulum show minimal abnormal development</a:t>
            </a:r>
          </a:p>
          <a:p>
            <a:r>
              <a:rPr lang="en-GB"/>
              <a:t>11</a:t>
            </a:r>
          </a:p>
          <a:p>
            <a:r>
              <a:rPr lang="en-GB"/>
              <a:t>The acetabulum shows abnormal development</a:t>
            </a:r>
          </a:p>
          <a:p>
            <a:r>
              <a:rPr lang="en-GB"/>
              <a:t>50-75% Dislocation The acetabulum is developed without roof 75-100% Dislocation</a:t>
            </a:r>
          </a:p>
          <a:p>
            <a:r>
              <a:rPr lang="en-GB"/>
              <a:t>A false acetabulum develops opposite the dislocated femur head position. The joint is fully</a:t>
            </a:r>
          </a:p>
          <a:p>
            <a:r>
              <a:rPr lang="en-GB"/>
              <a:t>dislocated</a:t>
            </a:r>
          </a:p>
          <a:p>
            <a:r>
              <a:rPr lang="en-GB"/>
              <a:t>IV</a:t>
            </a:r>
          </a:p>
          <a:p>
            <a:r>
              <a:rPr lang="en-GB"/>
              <a:t>The acetabulum is insufficiently developed. Since femur is positioned high up on the pelvis. This class is called high-up dislocation</a:t>
            </a:r>
          </a:p>
          <a:p>
            <a:r>
              <a:rPr lang="en-GB"/>
              <a:t>100% Dislocation</a:t>
            </a:r>
          </a:p>
          <a:p>
            <a:r>
              <a:rPr lang="en-GB"/>
              <a:t>CLINICAL MANIFESTATIONS</a:t>
            </a:r>
          </a:p>
          <a:p>
            <a:r>
              <a:rPr lang="en-GB"/>
              <a:t>There may be no symptoms of CHD. This is why physicians and nurses routinely test for the condition. If symptoms are present they may include</a:t>
            </a:r>
          </a:p>
          <a:p>
            <a:r>
              <a:rPr lang="en-GB"/>
              <a:t>Legs that turn outward or appear to differ in length Limited range of motion</a:t>
            </a:r>
          </a:p>
          <a:p>
            <a:r>
              <a:rPr lang="en-GB"/>
              <a:t>Uneven folds of fat on the thighs Less movement on the side affected by DDH</a:t>
            </a:r>
          </a:p>
          <a:p>
            <a:r>
              <a:rPr lang="en-GB"/>
              <a:t>Delayed gross motor development (sitting, crawling, and walking) After about 3 months of age, one leg shorter than the other</a:t>
            </a:r>
          </a:p>
          <a:p>
            <a:r>
              <a:rPr lang="en-GB"/>
              <a:t>A child who is walking may</a:t>
            </a:r>
          </a:p>
          <a:p>
            <a:r>
              <a:rPr lang="en-GB"/>
              <a:t>Walk on the toes of one foot with the heel up off the floor</a:t>
            </a:r>
          </a:p>
          <a:p>
            <a:r>
              <a:rPr lang="en-GB"/>
              <a:t>Walk with a limp (or waddling gait if both hips are affected)</a:t>
            </a:r>
          </a:p>
          <a:p>
            <a:r>
              <a:rPr lang="en-GB"/>
              <a:t>A hip joint that moves differently than the other</a:t>
            </a:r>
          </a:p>
          <a:p>
            <a:r>
              <a:rPr lang="en-GB"/>
              <a:t>⚫ Restricted abduction of hip on affected side</a:t>
            </a:r>
          </a:p>
          <a:p>
            <a:r>
              <a:rPr lang="en-GB"/>
              <a:t>Marked lordosis (bilateral dislocations)</a:t>
            </a:r>
          </a:p>
          <a:p>
            <a:r>
              <a:rPr lang="en-GB"/>
              <a:t>• Waddling gait (bilateral dislocations)</a:t>
            </a:r>
          </a:p>
          <a:p>
            <a:r>
              <a:rPr lang="en-GB"/>
              <a:t>Galeazar Sign-The Galeazzi test, also known as the Allis sign, is performed by flexing an infant's knees in the supine position so that the ankles touch the buttocks. If the knees are not level then the test is positive, indicating a potential congenital hip malformation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Content Placeholder 1048621"/>
          <p:cNvSpPr>
            <a:spLocks noGrp="1"/>
          </p:cNvSpPr>
          <p:nvPr>
            <p:ph idx="1"/>
          </p:nvPr>
        </p:nvSpPr>
        <p:spPr/>
        <p:txBody>
          <a:bodyPr>
            <a:normAutofit fontScale="53571" lnSpcReduction="20000"/>
          </a:bodyPr>
          <a:lstStyle/>
          <a:p>
            <a:r>
              <a:rPr lang="en-GB"/>
              <a:t>Positive Ortolan est-It is named for Marino Ortolani, and Michai Oriola w</a:t>
            </a:r>
          </a:p>
          <a:p>
            <a:r>
              <a:rPr lang="en-GB"/>
              <a:t>developed it 1937. It is performed by an examines in foxing the hips and ka</a:t>
            </a:r>
          </a:p>
          <a:p>
            <a:r>
              <a:rPr lang="en-GB"/>
              <a:t>a supine inland to degnons, then with</a:t>
            </a:r>
          </a:p>
          <a:p>
            <a:r>
              <a:rPr lang="en-GB"/>
              <a:t>examiner's</a:t>
            </a:r>
          </a:p>
          <a:p>
            <a:r>
              <a:rPr lang="en-GB"/>
              <a:t>index</a:t>
            </a:r>
          </a:p>
          <a:p>
            <a:r>
              <a:rPr lang="en-GB"/>
              <a:t>placing anterior pressure on the greater</a:t>
            </a:r>
          </a:p>
          <a:p>
            <a:r>
              <a:rPr lang="en-GB"/>
              <a:t>trochanters gunily And smoothly abducting the lant's legs using the examiner's thumbs A posutive sign is a distinctive chunk which can be heard and felt as the femoral bead relocalis anteriorly into the acetabulum</a:t>
            </a:r>
          </a:p>
          <a:p>
            <a:r>
              <a:rPr lang="en-GB"/>
              <a:t>Positive Barlow best-Barlow's test done with the baby's hip on Addaction in which genile posterior pressure is place on each hip, one at a time. Is this situation the same deep-sounding "thunk" an the ball subhasates OUT the socket is a positive Barlow's sig</a:t>
            </a:r>
          </a:p>
          <a:p>
            <a:r>
              <a:rPr lang="en-GB"/>
              <a:t>Trendelenburg Sign: A diagnostic sign for congenital hip dislocation or hip abduce weaknes When the hip and knee on the normal side of the body are flesed the dislocated side will droop or sag it the condition is present: When child stands first on one foot and then on the other (holding onto a chair, nail or someone's hands) bearing weight on affuched high pelvis tilts downward on normal side instead of upward, as it would with normal stability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Content Placeholder 1048623"/>
          <p:cNvSpPr>
            <a:spLocks noGrp="1"/>
          </p:cNvSpPr>
          <p:nvPr>
            <p:ph idx="1"/>
          </p:nvPr>
        </p:nvSpPr>
        <p:spPr/>
        <p:txBody>
          <a:bodyPr>
            <a:normAutofit fontScale="39286" lnSpcReduction="20000"/>
          </a:bodyPr>
          <a:lstStyle/>
          <a:p>
            <a:r>
              <a:rPr lang="en-GB"/>
              <a:t>DIAGNOSTIC EVALUATIONS</a:t>
            </a:r>
          </a:p>
          <a:p>
            <a:r>
              <a:rPr lang="en-GB"/>
              <a:t>Screening for DDH is done at birth and throughout the first year of life. The most commun screening method is a routine neonatal examination and physical examination at regular interval are helpful diagnose the condition</a:t>
            </a:r>
          </a:p>
          <a:p>
            <a:r>
              <a:rPr lang="en-GB"/>
              <a:t>Imaging tests are used to confirm a CHD diagnosis Infants younger than 6 months are</a:t>
            </a:r>
          </a:p>
          <a:p>
            <a:r>
              <a:rPr lang="en-GB"/>
              <a:t>generally examined by imaging test such as an ultrasound. X-rays. CT scan, MRI or</a:t>
            </a:r>
          </a:p>
          <a:p>
            <a:r>
              <a:rPr lang="en-GB"/>
              <a:t>arthrogram to evaluate child's hip joints. A doctor will gently maneuver child's hip and legs while listening for clicking or clunking sounds that may indicate dislocation. This exam consists of two tests: The Ortalani test and Barlow test. These tests are only accurate prior to 3 months of age. In older infants and children, exam indicators include difference in leg lengths, limping, and limited abduction The Barlow's test is the most important maneuver to defect hip instability</a:t>
            </a:r>
          </a:p>
          <a:p>
            <a:r>
              <a:rPr lang="en-GB"/>
              <a:t>THERAPEUTIC MANAGEMENT</a:t>
            </a:r>
          </a:p>
          <a:p>
            <a:r>
              <a:rPr lang="en-GB"/>
              <a:t>Management of DDH depends on the age of the child and the degree of the problem. The management should be started as early as possible to restore the anatomic alignment of the hip The longer treatment is delayed, the more severe the deformity, the more difficult the treatment and the less favourable the prognosis</a:t>
            </a:r>
          </a:p>
          <a:p>
            <a:r>
              <a:rPr lang="en-GB"/>
              <a:t>Pavlik Harness</a:t>
            </a:r>
          </a:p>
          <a:p>
            <a:r>
              <a:rPr lang="en-GB"/>
              <a:t>1 New Berns: The hip joint is maintained by dynamic splinting in a safe positive with the proximal femur centered in the acetabulum in an attitude of flexion Newborn babies usually wear a special orthopedic device, such as the Pavlik harness or the Frejka splint. These devices keep the top of the femur in the socket the right way After a couple of months of treatment, the hip ligaments gradually tighten and the hip joint usually stabilizes The Pavlik harness is the most wide used and with time, motion and gravity the hip works into a more abduction reduced position. The harness is worn usually about 3 to 5 months Infants Age One Month to Six Months As in newborns, the doctor will begin treatment with a harness or splint I these devices don't help the doctor will consider gently putting the head of the femur in place while the child is under anesthesia. This procedure is done without surgery. It is callest a died reduction. The child then wears a body cast ispice cast) until X-rays shew that the hip joint is normal. The duration of treatment depends on development of the acetabulum but is usually accomplished within the first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ontent Placeholder 1048625"/>
          <p:cNvSpPr>
            <a:spLocks noGrp="1"/>
          </p:cNvSpPr>
          <p:nvPr>
            <p:ph idx="1"/>
          </p:nvPr>
        </p:nvSpPr>
        <p:spPr/>
        <p:txBody>
          <a:bodyPr>
            <a:normAutofit fontScale="35714" lnSpcReduction="20000"/>
          </a:bodyPr>
          <a:lstStyle/>
          <a:p>
            <a:r>
              <a:rPr lang="en-GB"/>
              <a:t>3. Children Age Six Months to Two Years Most children can be treated with closed reduction of the hip using general anesthesia. After reduction the child is placed in a hip spica cast for 2-4 months until the hip is stable Gradual reduction by traction is used for approximately 3 weeks Some require open surgery to correct the hip problem</a:t>
            </a:r>
          </a:p>
          <a:p>
            <a:r>
              <a:rPr lang="en-GB"/>
              <a:t>Hip Spica Cast</a:t>
            </a:r>
          </a:p>
          <a:p>
            <a:r>
              <a:rPr lang="en-GB"/>
              <a:t>"</a:t>
            </a:r>
          </a:p>
          <a:p>
            <a:r>
              <a:rPr lang="en-GB"/>
              <a:t>Children Older Than 2 Years Oiten, by this time. the hip joint is very deformed and surgery such as tenotomy of contracted muscles, and any one of several innominate osteotomy procedures. designed to construct an acetabular roof, is usually required followed by a spica cast After cast removal and before weight bearing is permitted, range-of-motion exercises help in restoring movement</a:t>
            </a:r>
          </a:p>
          <a:p>
            <a:r>
              <a:rPr lang="en-GB"/>
              <a:t>SURGICAL MANAGEMENT</a:t>
            </a:r>
          </a:p>
          <a:p>
            <a:r>
              <a:rPr lang="en-GB"/>
              <a:t>In older children the hip adductor and iliopsoas muscles have been treated surgical Therefore they adapt to the dislocated joint position (contracture) Braces and splin are often used Stem cell: Applied in grafting (bone grafting) or by seeding process orthoplasty prosthes</a:t>
            </a:r>
          </a:p>
          <a:p>
            <a:r>
              <a:rPr lang="en-GB"/>
              <a:t>with autologous fibroblasts or chondrocyte progenitor cells to assist in firmly anchoring</a:t>
            </a:r>
          </a:p>
          <a:p>
            <a:r>
              <a:rPr lang="en-GB"/>
              <a:t>the artificial material in the bone bed</a:t>
            </a:r>
          </a:p>
          <a:p>
            <a:r>
              <a:rPr lang="en-GB"/>
              <a:t>Hip Replacement Peri-acetabular osteotomy surgery can be used to realign the hip joint in some adolescents and adults. Subsequent treatment with total hip arthroplasty (hip replacement) is complicated by a need for revision surgery Osteotomies are either used in conjunction with arthroplasty or by themselves to correct misalignment</a:t>
            </a:r>
          </a:p>
          <a:p>
            <a:r>
              <a:rPr lang="en-GB"/>
              <a:t>NURSING MANAGEMENT</a:t>
            </a:r>
          </a:p>
          <a:p>
            <a:r>
              <a:rPr lang="en-GB"/>
              <a:t>Assessment Assess the hips &amp; extremities of patient for any deviation from normal</a:t>
            </a:r>
          </a:p>
          <a:p>
            <a:r>
              <a:rPr lang="en-GB"/>
              <a:t>Assess for apparent shortening of the femur as indicated by the level of the knees in flexion.</a:t>
            </a:r>
          </a:p>
          <a:p>
            <a:r>
              <a:rPr lang="en-GB"/>
              <a:t>Assess for positive Galeazzi. Ortolani, Barlow and Trendelenburg signs. Assess the hydration status of the patient by assessing skin &amp; mucous membrane</a:t>
            </a:r>
          </a:p>
          <a:p>
            <a:r>
              <a:rPr lang="en-GB"/>
              <a:t>Assess the mobility of the hip &amp; extremities</a:t>
            </a:r>
          </a:p>
          <a:p>
            <a:r>
              <a:rPr lang="en-GB"/>
              <a:t>Assess the skin integrity of the patient Assess for any further complications of DDH</a:t>
            </a:r>
          </a:p>
          <a:p>
            <a:r>
              <a:rPr lang="en-GB"/>
              <a:t>Nursing Diagnosis and Interventions 1. Pain R/T hip displacement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ontent Placeholder 1048627"/>
          <p:cNvSpPr>
            <a:spLocks noGrp="1"/>
          </p:cNvSpPr>
          <p:nvPr>
            <p:ph idx="1"/>
          </p:nvPr>
        </p:nvSpPr>
        <p:spPr/>
        <p:txBody>
          <a:bodyPr>
            <a:normAutofit fontScale="32143" lnSpcReduction="20000"/>
          </a:bodyPr>
          <a:lstStyle/>
          <a:p>
            <a:r>
              <a:rPr lang="en-GB"/>
              <a:t>Assess the level of pain with the help of PQRST scale</a:t>
            </a:r>
          </a:p>
          <a:p>
            <a:r>
              <a:rPr lang="en-GB"/>
              <a:t>1689</a:t>
            </a:r>
          </a:p>
          <a:p>
            <a:r>
              <a:rPr lang="en-GB"/>
              <a:t>Provide comfortable position by limiting the movement of hip by using Pavlik Harness . Provide analgesics or muscle relaxants to patient</a:t>
            </a:r>
          </a:p>
          <a:p>
            <a:r>
              <a:rPr lang="en-GB"/>
              <a:t>Allow the patient for proper sleep &amp; rest</a:t>
            </a:r>
          </a:p>
          <a:p>
            <a:r>
              <a:rPr lang="en-GB"/>
              <a:t>2. Impaired physical mobility R/T dislocation of hip and presence of splint or cast</a:t>
            </a:r>
          </a:p>
          <a:p>
            <a:r>
              <a:rPr lang="en-GB"/>
              <a:t>Assess the level of mobility of the patient. Maintain the correct position of the hip</a:t>
            </a:r>
          </a:p>
          <a:p>
            <a:r>
              <a:rPr lang="en-GB"/>
              <a:t>Explain the components and purposes of splint or cast Provide proper personal hygiene to the patient</a:t>
            </a:r>
          </a:p>
          <a:p>
            <a:r>
              <a:rPr lang="en-GB"/>
              <a:t>Provide range of motion exercise to the patient on unaffected side &amp; extremities</a:t>
            </a:r>
          </a:p>
          <a:p>
            <a:r>
              <a:rPr lang="en-GB"/>
              <a:t>• Use comfort devices so as to prevent pressure ulcers</a:t>
            </a:r>
          </a:p>
          <a:p>
            <a:r>
              <a:rPr lang="en-GB"/>
              <a:t>Support the casted limp and avoid pressure on heels 1 Impaired skin integrity R/T ambulation devices (Pavlik Hammes) and cast application</a:t>
            </a:r>
          </a:p>
          <a:p>
            <a:r>
              <a:rPr lang="en-GB"/>
              <a:t>Assess the skin integrity of the patient.</a:t>
            </a:r>
          </a:p>
          <a:p>
            <a:r>
              <a:rPr lang="en-GB"/>
              <a:t>Watch for signs of compression Observe pedal pulse and ability to move fingers Assess for tightness by inserting finger between cast and skin. Ask for tingling, numbness,</a:t>
            </a:r>
          </a:p>
          <a:p>
            <a:r>
              <a:rPr lang="en-GB"/>
              <a:t>pain, or burning sensation</a:t>
            </a:r>
          </a:p>
          <a:p>
            <a:r>
              <a:rPr lang="en-GB"/>
              <a:t>Assess the hydration status of the patient. Provide sufficient amount of fluids. Place a cloth or diaper under the straps of ambulation devices</a:t>
            </a:r>
          </a:p>
          <a:p>
            <a:r>
              <a:rPr lang="en-GB"/>
              <a:t>Check frequently atleast 2 or 3 times a day for red areas under the straps . Gently massage healthy skin under the straps once a day</a:t>
            </a:r>
          </a:p>
          <a:p>
            <a:r>
              <a:rPr lang="en-GB"/>
              <a:t>to stimulate circulation. In</a:t>
            </a:r>
          </a:p>
          <a:p>
            <a:r>
              <a:rPr lang="en-GB"/>
              <a:t>general, avoid lotions and powders because they can cake and irritate the skin</a:t>
            </a:r>
          </a:p>
          <a:p>
            <a:r>
              <a:rPr lang="en-GB"/>
              <a:t>4. Risk for complications R/T disease condition</a:t>
            </a:r>
          </a:p>
          <a:p>
            <a:r>
              <a:rPr lang="en-GB"/>
              <a:t>Assess for the risk of complications</a:t>
            </a:r>
          </a:p>
          <a:p>
            <a:r>
              <a:rPr lang="en-GB"/>
              <a:t>Allow for range of motion exercises of unaffected side &amp; extremities</a:t>
            </a:r>
          </a:p>
          <a:p>
            <a:r>
              <a:rPr lang="en-GB"/>
              <a:t>Restrict the movement of affected hip or extremities to prevent recurrent dislocation of hip</a:t>
            </a:r>
          </a:p>
          <a:p>
            <a:r>
              <a:rPr lang="en-GB"/>
              <a:t>Gently massage the skin so as to improve circulation and prevent avascular necrosis</a:t>
            </a:r>
          </a:p>
          <a:p>
            <a:r>
              <a:rPr lang="en-GB"/>
              <a:t>5. Knowledge deficit R/T care of patient</a:t>
            </a:r>
          </a:p>
          <a:p>
            <a:r>
              <a:rPr lang="en-GB"/>
              <a:t>Assess knowledge of parents regarding care of the child</a:t>
            </a:r>
          </a:p>
          <a:p>
            <a:r>
              <a:rPr lang="en-GB"/>
              <a:t>Teach the parents about comfortable and stable position of the child Teach the parents about importance of maintaining personal hygiene</a:t>
            </a:r>
          </a:p>
          <a:p>
            <a:r>
              <a:rPr lang="en-GB"/>
              <a:t>Teach about range of motion exercises and proper massaging Teach that always place a duper or cloth under the straps of the ambulation devices</a:t>
            </a:r>
          </a:p>
          <a:p>
            <a:r>
              <a:rPr lang="en-GB"/>
              <a:t>Teach that carefully assess the area under straps for any redness or rashes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Content Placeholder 1048593"/>
          <p:cNvSpPr>
            <a:spLocks noGrp="1"/>
          </p:cNvSpPr>
          <p:nvPr>
            <p:ph idx="1"/>
          </p:nvPr>
        </p:nvSpPr>
        <p:spPr/>
        <p:txBody>
          <a:bodyPr>
            <a:normAutofit fontScale="71429" lnSpcReduction="20000"/>
          </a:bodyPr>
          <a:lstStyle/>
          <a:p>
            <a:r>
              <a:rPr lang="en-GB"/>
              <a:t>The early development of the human skeletal system begins in the third week of gestation and the skeletal system continues to develop until late puberty About 400 types of congenital disorders-Le disorders that are present since birth but may be detected at any time in life of the skeletal system are known, and they eventually lead to a shortening of stature in most calles</a:t>
            </a:r>
          </a:p>
          <a:p>
            <a:r>
              <a:rPr lang="en-GB"/>
              <a:t>Congenital disorders of the human skeletal system may differ depending on many factors Congenital disorders of the skeletal system are usually inherited as a result of defective genes, either autosomal dominant or autosomal recessive. Some disorders may affect individual bones or a group of bones, others may involve the entire skeletal system. A few disorders affect the axial system, ie, the vertebrae and spine Many affect the long bones of the body, such as those of the arms and legs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048628"/>
          <p:cNvSpPr>
            <a:spLocks noGrp="1"/>
          </p:cNvSpPr>
          <p:nvPr>
            <p:ph type="ctrTitle"/>
          </p:nvPr>
        </p:nvSpPr>
        <p:spPr>
          <a:xfrm>
            <a:off x="10288" y="1122363"/>
            <a:ext cx="9480227" cy="1554220"/>
          </a:xfrm>
        </p:spPr>
        <p:txBody>
          <a:bodyPr>
            <a:normAutofit/>
          </a:bodyPr>
          <a:lstStyle/>
          <a:p>
            <a:r>
              <a:rPr lang="en-GB" b="1" dirty="0">
                <a:solidFill>
                  <a:schemeClr val="accent6">
                    <a:lumMod val="50000"/>
                  </a:schemeClr>
                </a:solidFill>
              </a:rPr>
              <a:t>OSTEOGENESIS IMPERFECTA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ontent Placeholder 1048631"/>
          <p:cNvSpPr>
            <a:spLocks noGrp="1"/>
          </p:cNvSpPr>
          <p:nvPr>
            <p:ph idx="1"/>
          </p:nvPr>
        </p:nvSpPr>
        <p:spPr/>
        <p:txBody>
          <a:bodyPr>
            <a:normAutofit fontScale="46429" lnSpcReduction="20000"/>
          </a:bodyPr>
          <a:lstStyle/>
          <a:p>
            <a:r>
              <a:rPr lang="en-GB"/>
              <a:t>Og imperfect (00) is a disorder characterized by bones that brok extremely fragile honest, often from litle or no apparent cause Of is ally resulting from animalities of the genes that control the production of a protein called collage Ullagen type I This is the main protein in bone and sential for its strength</a:t>
            </a:r>
          </a:p>
          <a:p>
            <a:r>
              <a:rPr lang="en-GB"/>
              <a:t>CAUSED OF OSTEOGNESIS IMPERFECTA</a:t>
            </a:r>
          </a:p>
          <a:p>
            <a:r>
              <a:rPr lang="en-GB"/>
              <a:t>Of is frequently caused by defect in the gene that produces type I collagen, an important building block of bone There are many different defects that can affect this gene. The severity of Ol depends on the specific gene defect Of is an autosomal dominant disease. That means if you have one copy of the gene, you will have the disease Most cases of Of are inherited from a parent, although some cases are the wult of new genetic mutations A person with Of has a 50% chance of passing on the g and the disease to their children.</a:t>
            </a:r>
          </a:p>
          <a:p>
            <a:r>
              <a:rPr lang="en-GB"/>
              <a:t>PATHOLOGY</a:t>
            </a:r>
          </a:p>
          <a:p>
            <a:r>
              <a:rPr lang="en-GB"/>
              <a:t>A fundamental pathology in osteogenesis imperfecta COD is a disturbance in the synthesis of type I collagen which is the predominant protein of the extracellular matris of most tissues Of is the result of a mutation in me of the two genes that carry instructions for making type 1 collagen Mutations in the COL., A., and COLA, gems are responsible for more than 90 percent of all cases In bone, this defect results in tepensis, thus increasing the tendency to fracture Besides bone, type I collagen is also a major stituent of dentin, sclerae, ligaments, blood ves and skin.</a:t>
            </a:r>
          </a:p>
          <a:p>
            <a:r>
              <a:rPr lang="en-GB"/>
              <a:t>LINICAL FEATURES</a:t>
            </a:r>
          </a:p>
          <a:p>
            <a:r>
              <a:rPr lang="en-GB"/>
              <a:t>The charitatures of foury graily from person and all characterises are dent in ch The general stores of the four rented types of OI which vary in characters and writy are a fellows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Content Placeholder 1048639"/>
          <p:cNvSpPr>
            <a:spLocks noGrp="1"/>
          </p:cNvSpPr>
          <p:nvPr>
            <p:ph sz="half" idx="1"/>
          </p:nvPr>
        </p:nvSpPr>
        <p:spPr/>
        <p:txBody>
          <a:bodyPr>
            <a:normAutofit fontScale="57143" lnSpcReduction="20000"/>
          </a:bodyPr>
          <a:lstStyle/>
          <a:p>
            <a:r>
              <a:rPr lang="en-GB"/>
              <a:t>Type I</a:t>
            </a:r>
          </a:p>
          <a:p>
            <a:r>
              <a:rPr lang="en-GB"/>
              <a:t>• Most common and mildest type of OI • Bones predisposed to fracture</a:t>
            </a:r>
          </a:p>
          <a:p>
            <a:r>
              <a:rPr lang="en-GB"/>
              <a:t>• Most fractures occur before puberty</a:t>
            </a:r>
          </a:p>
          <a:p>
            <a:r>
              <a:rPr lang="en-GB"/>
              <a:t>. Normal or near-normal stature</a:t>
            </a:r>
          </a:p>
          <a:p>
            <a:r>
              <a:rPr lang="en-GB"/>
              <a:t>• Loose joints and low muscle tone</a:t>
            </a:r>
          </a:p>
          <a:p>
            <a:r>
              <a:rPr lang="en-GB"/>
              <a:t>• Sclera have a blue, purple, or gray tint</a:t>
            </a:r>
          </a:p>
          <a:p>
            <a:r>
              <a:rPr lang="en-GB"/>
              <a:t>.</a:t>
            </a:r>
          </a:p>
          <a:p>
            <a:r>
              <a:rPr lang="en-GB"/>
              <a:t>Triangular face</a:t>
            </a:r>
          </a:p>
          <a:p>
            <a:r>
              <a:rPr lang="en-GB"/>
              <a:t>Tendency toward spinal curvature</a:t>
            </a:r>
          </a:p>
          <a:p>
            <a:r>
              <a:rPr lang="en-GB"/>
              <a:t>• Bone deformity absent or minimal • Brittle teeth possible</a:t>
            </a:r>
          </a:p>
          <a:p>
            <a:r>
              <a:rPr lang="en-GB"/>
              <a:t>Hearing loss possible, in early 20s or 30s Collagen structure is normal</a:t>
            </a:r>
          </a:p>
        </p:txBody>
      </p:sp>
      <p:sp>
        <p:nvSpPr>
          <p:cNvPr id="1048641" name="Content Placeholder 1048640"/>
          <p:cNvSpPr>
            <a:spLocks noGrp="1"/>
          </p:cNvSpPr>
          <p:nvPr>
            <p:ph sz="half" idx="2"/>
          </p:nvPr>
        </p:nvSpPr>
        <p:spPr/>
        <p:txBody>
          <a:bodyPr>
            <a:normAutofit fontScale="57143" lnSpcReduction="20000"/>
          </a:bodyPr>
          <a:lstStyle/>
          <a:p>
            <a:r>
              <a:rPr lang="en-GB"/>
              <a:t>Type III</a:t>
            </a:r>
          </a:p>
          <a:p>
            <a:r>
              <a:rPr lang="en-GB"/>
              <a:t>• Bones fracture easily</a:t>
            </a:r>
          </a:p>
          <a:p>
            <a:r>
              <a:rPr lang="en-GB"/>
              <a:t>Fractures often present at birth</a:t>
            </a:r>
          </a:p>
          <a:p>
            <a:r>
              <a:rPr lang="en-GB"/>
              <a:t>•Short stature</a:t>
            </a:r>
          </a:p>
          <a:p>
            <a:r>
              <a:rPr lang="en-GB"/>
              <a:t>• Sclera have a blue, purple, or gray tint</a:t>
            </a:r>
          </a:p>
          <a:p>
            <a:r>
              <a:rPr lang="en-GB"/>
              <a:t>• Loose joints and poor muscle development Barrel-shaped rib cage</a:t>
            </a:r>
          </a:p>
          <a:p>
            <a:r>
              <a:rPr lang="en-GB"/>
              <a:t>Triangular face</a:t>
            </a:r>
          </a:p>
          <a:p>
            <a:r>
              <a:rPr lang="en-GB"/>
              <a:t>Spinal curvature Respiratory problems possible</a:t>
            </a:r>
          </a:p>
          <a:p>
            <a:r>
              <a:rPr lang="en-GB"/>
              <a:t>• Bone deformity, often severe</a:t>
            </a:r>
          </a:p>
          <a:p>
            <a:r>
              <a:rPr lang="en-GB"/>
              <a:t>30s</a:t>
            </a:r>
          </a:p>
          <a:p>
            <a:r>
              <a:rPr lang="en-GB"/>
              <a:t>• Brittle teeth possible</a:t>
            </a:r>
          </a:p>
          <a:p>
            <a:r>
              <a:rPr lang="en-GB"/>
              <a:t>Hearing loss possible</a:t>
            </a:r>
          </a:p>
          <a:p>
            <a:r>
              <a:rPr lang="en-GB"/>
              <a:t>Collagen is improperly formed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Content Placeholder 1048642"/>
          <p:cNvSpPr>
            <a:spLocks noGrp="1"/>
          </p:cNvSpPr>
          <p:nvPr>
            <p:ph idx="1"/>
          </p:nvPr>
        </p:nvSpPr>
        <p:spPr/>
        <p:txBody>
          <a:bodyPr>
            <a:normAutofit fontScale="89286" lnSpcReduction="20000"/>
          </a:bodyPr>
          <a:lstStyle/>
          <a:p>
            <a:r>
              <a:rPr lang="en-GB"/>
              <a:t>DIAGNOSTIC EVALUATIONS</a:t>
            </a:r>
          </a:p>
          <a:p>
            <a:r>
              <a:rPr lang="en-GB"/>
              <a:t>Diagnosis is based on clinical and physical findings, accompanied by relevant tests. These</a:t>
            </a:r>
          </a:p>
          <a:p>
            <a:r>
              <a:rPr lang="en-GB"/>
              <a:t>include Medical history and physical examination includes checking child's eyes and teeth.</a:t>
            </a:r>
          </a:p>
          <a:p>
            <a:r>
              <a:rPr lang="en-GB"/>
              <a:t>Taking a skin sample to assess collagen production in the body</a:t>
            </a:r>
          </a:p>
          <a:p>
            <a:r>
              <a:rPr lang="en-GB"/>
              <a:t>X-rays which may show thinning of bone and past or current fractures</a:t>
            </a:r>
          </a:p>
          <a:p>
            <a:r>
              <a:rPr lang="en-GB"/>
              <a:t>Ultrasound can often detect severe cases of osteogenesis imperfecto during pregnancy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Content Placeholder 1048644"/>
          <p:cNvSpPr>
            <a:spLocks noGrp="1"/>
          </p:cNvSpPr>
          <p:nvPr>
            <p:ph idx="1"/>
          </p:nvPr>
        </p:nvSpPr>
        <p:spPr/>
        <p:txBody>
          <a:bodyPr>
            <a:normAutofit fontScale="32143" lnSpcReduction="20000"/>
          </a:bodyPr>
          <a:lstStyle/>
          <a:p>
            <a:r>
              <a:rPr lang="en-GB"/>
              <a:t>MEDICAL MANAGEMENT</a:t>
            </a:r>
          </a:p>
          <a:p>
            <a:r>
              <a:rPr lang="en-GB"/>
              <a:t>The goals of treatment are to prevent fractures, prevent deformity when fractures do occur, and to correct deformity. Parents are educated on how to handle their children so as to lessen the risk of fractures. Genetic counselling for couples wishing to have more children is essential</a:t>
            </a:r>
          </a:p>
          <a:p>
            <a:r>
              <a:rPr lang="en-GB"/>
              <a:t>1. Medication Bisphosphonates, given to the child either by mouth or intravenously, slow down bone resorption. In children with more severe Ol, bisphosphonate treatment often</a:t>
            </a:r>
          </a:p>
          <a:p>
            <a:r>
              <a:rPr lang="en-GB"/>
              <a:t>reduces the number of fractures and bone pain 2. Immobilization. Casting, bracing, or splinting fractures is necessary to keep the bones still and in line so that healing can occur.</a:t>
            </a:r>
          </a:p>
          <a:p>
            <a:r>
              <a:rPr lang="en-GB"/>
              <a:t>3 Good Nutrition and Exercise: Good nutrition is a key in helping to optimize bone and muscle strength. After a fracture, movement and weight bearing are encouraged as soon as the bone has healed. Specific exercises will increase mobility and decrease the risk of future fractures. Low-impact exercise, such as swimming and walking, can help strengthen bones and the muscles that support them. Exercise is essential in maintaining bone and muscle strength, which may help in the prevention of fractures.</a:t>
            </a:r>
          </a:p>
          <a:p>
            <a:r>
              <a:rPr lang="en-GB"/>
              <a:t>SURGICAL MANAGEMENT</a:t>
            </a:r>
          </a:p>
          <a:p>
            <a:r>
              <a:rPr lang="en-GB"/>
              <a:t>Surgery may be performed to correct and prevent deformities in children with Ol severe enough to prevent walking. Correction of scoliosis may also be helpful. 1 Rodding Metal rods may be inserted in the long bones of the arms and legs to help</a:t>
            </a:r>
          </a:p>
          <a:p>
            <a:r>
              <a:rPr lang="en-GB"/>
              <a:t>reinforce the bone, and subsequently lessen the number of fractures. 2. Spinal fusion for scoliosis. Although bracing is the usual treatment for scoliosis, it is not often effective in children with Ol because ribs will become deformed from the brace, without preventing the scoliosis from worsening. Spinal fusion, a surgery in which the bones of the spine are realigned and fused together, may be recommended when the scoliosis becomes severe</a:t>
            </a:r>
          </a:p>
          <a:p>
            <a:r>
              <a:rPr lang="en-GB"/>
              <a:t>NURSING MANAGEMENT</a:t>
            </a:r>
          </a:p>
          <a:p>
            <a:r>
              <a:rPr lang="en-GB"/>
              <a:t>Support limbs, do not pull on arms or legs or lift the legs to prevent more fractures/</a:t>
            </a:r>
          </a:p>
          <a:p>
            <a:r>
              <a:rPr lang="en-GB"/>
              <a:t>deformity.</a:t>
            </a:r>
          </a:p>
          <a:p>
            <a:r>
              <a:rPr lang="en-GB"/>
              <a:t>2 Position the patient with care. Check the patient's circulatory, motor, and sensory abilities.</a:t>
            </a:r>
          </a:p>
          <a:p>
            <a:r>
              <a:rPr lang="en-GB"/>
              <a:t>Provide emergency care of fractures. Observe for signs of compartment syndrome.</a:t>
            </a:r>
          </a:p>
          <a:p>
            <a:r>
              <a:rPr lang="en-GB"/>
              <a:t>Encourage diet high in protein and vitamins to promote healing.</a:t>
            </a:r>
          </a:p>
          <a:p>
            <a:r>
              <a:rPr lang="en-GB"/>
              <a:t>7 Encourage fluids to prevent constipation, renal calculi, and urinary tract infection. * Provide care for client with traction, with cast, or with open reduction.</a:t>
            </a:r>
          </a:p>
          <a:p>
            <a:r>
              <a:rPr lang="en-GB"/>
              <a:t>Encourage mobility when possible</a:t>
            </a:r>
          </a:p>
          <a:p>
            <a:r>
              <a:rPr lang="en-GB"/>
              <a:t>10 Administer analgesics as prescribed. 11 Teach the patient preventive measures.</a:t>
            </a:r>
          </a:p>
          <a:p>
            <a:r>
              <a:rPr lang="en-GB"/>
              <a:t>12 Monitor hearing needs.</a:t>
            </a:r>
          </a:p>
          <a:p>
            <a:r>
              <a:rPr lang="en-GB"/>
              <a:t>13. Aggressively teach all upper respiratory infections including colds.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048645"/>
          <p:cNvSpPr>
            <a:spLocks noGrp="1"/>
          </p:cNvSpPr>
          <p:nvPr>
            <p:ph type="ctrTitle"/>
          </p:nvPr>
        </p:nvSpPr>
        <p:spPr>
          <a:xfrm>
            <a:off x="0" y="618734"/>
            <a:ext cx="8791607" cy="3877765"/>
          </a:xfrm>
        </p:spPr>
        <p:txBody>
          <a:bodyPr/>
          <a:lstStyle/>
          <a:p>
            <a:r>
              <a:rPr lang="en-GB" b="1" dirty="0">
                <a:solidFill>
                  <a:schemeClr val="accent6">
                    <a:lumMod val="50000"/>
                  </a:schemeClr>
                </a:solidFill>
              </a:rPr>
              <a:t>SPINAL COLUMN DEFECTS AND DEFORMITIES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Content Placeholder 1048648"/>
          <p:cNvSpPr>
            <a:spLocks noGrp="1"/>
          </p:cNvSpPr>
          <p:nvPr>
            <p:ph idx="1"/>
          </p:nvPr>
        </p:nvSpPr>
        <p:spPr/>
        <p:txBody>
          <a:bodyPr>
            <a:normAutofit fontScale="35714" lnSpcReduction="20000"/>
          </a:bodyPr>
          <a:lstStyle/>
          <a:p>
            <a:r>
              <a:rPr lang="en-GB"/>
              <a:t>SCOLIOSIS</a:t>
            </a:r>
          </a:p>
          <a:p>
            <a:r>
              <a:rPr lang="en-GB"/>
              <a:t>Scoliosis is a lateral (toward the sade) curvature in the normally straight vertical line of the spine When viewed from the side, spine should show a mild roundness in the upper back and shows a degree of swayback (inward curvature) in the lower back. Scoliosis is defined as a curve of more than 10 This curvature of spine can be c-shape or s-shape, and the spine may also be rotated</a:t>
            </a:r>
          </a:p>
          <a:p>
            <a:r>
              <a:rPr lang="en-GB"/>
              <a:t>Normal spine</a:t>
            </a:r>
          </a:p>
          <a:p>
            <a:r>
              <a:rPr lang="en-GB"/>
              <a:t>Scoliosis</a:t>
            </a:r>
          </a:p>
          <a:p>
            <a:r>
              <a:rPr lang="en-GB"/>
              <a:t>Spine</a:t>
            </a:r>
          </a:p>
          <a:p>
            <a:r>
              <a:rPr lang="en-GB"/>
              <a:t>CAUSES OF SCOLIOSIS</a:t>
            </a:r>
          </a:p>
          <a:p>
            <a:r>
              <a:rPr lang="en-GB"/>
              <a:t>Idiopathic Scoliosis - Around eight in 10 people with scoliosis have the type that has no known cause. This is called idiopathic scoliosis 2 Congenital Scoliosis- This happens when the spine fails to form completely or forms</a:t>
            </a:r>
          </a:p>
          <a:p>
            <a:r>
              <a:rPr lang="en-GB"/>
              <a:t>improperly during development twhile in the womb) 3. Neuromuscular Scoliosis-This is due to a condition that affects the nerves or muscles in back, such as cerebral palsy or muscular dystrophy. The spine is often curved and twisted.</a:t>
            </a:r>
          </a:p>
          <a:p>
            <a:r>
              <a:rPr lang="en-GB"/>
              <a:t>making it difficult to walk Degenerative Scoliosis This may result from traumatic (from an injury or illness) bone</a:t>
            </a:r>
          </a:p>
          <a:p>
            <a:r>
              <a:rPr lang="en-GB"/>
              <a:t>collapse, previous major back surgery, infection and tumor of the spine or osteoporosis</a:t>
            </a:r>
          </a:p>
          <a:p>
            <a:r>
              <a:rPr lang="en-GB"/>
              <a:t>CLINICAL MANIFESTATIONS</a:t>
            </a:r>
          </a:p>
          <a:p>
            <a:r>
              <a:rPr lang="en-GB"/>
              <a:t>When a person has scoliosis, the spine typically curves out to one side and then back again, or, more commonly, has two bowed-out areas that balance each</a:t>
            </a:r>
          </a:p>
          <a:p>
            <a:r>
              <a:rPr lang="en-GB"/>
              <a:t>other, resembling an s shape. Other signs can include One shoulder that appears lower than the other A rounded shoulder</a:t>
            </a:r>
          </a:p>
          <a:p>
            <a:r>
              <a:rPr lang="en-GB"/>
              <a:t>A sunken or asymmetrical (uneven) chest shape A spine that curves inward or downward too much known as a sway back</a:t>
            </a:r>
          </a:p>
          <a:p>
            <a:r>
              <a:rPr lang="en-GB"/>
              <a:t>A pelvis that thrusts forward on one side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Content Placeholder 1048650"/>
          <p:cNvSpPr>
            <a:spLocks noGrp="1"/>
          </p:cNvSpPr>
          <p:nvPr>
            <p:ph idx="1"/>
          </p:nvPr>
        </p:nvSpPr>
        <p:spPr/>
        <p:txBody>
          <a:bodyPr>
            <a:normAutofit fontScale="35714" lnSpcReduction="20000"/>
          </a:bodyPr>
          <a:lstStyle/>
          <a:p>
            <a:r>
              <a:rPr lang="en-GB"/>
              <a:t>One leg that appears shorter than the other</a:t>
            </a:r>
          </a:p>
          <a:p>
            <a:r>
              <a:rPr lang="en-GB"/>
              <a:t>Back pain that may appear in adulthood as ligaments weakn</a:t>
            </a:r>
          </a:p>
          <a:p>
            <a:r>
              <a:rPr lang="en-GB"/>
              <a:t>Tingling or miness in the legge</a:t>
            </a:r>
          </a:p>
          <a:p>
            <a:r>
              <a:rPr lang="en-GB"/>
              <a:t>Permanent deformities Fatigue rednemi</a:t>
            </a:r>
          </a:p>
          <a:p>
            <a:r>
              <a:rPr lang="en-GB"/>
              <a:t>Breathing problems Mitral valve prolap</a:t>
            </a:r>
          </a:p>
          <a:p>
            <a:r>
              <a:rPr lang="en-GB"/>
              <a:t>DIAGNOSTIC EVALUATIONS</a:t>
            </a:r>
          </a:p>
          <a:p>
            <a:r>
              <a:rPr lang="en-GB"/>
              <a:t>A neurological exam to check for muscle weakness, mums and abnormal Plainesys can confirm the diagnosis of scoliosis and the severity of the spinal creat</a:t>
            </a:r>
          </a:p>
          <a:p>
            <a:r>
              <a:rPr lang="en-GB"/>
              <a:t>CT scattor Mill scans to look at the spinal cord for abnormalities</a:t>
            </a:r>
          </a:p>
          <a:p>
            <a:r>
              <a:rPr lang="en-GB"/>
              <a:t>• Bone scan</a:t>
            </a:r>
          </a:p>
          <a:p>
            <a:r>
              <a:rPr lang="en-GB"/>
              <a:t>MANAGEMENT</a:t>
            </a:r>
          </a:p>
          <a:p>
            <a:r>
              <a:rPr lang="en-GB"/>
              <a:t>The treatment of walionis depends on the patient's age and sex, the severity of sp carvation, the location of the curve and the type of scoliosis There are a number of treatme 1 Orion Iacoliosis is mild and not affecting normal function, doctor will rece</a:t>
            </a:r>
          </a:p>
          <a:p>
            <a:r>
              <a:rPr lang="en-GB"/>
              <a:t>regular check-ups to monitor the curvature</a:t>
            </a:r>
          </a:p>
          <a:p>
            <a:r>
              <a:rPr lang="en-GB"/>
              <a:t>2. Bracing in the usual treatment choice for who have Aspial curve between 25 to 40 partacularly if bones are still maturing and u they have at least 2 years of growth remaining. The purpose bracing is to halt progressio the cure It may provide a temporary correction, but anually the curve will me its original magnitude when bracing is eliminated Branes are of two main types</a:t>
            </a:r>
          </a:p>
          <a:p>
            <a:r>
              <a:rPr lang="en-GB"/>
              <a:t>Underarm or low-profile brace This type of brace is made of modem plastic materials and contoured to condorm to the boily Also called a thoracolumbosacral orthosis, this close-fitting brace is almost invisible under the clothes, wit fits under the arms and around the rib cage, lower back and hips Underarms braces are not helpful for curves in the upper spine or neck</a:t>
            </a:r>
          </a:p>
          <a:p>
            <a:r>
              <a:rPr lang="en-GB"/>
              <a:t>UNDERARM BRACE</a:t>
            </a:r>
          </a:p>
          <a:p>
            <a:r>
              <a:rPr lang="en-GB"/>
              <a:t>Millwaren-This full tus brace has a neck ring with rests for the chin and the back of the hol The brace has a that bar in the front and two Bet har in the c De they are necumbenome, milwaukes bram usually are used only t where an undrats brace help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Content Placeholder 1048652"/>
          <p:cNvSpPr>
            <a:spLocks noGrp="1"/>
          </p:cNvSpPr>
          <p:nvPr>
            <p:ph idx="1"/>
          </p:nvPr>
        </p:nvSpPr>
        <p:spPr/>
        <p:txBody>
          <a:bodyPr>
            <a:normAutofit fontScale="46429" lnSpcReduction="20000"/>
          </a:bodyPr>
          <a:lstStyle/>
          <a:p>
            <a:r>
              <a:rPr lang="en-GB"/>
              <a:t>3. Surgery Depending on the degree of curvature, specialist may recommend surgery and electrical stimulation of muscles may help ease any back pain. However, they cannot correct the curvature in spine and treat scoliosis 1 Assess respiratory status every 4 hours Assess the type, intensity and location of pain Monitor vital signs every 1 hour: general indicators, circulation status and adequacy of perfusion. 5 Prepare the child for casting or immobilization procedure by showing materials to be used and describing procedure in age-appropriate terms Promote comfort with proper fit of brace or cast 11 Instruct patient to wear cotton shirt under brace to avoid rubbing</a:t>
            </a:r>
          </a:p>
          <a:p>
            <a:r>
              <a:rPr lang="en-GB"/>
              <a:t>Milwaukee Brace</a:t>
            </a:r>
          </a:p>
          <a:p>
            <a:r>
              <a:rPr lang="en-GB"/>
              <a:t>Surgery aims to reduce the amount of curvature of spine and prevent it from getting worse. The most common technique is spinal fusion, where your affected vertebrae are straightened and then fused/joined together. The curvature is largely corrected by metal rods and screws fitted to spine Other treatments. Other treatments, such as chiropractic medicine, physiotherapy, yoga</a:t>
            </a:r>
          </a:p>
          <a:p>
            <a:r>
              <a:rPr lang="en-GB"/>
              <a:t>Nursing Management</a:t>
            </a:r>
          </a:p>
          <a:p>
            <a:r>
              <a:rPr lang="en-GB"/>
              <a:t>2 Help and teach the patient to breath in any one hour to Increase the maximum ventilation and oxygenation 1 Adjust bed semi-fowler position to improve lung expansion for easter breathing and</a:t>
            </a:r>
          </a:p>
          <a:p>
            <a:r>
              <a:rPr lang="en-GB"/>
              <a:t>lung expansion</a:t>
            </a:r>
          </a:p>
          <a:p>
            <a:r>
              <a:rPr lang="en-GB"/>
              <a:t>Teach and encourage use of the brace to reduce pain during activity 8. Assess skin integrity under and around the brace or cast frequently</a:t>
            </a:r>
          </a:p>
          <a:p>
            <a:r>
              <a:rPr lang="en-GB"/>
              <a:t>Provide good skin care to prevent breakdown around any pressure areas 1 Instruct the patient to examine brace daily for signs of loosening or breakage</a:t>
            </a:r>
          </a:p>
          <a:p>
            <a:r>
              <a:rPr lang="en-GB"/>
              <a:t>12 Instruct about which previous activities can be continued in the brace Teach relaxation and distraction techniques to divert attention, thereby reducing pain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048653"/>
          <p:cNvSpPr>
            <a:spLocks noGrp="1"/>
          </p:cNvSpPr>
          <p:nvPr>
            <p:ph type="ctrTitle"/>
          </p:nvPr>
        </p:nvSpPr>
        <p:spPr/>
        <p:txBody>
          <a:bodyPr/>
          <a:lstStyle/>
          <a:p>
            <a:r>
              <a:rPr lang="en-GB" b="1" dirty="0">
                <a:solidFill>
                  <a:schemeClr val="accent6">
                    <a:lumMod val="50000"/>
                  </a:schemeClr>
                </a:solidFill>
              </a:rPr>
              <a:t>KYPHOSIS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ctrTitle"/>
          </p:nvPr>
        </p:nvSpPr>
        <p:spPr/>
        <p:txBody>
          <a:bodyPr/>
          <a:lstStyle/>
          <a:p>
            <a:r>
              <a:rPr lang="en-GB" b="1" dirty="0">
                <a:solidFill>
                  <a:schemeClr val="accent6">
                    <a:lumMod val="50000"/>
                  </a:schemeClr>
                </a:solidFill>
              </a:rPr>
              <a:t>CONGENITAL CLUB FOOT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Content Placeholder 1048656"/>
          <p:cNvSpPr>
            <a:spLocks noGrp="1"/>
          </p:cNvSpPr>
          <p:nvPr>
            <p:ph idx="1"/>
          </p:nvPr>
        </p:nvSpPr>
        <p:spPr/>
        <p:txBody>
          <a:bodyPr>
            <a:normAutofit fontScale="35714" lnSpcReduction="20000"/>
          </a:bodyPr>
          <a:lstStyle/>
          <a:p>
            <a:r>
              <a:rPr lang="en-GB"/>
              <a:t>Kyphosis is a curving of the spine that causes a bowing or rounding of the back, which leads to a hunchback or slouching posture</a:t>
            </a:r>
          </a:p>
          <a:p>
            <a:r>
              <a:rPr lang="en-GB"/>
              <a:t>TYPES OF KYPHOSIS</a:t>
            </a:r>
          </a:p>
          <a:p>
            <a:r>
              <a:rPr lang="en-GB"/>
              <a:t>Kyphatic Spine</a:t>
            </a:r>
          </a:p>
          <a:p>
            <a:r>
              <a:rPr lang="en-GB"/>
              <a:t>Normal Spina</a:t>
            </a:r>
          </a:p>
          <a:p>
            <a:r>
              <a:rPr lang="en-GB"/>
              <a:t>1. Postural Kyphosis: Postural kyphosis is the most common type of kyphosis it is often attributed to slouching It represents an exaggerated, but flexible, increase of the natural curve of the spine. Postural kyphosis usually becomes noticeable during adolescence it is more common among girls than boys. It rarely causes pain</a:t>
            </a:r>
          </a:p>
          <a:p>
            <a:r>
              <a:rPr lang="en-GB"/>
              <a:t>Postural Kyphosis</a:t>
            </a:r>
          </a:p>
          <a:p>
            <a:r>
              <a:rPr lang="en-GB"/>
              <a:t>Scheveremann's Kyphosis</a:t>
            </a:r>
          </a:p>
          <a:p>
            <a:r>
              <a:rPr lang="en-GB"/>
              <a:t>2. Scheuermann's Kyphosis: Scheuermann's kyphosis is named after the Danish radiologist who first described the condition. It is often becomes apparent during the teen years: however, patients with scheuermann's kyphosis have a significantly more severe deformity, particularly thin individuals. Scheuermann's kyphosis usually affects the thoracic spine It can also occur in the lower lumbar) back area. If pain is present, it is usually felt at the apex of the curve</a:t>
            </a:r>
          </a:p>
          <a:p>
            <a:r>
              <a:rPr lang="en-GB"/>
              <a:t>3. Congenital Kyphosis: In some infants, the spinal column does not develop properly while the fetus is still in the womb The bones may not form as they should. Several vertebrae may be fused together. Either of these abnormal situations may cause progressive kyphosis as the child grows. Activity can aggravate the pain, as can long periods of standing or sitting. Exercise and anti-inflammatory medication can help ease associated discomfort</a:t>
            </a:r>
          </a:p>
          <a:p>
            <a:r>
              <a:rPr lang="en-GB"/>
              <a:t>CAUSES AND RISK FACTORS</a:t>
            </a:r>
          </a:p>
          <a:p>
            <a:r>
              <a:rPr lang="en-GB"/>
              <a:t>Kyphosis can occur at any age, although it is rare at birth. Adolescent kyphosis, also known as Scheuermann's disease, is caused by the wedging together of several bones of the spine (vertebrae) in a row. The cause of Scheuermann's disease is unknown. In adults, kyphosis</a:t>
            </a:r>
          </a:p>
          <a:p>
            <a:r>
              <a:rPr lang="en-GB"/>
              <a:t>can be caused by: • Degenerative diseases of the spine (such as arthritis or disk degeneration) ⚫ Fractures caused by osteoporosis (osteoporotic compression fractures}</a:t>
            </a:r>
          </a:p>
          <a:p>
            <a:r>
              <a:rPr lang="en-GB"/>
              <a:t>• Injury (Trauma)</a:t>
            </a:r>
          </a:p>
          <a:p>
            <a:r>
              <a:rPr lang="en-GB"/>
              <a:t>• Scoliosis</a:t>
            </a:r>
          </a:p>
          <a:p>
            <a:r>
              <a:rPr lang="en-GB"/>
              <a:t>⚫ Slipping of one vertebra forward on another (Spondylolisthesis)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1048658"/>
          <p:cNvSpPr>
            <a:spLocks noGrp="1"/>
          </p:cNvSpPr>
          <p:nvPr>
            <p:ph idx="1"/>
          </p:nvPr>
        </p:nvSpPr>
        <p:spPr/>
        <p:txBody>
          <a:bodyPr>
            <a:normAutofit fontScale="25000" lnSpcReduction="20000"/>
          </a:bodyPr>
          <a:lstStyle/>
          <a:p>
            <a:r>
              <a:rPr lang="en-GB"/>
              <a:t>Connective Tissue Disorders such as Marfan syndrome (An Inline</a:t>
            </a:r>
          </a:p>
          <a:p>
            <a:r>
              <a:rPr lang="en-GB"/>
              <a:t>1697</a:t>
            </a:r>
          </a:p>
          <a:p>
            <a:r>
              <a:rPr lang="en-GB"/>
              <a:t>dod</a:t>
            </a:r>
          </a:p>
          <a:p>
            <a:r>
              <a:rPr lang="en-GB"/>
              <a:t>9</a:t>
            </a:r>
          </a:p>
          <a:p>
            <a:r>
              <a:rPr lang="en-GB"/>
              <a:t>Infection (such as tuberculosis) Muscular Dystrophy</a:t>
            </a:r>
          </a:p>
          <a:p>
            <a:r>
              <a:rPr lang="en-GB"/>
              <a:t>777</a:t>
            </a:r>
          </a:p>
          <a:p>
            <a:r>
              <a:rPr lang="en-GB"/>
              <a:t>Neurofibromatosis was in barn, Spinal nerves)</a:t>
            </a:r>
          </a:p>
          <a:p>
            <a:r>
              <a:rPr lang="en-GB"/>
              <a:t>• Paget's Disease</a:t>
            </a:r>
          </a:p>
          <a:p>
            <a:r>
              <a:rPr lang="en-GB"/>
              <a:t>Polio</a:t>
            </a:r>
          </a:p>
          <a:p>
            <a:r>
              <a:rPr lang="en-GB"/>
              <a:t>Spina Bifida</a:t>
            </a:r>
          </a:p>
          <a:p>
            <a:r>
              <a:rPr lang="en-GB"/>
              <a:t>to the in</a:t>
            </a:r>
          </a:p>
          <a:p>
            <a:r>
              <a:rPr lang="en-GB"/>
              <a:t>which a developing</a:t>
            </a:r>
          </a:p>
          <a:p>
            <a:r>
              <a:rPr lang="en-GB"/>
              <a:t>Tumors and certain endocrine diseases in order to devay</a:t>
            </a:r>
          </a:p>
          <a:p>
            <a:r>
              <a:rPr lang="en-GB"/>
              <a:t>CLINICAL MANIFESTATIONS</a:t>
            </a:r>
          </a:p>
          <a:p>
            <a:r>
              <a:rPr lang="en-GB"/>
              <a:t>Poor posture with a hump appearance of the back or "hunchback</a:t>
            </a:r>
          </a:p>
          <a:p>
            <a:r>
              <a:rPr lang="en-GB"/>
              <a:t>Round back appearance Difficulty breathing (in severe cases) A burning or aching sensation may be felt in the upper back and neck</a:t>
            </a:r>
          </a:p>
          <a:p>
            <a:r>
              <a:rPr lang="en-GB"/>
              <a:t>Muscle fatigue Mild back pain</a:t>
            </a:r>
          </a:p>
          <a:p>
            <a:r>
              <a:rPr lang="en-GB"/>
              <a:t>Weakness</a:t>
            </a:r>
          </a:p>
          <a:p>
            <a:r>
              <a:rPr lang="en-GB"/>
              <a:t>Loss of sensation, or loss of bowel and bladder control</a:t>
            </a:r>
          </a:p>
          <a:p>
            <a:r>
              <a:rPr lang="en-GB"/>
              <a:t>Tenderness and stiffness in the spine Pulmonary and/or heart failure</a:t>
            </a:r>
          </a:p>
          <a:p>
            <a:r>
              <a:rPr lang="en-GB"/>
              <a:t>DIAGNOSTIC EVALUATIONS</a:t>
            </a:r>
          </a:p>
          <a:p>
            <a:r>
              <a:rPr lang="en-GB"/>
              <a:t>Physical Examination: During the physical exam, doctor will check height and may ask</a:t>
            </a:r>
          </a:p>
          <a:p>
            <a:r>
              <a:rPr lang="en-GB"/>
              <a:t>to bend forward from the waist while he or she views the spine from the side. Neurological Examination: Doctor might also perform a neurological exam to check</a:t>
            </a:r>
          </a:p>
          <a:p>
            <a:r>
              <a:rPr lang="en-GB"/>
              <a:t>reflexes, muscle strength, weakness, paralysis, or changes in sensation below the curve,</a:t>
            </a:r>
          </a:p>
          <a:p>
            <a:r>
              <a:rPr lang="en-GB"/>
              <a:t>• Spine X-Ray</a:t>
            </a:r>
          </a:p>
          <a:p>
            <a:r>
              <a:rPr lang="en-GB"/>
              <a:t>Pulmonary Function Tests</a:t>
            </a:r>
          </a:p>
          <a:p>
            <a:r>
              <a:rPr lang="en-GB"/>
              <a:t>CT SCAN and MRI</a:t>
            </a:r>
          </a:p>
          <a:p>
            <a:r>
              <a:rPr lang="en-GB"/>
              <a:t>MEDICAL MANAGEMENT</a:t>
            </a:r>
          </a:p>
          <a:p>
            <a:r>
              <a:rPr lang="en-GB"/>
              <a:t>1. Analgesics Drugs: Over-the-counter medicines, such as acetaminophen (tylenol, others),</a:t>
            </a:r>
          </a:p>
          <a:p>
            <a:r>
              <a:rPr lang="en-GB"/>
              <a:t>ibuprofen (advil, motrin, others) or naproxen (aleve). 2. Osteoporosis Drugs: Bone-strengthening drugs may help prevent additional spinal fractures that would cause kyphosis to worsen. 3. Exercises: Stretching exercises can improve spinal flexibility. Exercises that strengthen</a:t>
            </a:r>
          </a:p>
          <a:p>
            <a:r>
              <a:rPr lang="en-GB"/>
              <a:t>the abdominal muscles may help improve posture.</a:t>
            </a:r>
          </a:p>
          <a:p>
            <a:r>
              <a:rPr lang="en-GB"/>
              <a:t>4. Bracing: Children who have Scheuermann's disease may be able to stop the progression of kyphosis by wearing a body braces while their bones are still growing. 5. Spinal Fusion: If the kyphosis curve is very severe, surgery is required to reduce the degree of curvature. The most common procedure, called spinal fusion, connects two or more of the affected vertebrae permanently.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Content Placeholder 1048660"/>
          <p:cNvSpPr>
            <a:spLocks noGrp="1"/>
          </p:cNvSpPr>
          <p:nvPr>
            <p:ph idx="1"/>
          </p:nvPr>
        </p:nvSpPr>
        <p:spPr/>
        <p:txBody>
          <a:bodyPr>
            <a:normAutofit fontScale="53571" lnSpcReduction="20000"/>
          </a:bodyPr>
          <a:lstStyle/>
          <a:p>
            <a:r>
              <a:rPr lang="en-GB"/>
              <a:t>NURSING MANAGEMENT</a:t>
            </a:r>
          </a:p>
          <a:p>
            <a:r>
              <a:rPr lang="en-GB"/>
              <a:t>1 Continually assess motor function by requesting patient to perform certain actions like shrugging shoulders, spreading fingers 2 Assist with full range of motion exercises in all extremities and joints using slow, sm</a:t>
            </a:r>
          </a:p>
          <a:p>
            <a:r>
              <a:rPr lang="en-GB"/>
              <a:t>movements</a:t>
            </a:r>
          </a:p>
          <a:p>
            <a:r>
              <a:rPr lang="en-GB"/>
              <a:t>5 Position arms at 90-degree angle at regular intervals Prevents frozen shoulder contractures</a:t>
            </a:r>
          </a:p>
          <a:p>
            <a:r>
              <a:rPr lang="en-GB"/>
              <a:t>Elevate lower extremities at intervals when in chair or raise foot or bed when permined in individual situation</a:t>
            </a:r>
          </a:p>
          <a:p>
            <a:r>
              <a:rPr lang="en-GB"/>
              <a:t>Plan activities to provide uninterrupted rest periods. Encourage involvement with</a:t>
            </a:r>
          </a:p>
          <a:p>
            <a:r>
              <a:rPr lang="en-GB"/>
              <a:t>individual tolerance or ability Prevents fatigue, allowing opportunity for maximal or participation by the patient</a:t>
            </a:r>
          </a:p>
          <a:p>
            <a:r>
              <a:rPr lang="en-GB"/>
              <a:t>ettons</a:t>
            </a:r>
          </a:p>
          <a:p>
            <a:r>
              <a:rPr lang="en-GB"/>
              <a:t>Encourage use of relaxation techniques Reduces muscle tension, may limit pain of macie spasm Inspect skin daily Observe for pressure areas and provide meticulous care Alter</a:t>
            </a:r>
          </a:p>
          <a:p>
            <a:r>
              <a:rPr lang="en-GB"/>
              <a:t>circulatus, loss of sensation, and paralysis potentiate pressure sore formation.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ctrTitle"/>
          </p:nvPr>
        </p:nvSpPr>
        <p:spPr/>
        <p:txBody>
          <a:bodyPr/>
          <a:lstStyle/>
          <a:p>
            <a:r>
              <a:rPr lang="en-GB" b="1" dirty="0">
                <a:solidFill>
                  <a:schemeClr val="accent6">
                    <a:lumMod val="50000"/>
                  </a:schemeClr>
                </a:solidFill>
              </a:rPr>
              <a:t>LORDOSIS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Content Placeholder 1048664"/>
          <p:cNvSpPr>
            <a:spLocks noGrp="1"/>
          </p:cNvSpPr>
          <p:nvPr>
            <p:ph idx="1"/>
          </p:nvPr>
        </p:nvSpPr>
        <p:spPr/>
        <p:txBody>
          <a:bodyPr>
            <a:normAutofit fontScale="64286" lnSpcReduction="20000"/>
          </a:bodyPr>
          <a:lstStyle/>
          <a:p>
            <a:r>
              <a:rPr lang="en-GB"/>
              <a:t>Londinis is an increased inward curving of the lumbar spine (just above the buttocks) A small degree of both kyphotic and lordotic curvature is normal</a:t>
            </a:r>
          </a:p>
          <a:p>
            <a:r>
              <a:rPr lang="en-GB"/>
              <a:t>Normal spina</a:t>
            </a:r>
          </a:p>
          <a:p>
            <a:r>
              <a:rPr lang="en-GB"/>
              <a:t>Lordosis of the spine</a:t>
            </a:r>
          </a:p>
          <a:p>
            <a:r>
              <a:rPr lang="en-GB"/>
              <a:t>Exaggerated lumbar curve</a:t>
            </a:r>
          </a:p>
          <a:p>
            <a:r>
              <a:rPr lang="en-GB"/>
              <a:t>The spine has a natural lordotic curve with its concavity facing backward and its convexity facing forward Mild fordosis is normal and asymptomatic severe lordosis may be truly debilitating Colloquially, the condition is sometimes referred to as "swayback." "saddleback" or "hollowback" "kyphosis is an exaggerated abnormal curvature in the opposite direction, found in the upper (thoracic) back</a:t>
            </a:r>
          </a:p>
          <a:p>
            <a:r>
              <a:rPr lang="en-GB"/>
              <a:t>CAUSES OF LORDOSIS</a:t>
            </a:r>
          </a:p>
          <a:p>
            <a:r>
              <a:rPr lang="en-GB"/>
              <a:t>A variety of conditions can contribute to lordosis, including</a:t>
            </a:r>
          </a:p>
          <a:p>
            <a:r>
              <a:rPr lang="en-GB"/>
              <a:t>Obesity or Overweight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Content Placeholder 1048666"/>
          <p:cNvSpPr>
            <a:spLocks noGrp="1"/>
          </p:cNvSpPr>
          <p:nvPr>
            <p:ph idx="1"/>
          </p:nvPr>
        </p:nvSpPr>
        <p:spPr/>
        <p:txBody>
          <a:bodyPr>
            <a:normAutofit fontScale="32143" lnSpcReduction="20000"/>
          </a:bodyPr>
          <a:lstStyle/>
          <a:p>
            <a:r>
              <a:rPr lang="en-GB"/>
              <a:t>Kyphosis</a:t>
            </a:r>
          </a:p>
          <a:p>
            <a:r>
              <a:rPr lang="en-GB"/>
              <a:t>Spondylolisthesis - the vertebrae in the lower back slip forward.</a:t>
            </a:r>
          </a:p>
          <a:p>
            <a:r>
              <a:rPr lang="en-GB"/>
              <a:t>⚫ Osteoporosis</a:t>
            </a:r>
          </a:p>
          <a:p>
            <a:r>
              <a:rPr lang="en-GB"/>
              <a:t>. Achondroplasia - Bones do not grow normally, leading to the short stature.</a:t>
            </a:r>
          </a:p>
          <a:p>
            <a:r>
              <a:rPr lang="en-GB"/>
              <a:t>Discitis - The inflammation of intervertebral disc ⚫ Benign juvenile lordosis</a:t>
            </a:r>
          </a:p>
          <a:p>
            <a:r>
              <a:rPr lang="en-GB"/>
              <a:t>.</a:t>
            </a:r>
          </a:p>
          <a:p>
            <a:r>
              <a:rPr lang="en-GB"/>
              <a:t>Tight lower back muscles</a:t>
            </a:r>
          </a:p>
          <a:p>
            <a:r>
              <a:rPr lang="en-GB"/>
              <a:t>Excessive visceral fat • Pregnancy</a:t>
            </a:r>
          </a:p>
          <a:p>
            <a:r>
              <a:rPr lang="en-GB"/>
              <a:t>• Rickets</a:t>
            </a:r>
          </a:p>
          <a:p>
            <a:r>
              <a:rPr lang="en-GB"/>
              <a:t>Kyphosis</a:t>
            </a:r>
          </a:p>
          <a:p>
            <a:r>
              <a:rPr lang="en-GB"/>
              <a:t>Lordosis</a:t>
            </a:r>
          </a:p>
          <a:p>
            <a:r>
              <a:rPr lang="en-GB"/>
              <a:t>exity</a:t>
            </a:r>
          </a:p>
          <a:p>
            <a:r>
              <a:rPr lang="en-GB"/>
              <a:t>ruly</a:t>
            </a:r>
          </a:p>
          <a:p>
            <a:r>
              <a:rPr lang="en-GB"/>
              <a:t>ck,"</a:t>
            </a:r>
          </a:p>
          <a:p>
            <a:r>
              <a:rPr lang="en-GB"/>
              <a:t>the</a:t>
            </a:r>
          </a:p>
          <a:p>
            <a:r>
              <a:rPr lang="en-GB"/>
              <a:t>CLINICAL MANIFESTATIONS</a:t>
            </a:r>
          </a:p>
          <a:p>
            <a:r>
              <a:rPr lang="en-GB"/>
              <a:t>Symptoms of this abnormality depend upon the severity of the disease. Lordosis symptoms</a:t>
            </a:r>
          </a:p>
          <a:p>
            <a:r>
              <a:rPr lang="en-GB"/>
              <a:t>may include:</a:t>
            </a:r>
          </a:p>
          <a:p>
            <a:r>
              <a:rPr lang="en-GB"/>
              <a:t>muscle Pain</a:t>
            </a:r>
          </a:p>
          <a:p>
            <a:r>
              <a:rPr lang="en-GB"/>
              <a:t>⚫ flat back/sway back" position of the spine or the excessive curve forward</a:t>
            </a:r>
          </a:p>
          <a:p>
            <a:r>
              <a:rPr lang="en-GB"/>
              <a:t>⚫C-shape back when seen from a lateral aspect, with the buttocks being more prominent</a:t>
            </a:r>
          </a:p>
          <a:p>
            <a:r>
              <a:rPr lang="en-GB"/>
              <a:t>A large gap between the lower back and the floor when lying on one's back Pain and discomfort in the lower back</a:t>
            </a:r>
          </a:p>
          <a:p>
            <a:r>
              <a:rPr lang="en-GB"/>
              <a:t>• Problems in moving in certain ways</a:t>
            </a:r>
          </a:p>
          <a:p>
            <a:r>
              <a:rPr lang="en-GB"/>
              <a:t>⚫ numbness, tingling, electric shock pains ⚫ loss of bladder or bowel control, or weakness</a:t>
            </a:r>
          </a:p>
          <a:p>
            <a:r>
              <a:rPr lang="en-GB"/>
              <a:t>DIAGNOSTIC EVALUATIONS</a:t>
            </a:r>
          </a:p>
          <a:p>
            <a:r>
              <a:rPr lang="en-GB"/>
              <a:t>Typically all that is needed to confirm and monitor a patient who may have an abnormal lordosis is an x-ray of the spine and clinical exam. Depending on the causes of the abnormal curve, a different course for treatment and follow up will be needed.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Content Placeholder 1048668"/>
          <p:cNvSpPr>
            <a:spLocks noGrp="1"/>
          </p:cNvSpPr>
          <p:nvPr>
            <p:ph idx="1"/>
          </p:nvPr>
        </p:nvSpPr>
        <p:spPr/>
        <p:txBody>
          <a:bodyPr>
            <a:normAutofit fontScale="85714" lnSpcReduction="20000"/>
          </a:bodyPr>
          <a:lstStyle/>
          <a:p>
            <a:r>
              <a:rPr lang="en-GB"/>
              <a:t>MANAGEMENT</a:t>
            </a:r>
          </a:p>
          <a:p>
            <a:r>
              <a:rPr lang="en-GB"/>
              <a:t>Treatment for hindon will depend on the seventy of the curvature and the price</a:t>
            </a:r>
          </a:p>
          <a:p>
            <a:r>
              <a:rPr lang="en-GB"/>
              <a:t>medication to reduce pee and swelling tamplin ylenol prod apy ale physical therapy-Fiv it shiny ball bridge and kes te chest strech and h</a:t>
            </a:r>
          </a:p>
          <a:p>
            <a:r>
              <a:rPr lang="en-GB"/>
              <a:t>yoga tumcase body was strength Bexhillity and range of motion</a:t>
            </a:r>
          </a:p>
          <a:p>
            <a:r>
              <a:rPr lang="en-GB"/>
              <a:t>Weight line</a:t>
            </a:r>
          </a:p>
          <a:p>
            <a:r>
              <a:rPr lang="en-GB"/>
              <a:t>braces in children and e</a:t>
            </a:r>
          </a:p>
          <a:p>
            <a:r>
              <a:rPr lang="en-GB"/>
              <a:t>wy n severe cases Spinal F Pusic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048669"/>
          <p:cNvSpPr>
            <a:spLocks noGrp="1"/>
          </p:cNvSpPr>
          <p:nvPr>
            <p:ph type="ctrTitle"/>
          </p:nvPr>
        </p:nvSpPr>
        <p:spPr/>
        <p:txBody>
          <a:bodyPr/>
          <a:lstStyle/>
          <a:p>
            <a:r>
              <a:rPr lang="en-GB" b="1" dirty="0">
                <a:solidFill>
                  <a:schemeClr val="accent6">
                    <a:lumMod val="50000"/>
                  </a:schemeClr>
                </a:solidFill>
              </a:rPr>
              <a:t>LOW BACK PAIN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Content Placeholder 1048672"/>
          <p:cNvSpPr>
            <a:spLocks noGrp="1"/>
          </p:cNvSpPr>
          <p:nvPr>
            <p:ph idx="1"/>
          </p:nvPr>
        </p:nvSpPr>
        <p:spPr/>
        <p:txBody>
          <a:bodyPr>
            <a:normAutofit fontScale="39286" lnSpcReduction="20000"/>
          </a:bodyPr>
          <a:lstStyle/>
          <a:p>
            <a:r>
              <a:rPr lang="en-GB"/>
              <a:t>Acute or chronic low back pain involves the lumbar, lumbosacral or sacroiliac areas of the back. Almost everyone will experience love hack pain at some point in their lives. This pain can vary from mild to severe it can be short-lived or long-lasting. However it happens, low back pain can make many everyday activities difficult to do</a:t>
            </a:r>
          </a:p>
          <a:p>
            <a:r>
              <a:rPr lang="en-GB"/>
              <a:t>CAUSES AND RISK FACTORS</a:t>
            </a:r>
          </a:p>
          <a:p>
            <a:r>
              <a:rPr lang="en-GB"/>
              <a:t>It's often very difficult to know exactly what causes back pain. For most people with back pain, there isn't any specific underlying problem or condition that can be identified as the cause of the pam. However, there are a number of factors that can increase your risk of developing back pain, or aggravate it once you have it. These include:</a:t>
            </a:r>
          </a:p>
          <a:p>
            <a:r>
              <a:rPr lang="en-GB"/>
              <a:t>Standing, sitting or bending down for long periods Lifting, carrying, pushing or pulling loads that are too heavy</a:t>
            </a:r>
          </a:p>
          <a:p>
            <a:r>
              <a:rPr lang="en-GB"/>
              <a:t>Having a trip or a fall</a:t>
            </a:r>
          </a:p>
          <a:p>
            <a:r>
              <a:rPr lang="en-GB"/>
              <a:t>Being stressed or anxious</a:t>
            </a:r>
          </a:p>
          <a:p>
            <a:r>
              <a:rPr lang="en-GB"/>
              <a:t>Being overweight</a:t>
            </a:r>
          </a:p>
          <a:p>
            <a:r>
              <a:rPr lang="en-GB"/>
              <a:t>Having poor posture</a:t>
            </a:r>
          </a:p>
          <a:p>
            <a:r>
              <a:rPr lang="en-GB"/>
              <a:t>• Overactivity</a:t>
            </a:r>
          </a:p>
          <a:p>
            <a:r>
              <a:rPr lang="en-GB"/>
              <a:t>Fracture</a:t>
            </a:r>
          </a:p>
          <a:p>
            <a:r>
              <a:rPr lang="en-GB"/>
              <a:t>Osteoporosis</a:t>
            </a:r>
          </a:p>
          <a:p>
            <a:r>
              <a:rPr lang="en-GB"/>
              <a:t>Scoliosis</a:t>
            </a:r>
          </a:p>
          <a:p>
            <a:r>
              <a:rPr lang="en-GB"/>
              <a:t>A slipped disc and disc herniation Spinal stenosis</a:t>
            </a:r>
          </a:p>
          <a:p>
            <a:r>
              <a:rPr lang="en-GB"/>
              <a:t>Degre</a:t>
            </a:r>
          </a:p>
          <a:p>
            <a:r>
              <a:rPr lang="en-GB"/>
              <a:t>Optyta 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Content Placeholder 1048674"/>
          <p:cNvSpPr>
            <a:spLocks noGrp="1"/>
          </p:cNvSpPr>
          <p:nvPr>
            <p:ph idx="1"/>
          </p:nvPr>
        </p:nvSpPr>
        <p:spPr/>
        <p:txBody>
          <a:bodyPr>
            <a:normAutofit fontScale="46429" lnSpcReduction="20000"/>
          </a:bodyPr>
          <a:lstStyle/>
          <a:p>
            <a:r>
              <a:rPr lang="en-GB"/>
              <a:t>Spondylolisthesis</a:t>
            </a:r>
          </a:p>
          <a:p>
            <a:r>
              <a:rPr lang="en-GB"/>
              <a:t>Degenerative disc disease</a:t>
            </a:r>
          </a:p>
          <a:p>
            <a:r>
              <a:rPr lang="en-GB"/>
              <a:t>Osteoarthritis</a:t>
            </a:r>
          </a:p>
          <a:p>
            <a:r>
              <a:rPr lang="en-GB"/>
              <a:t>Rheumatoid Arthritis</a:t>
            </a:r>
          </a:p>
          <a:p>
            <a:r>
              <a:rPr lang="en-GB"/>
              <a:t>1701</a:t>
            </a:r>
          </a:p>
          <a:p>
            <a:r>
              <a:rPr lang="en-GB"/>
              <a:t>Low back pain is very common. It can be acute, lasting less than one month, or chronic, lasting beyond three months</a:t>
            </a:r>
          </a:p>
          <a:p>
            <a:r>
              <a:rPr lang="en-GB"/>
              <a:t>PATHOPHYSIOLOGY</a:t>
            </a:r>
          </a:p>
          <a:p>
            <a:r>
              <a:rPr lang="en-GB"/>
              <a:t>Young person's disk is mainly fibrocartilage with a galatinous matrix. Age advances, this fibro cartilage becomes dense and irregularly shaped. Back pain is caused by disk degeneration.</a:t>
            </a:r>
          </a:p>
          <a:p>
            <a:r>
              <a:rPr lang="en-GB"/>
              <a:t>Degeneration of disk</a:t>
            </a:r>
          </a:p>
          <a:p>
            <a:r>
              <a:rPr lang="en-GB"/>
              <a:t>Disk protrusion</a:t>
            </a:r>
          </a:p>
          <a:p>
            <a:r>
              <a:rPr lang="en-GB"/>
              <a:t>Cause pressure on nerve roots</a:t>
            </a:r>
          </a:p>
          <a:p>
            <a:r>
              <a:rPr lang="en-GB"/>
              <a:t>Back pain radiate along with nerve root</a:t>
            </a:r>
          </a:p>
          <a:p>
            <a:r>
              <a:rPr lang="en-GB"/>
              <a:t>CLINICAL MANIFESTATIONS</a:t>
            </a:r>
          </a:p>
          <a:p>
            <a:r>
              <a:rPr lang="en-GB"/>
              <a:t>Back pain varies. It may be sharp or stabbing. It can be dull, achy, or feel like a "charley hose type cramp. The type of pain will depend on the underlying cause of back pain. People with low back pain may experience some of the following: Back pain may be worse with bending and lifting</a:t>
            </a:r>
          </a:p>
          <a:p>
            <a:r>
              <a:rPr lang="en-GB"/>
              <a:t>Siming may worsen pain ⚫ Standing and walking may worsen pain</a:t>
            </a:r>
          </a:p>
          <a:p>
            <a:r>
              <a:rPr lang="en-GB"/>
              <a:t>Back pain comes and goes, and often follows an up and down course with good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1048597"/>
          <p:cNvSpPr>
            <a:spLocks noGrp="1"/>
          </p:cNvSpPr>
          <p:nvPr>
            <p:ph idx="1"/>
          </p:nvPr>
        </p:nvSpPr>
        <p:spPr/>
        <p:txBody>
          <a:bodyPr>
            <a:normAutofit fontScale="46429" lnSpcReduction="20000"/>
          </a:bodyPr>
          <a:lstStyle/>
          <a:p>
            <a:r>
              <a:rPr lang="en-GB" dirty="0">
                <a:latin typeface="Times New Roman" panose="02020603050405020304" pitchFamily="18" charset="0"/>
                <a:cs typeface="Times New Roman" panose="02020603050405020304" pitchFamily="18" charset="0"/>
              </a:rPr>
              <a:t>Club foot is one of the most common congenital </a:t>
            </a:r>
            <a:r>
              <a:rPr lang="en-GB" dirty="0" err="1">
                <a:latin typeface="Times New Roman" panose="02020603050405020304" pitchFamily="18" charset="0"/>
                <a:cs typeface="Times New Roman" panose="02020603050405020304" pitchFamily="18" charset="0"/>
              </a:rPr>
              <a:t>orthopedic</a:t>
            </a:r>
            <a:r>
              <a:rPr lang="en-GB" dirty="0">
                <a:latin typeface="Times New Roman" panose="02020603050405020304" pitchFamily="18" charset="0"/>
                <a:cs typeface="Times New Roman" panose="02020603050405020304" pitchFamily="18" charset="0"/>
              </a:rPr>
              <a:t> deformities A congenital club loot also known as club foot, congenital talipes</a:t>
            </a:r>
          </a:p>
          <a:p>
            <a:r>
              <a:rPr lang="en-GB" dirty="0">
                <a:latin typeface="Times New Roman" panose="02020603050405020304" pitchFamily="18" charset="0"/>
                <a:cs typeface="Times New Roman" panose="02020603050405020304" pitchFamily="18" charset="0"/>
              </a:rPr>
              <a:t>Normal</a:t>
            </a:r>
          </a:p>
          <a:p>
            <a:r>
              <a:rPr lang="en-GB" dirty="0">
                <a:latin typeface="Times New Roman" panose="02020603050405020304" pitchFamily="18" charset="0"/>
                <a:cs typeface="Times New Roman" panose="02020603050405020304" pitchFamily="18" charset="0"/>
              </a:rPr>
              <a:t>equinovarus ICTEV) or talipes equinovarus (TEV) is a congenital deformity in which the affected foot appears rotated internally at the ankle- the foot points down and inwards and the soles of the feet face each other in clubfoot, the tissues connecting the muscles to the bone tendons) are shorter than usual</a:t>
            </a:r>
          </a:p>
          <a:p>
            <a:r>
              <a:rPr lang="en-GB" dirty="0">
                <a:latin typeface="Times New Roman" panose="02020603050405020304" pitchFamily="18" charset="0"/>
                <a:cs typeface="Times New Roman" panose="02020603050405020304" pitchFamily="18" charset="0"/>
              </a:rPr>
              <a:t>There are several types of club foot that are</a:t>
            </a:r>
          </a:p>
          <a:p>
            <a:r>
              <a:rPr lang="en-GB" dirty="0">
                <a:latin typeface="Times New Roman" panose="02020603050405020304" pitchFamily="18" charset="0"/>
                <a:cs typeface="Times New Roman" panose="02020603050405020304" pitchFamily="18" charset="0"/>
              </a:rPr>
              <a:t>jointly known as talipes. It is a deformity of the foot and ankle that a baby can be born with In about half of babies that are born with talipes, both feet are affected. Talipes means the ankle and foot and equinovarus refers to the position that the foot is in</a:t>
            </a:r>
          </a:p>
          <a:p>
            <a:r>
              <a:rPr lang="en-GB" dirty="0">
                <a:latin typeface="Times New Roman" panose="02020603050405020304" pitchFamily="18" charset="0"/>
                <a:cs typeface="Times New Roman" panose="02020603050405020304" pitchFamily="18" charset="0"/>
              </a:rPr>
              <a:t>The deformities affecting joints of the foot occur at three joints of the foot to varying degrees They are</a:t>
            </a:r>
          </a:p>
          <a:p>
            <a:r>
              <a:rPr lang="en-GB" dirty="0">
                <a:latin typeface="Times New Roman" panose="02020603050405020304" pitchFamily="18" charset="0"/>
                <a:cs typeface="Times New Roman" panose="02020603050405020304" pitchFamily="18" charset="0"/>
              </a:rPr>
              <a:t>Inversion at subtalar joint, total hind foot inversion Adduction at talonavicular joint </a:t>
            </a:r>
            <a:r>
              <a:rPr lang="en-GB" dirty="0" err="1">
                <a:latin typeface="Times New Roman" panose="02020603050405020304" pitchFamily="18" charset="0"/>
                <a:cs typeface="Times New Roman" panose="02020603050405020304" pitchFamily="18" charset="0"/>
              </a:rPr>
              <a:t>Equinus</a:t>
            </a:r>
            <a:r>
              <a:rPr lang="en-GB" dirty="0">
                <a:latin typeface="Times New Roman" panose="02020603050405020304" pitchFamily="18" charset="0"/>
                <a:cs typeface="Times New Roman" panose="02020603050405020304" pitchFamily="18" charset="0"/>
              </a:rPr>
              <a:t> and varus at ankle joint that is a plantar flexed position, making the foot tend</a:t>
            </a:r>
          </a:p>
          <a:p>
            <a:r>
              <a:rPr lang="en-GB" dirty="0">
                <a:latin typeface="Times New Roman" panose="02020603050405020304" pitchFamily="18" charset="0"/>
                <a:cs typeface="Times New Roman" panose="02020603050405020304" pitchFamily="18" charset="0"/>
              </a:rPr>
              <a:t>towards toe walking</a:t>
            </a:r>
          </a:p>
          <a:p>
            <a:r>
              <a:rPr lang="en-GB" dirty="0">
                <a:latin typeface="Times New Roman" panose="02020603050405020304" pitchFamily="18" charset="0"/>
                <a:cs typeface="Times New Roman" panose="02020603050405020304" pitchFamily="18" charset="0"/>
              </a:rPr>
              <a:t>CLASSIFICATION OF CLUB FOOT A </a:t>
            </a:r>
            <a:r>
              <a:rPr lang="en-GB" dirty="0" err="1">
                <a:latin typeface="Times New Roman" panose="02020603050405020304" pitchFamily="18" charset="0"/>
                <a:cs typeface="Times New Roman" panose="02020603050405020304" pitchFamily="18" charset="0"/>
              </a:rPr>
              <a:t>chubuot</a:t>
            </a:r>
            <a:r>
              <a:rPr lang="en-GB" dirty="0">
                <a:latin typeface="Times New Roman" panose="02020603050405020304" pitchFamily="18" charset="0"/>
                <a:cs typeface="Times New Roman" panose="02020603050405020304" pitchFamily="18" charset="0"/>
              </a:rPr>
              <a:t> is a common tout deformity that involves not only the foot but also the entire</a:t>
            </a:r>
          </a:p>
          <a:p>
            <a:r>
              <a:rPr lang="en-GB" dirty="0">
                <a:latin typeface="Times New Roman" panose="02020603050405020304" pitchFamily="18" charset="0"/>
                <a:cs typeface="Times New Roman" panose="02020603050405020304" pitchFamily="18" charset="0"/>
              </a:rPr>
              <a:t>lower leg, It can be classified into three groups Congenital Club Foot The congenital clubfoot is usually an isolated abnormality. It may occur in normal child and almost always requires surgical intervention because there is </a:t>
            </a:r>
            <a:r>
              <a:rPr lang="en-GB" dirty="0" err="1">
                <a:latin typeface="Times New Roman" panose="02020603050405020304" pitchFamily="18" charset="0"/>
                <a:cs typeface="Times New Roman" panose="02020603050405020304" pitchFamily="18" charset="0"/>
              </a:rPr>
              <a:t>beny</a:t>
            </a:r>
            <a:r>
              <a:rPr lang="en-GB" dirty="0">
                <a:latin typeface="Times New Roman" panose="02020603050405020304" pitchFamily="18" charset="0"/>
                <a:cs typeface="Times New Roman" panose="02020603050405020304" pitchFamily="18" charset="0"/>
              </a:rPr>
              <a:t> abnormality.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Content Placeholder 1048676"/>
          <p:cNvSpPr>
            <a:spLocks noGrp="1"/>
          </p:cNvSpPr>
          <p:nvPr>
            <p:ph idx="1"/>
          </p:nvPr>
        </p:nvSpPr>
        <p:spPr/>
        <p:txBody>
          <a:bodyPr>
            <a:normAutofit fontScale="28571" lnSpcReduction="20000"/>
          </a:bodyPr>
          <a:lstStyle/>
          <a:p>
            <a:r>
              <a:rPr lang="en-GB"/>
              <a:t>Pain may extend from the back into the buttock or outer hip area, but not</a:t>
            </a:r>
          </a:p>
          <a:p>
            <a:r>
              <a:rPr lang="en-GB"/>
              <a:t>down the leg</a:t>
            </a:r>
          </a:p>
          <a:p>
            <a:r>
              <a:rPr lang="en-GB"/>
              <a:t>. Sciatica is common with a herniated disk</a:t>
            </a:r>
          </a:p>
          <a:p>
            <a:r>
              <a:rPr lang="en-GB"/>
              <a:t>Other Symptoms are:</a:t>
            </a:r>
          </a:p>
          <a:p>
            <a:r>
              <a:rPr lang="en-GB"/>
              <a:t>Limited flexibility or range of motion of the back</a:t>
            </a:r>
          </a:p>
          <a:p>
            <a:r>
              <a:rPr lang="en-GB"/>
              <a:t>A fever (high temperature) Redness or swelling on back</a:t>
            </a:r>
          </a:p>
          <a:p>
            <a:r>
              <a:rPr lang="en-GB"/>
              <a:t>Numbness or weakness in one or both legs or around buttocks</a:t>
            </a:r>
          </a:p>
          <a:p>
            <a:r>
              <a:rPr lang="en-GB"/>
              <a:t>Loss of bladder or bowel control (incontinence) Constant pain, particularly at night .</a:t>
            </a:r>
          </a:p>
          <a:p>
            <a:r>
              <a:rPr lang="en-GB"/>
              <a:t>. Patient walk in a stiff, flexed state inability to bend at waist</a:t>
            </a:r>
          </a:p>
          <a:p>
            <a:r>
              <a:rPr lang="en-GB"/>
              <a:t>Leg length, leg motor strength and sensory perception may be affected</a:t>
            </a:r>
          </a:p>
          <a:p>
            <a:r>
              <a:rPr lang="en-GB"/>
              <a:t>DIAGNOSIS EVALUATIONS</a:t>
            </a:r>
          </a:p>
          <a:p>
            <a:r>
              <a:rPr lang="en-GB"/>
              <a:t>.</a:t>
            </a:r>
          </a:p>
          <a:p>
            <a:r>
              <a:rPr lang="en-GB"/>
              <a:t>Medical History and Physical Examination</a:t>
            </a:r>
          </a:p>
          <a:p>
            <a:r>
              <a:rPr lang="en-GB"/>
              <a:t>X-rays</a:t>
            </a:r>
          </a:p>
          <a:p>
            <a:r>
              <a:rPr lang="en-GB"/>
              <a:t>Magnetic resonance imaging (MRI)</a:t>
            </a:r>
          </a:p>
          <a:p>
            <a:r>
              <a:rPr lang="en-GB"/>
              <a:t>• Computerized axial tomography (CAT) scans</a:t>
            </a:r>
          </a:p>
          <a:p>
            <a:r>
              <a:rPr lang="en-GB"/>
              <a:t>Bone scan</a:t>
            </a:r>
          </a:p>
          <a:p>
            <a:r>
              <a:rPr lang="en-GB"/>
              <a:t>Bone density test Blood studies</a:t>
            </a:r>
          </a:p>
          <a:p>
            <a:r>
              <a:rPr lang="en-GB"/>
              <a:t>. EMG and nerve conduction studies</a:t>
            </a:r>
          </a:p>
          <a:p>
            <a:r>
              <a:rPr lang="en-GB"/>
              <a:t>MEDICAL MANAGEMENT</a:t>
            </a:r>
          </a:p>
          <a:p>
            <a:r>
              <a:rPr lang="en-GB"/>
              <a:t>In general, treatment for low back pain falls into one of three categories: medications, physical medicine, and surgery.</a:t>
            </a:r>
          </a:p>
          <a:p>
            <a:r>
              <a:rPr lang="en-GB"/>
              <a:t>1. Medications: Several medications may be used to help relieve pain.</a:t>
            </a:r>
          </a:p>
          <a:p>
            <a:r>
              <a:rPr lang="en-GB"/>
              <a:t>Aspirin or acetaminophen can relieve pain with few side effects. NSAIDs medicines like ibuprofen and naproxen reduce pain and swelling Muscle relaxants like cyclobenzaprine, methocarbamol or Carisoprodal.</a:t>
            </a:r>
          </a:p>
          <a:p>
            <a:r>
              <a:rPr lang="en-GB"/>
              <a:t>Narcotic pain medications, such as codeine or morphine, may help.</a:t>
            </a:r>
          </a:p>
          <a:p>
            <a:r>
              <a:rPr lang="en-GB"/>
              <a:t>Steroids, taken either orally or injected into spine (Epidural steroid injection)</a:t>
            </a:r>
          </a:p>
          <a:p>
            <a:r>
              <a:rPr lang="en-GB"/>
              <a:t>2. Physical Medicine: Low back pain can be disabling, Medications and therapeutic treatments combined often relieve pain enough for you to do all the things you want to do.</a:t>
            </a:r>
          </a:p>
          <a:p>
            <a:r>
              <a:rPr lang="en-GB"/>
              <a:t>• Physical therapy can include passive modalities such as diathermy, hydrotherapy (Heat/ cold), massage, ultrasound, and electrical stimulation. Active therapy consists of stretching, weight lifting, and cardiovascular exercises. Exercising to restore motion and strength to lower back can be very helpful in relieving pain. Braces are often used. The most common brace is a corset-type that can be wrapped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Content Placeholder 1048678"/>
          <p:cNvSpPr>
            <a:spLocks noGrp="1"/>
          </p:cNvSpPr>
          <p:nvPr>
            <p:ph idx="1"/>
          </p:nvPr>
        </p:nvSpPr>
        <p:spPr/>
        <p:txBody>
          <a:bodyPr>
            <a:normAutofit fontScale="28571" lnSpcReduction="20000"/>
          </a:bodyPr>
          <a:lstStyle/>
          <a:p>
            <a:r>
              <a:rPr lang="en-GB"/>
              <a:t>around the back and stomach. Braces are not always helpful, but some people report</a:t>
            </a:r>
          </a:p>
          <a:p>
            <a:r>
              <a:rPr lang="en-GB"/>
              <a:t>feeling more comfortable and stable while wearing them</a:t>
            </a:r>
          </a:p>
          <a:p>
            <a:r>
              <a:rPr lang="en-GB"/>
              <a:t>⚫ Chiropractic or manipulation therapy is provided in many different forms. Some patients</a:t>
            </a:r>
          </a:p>
          <a:p>
            <a:r>
              <a:rPr lang="en-GB"/>
              <a:t>1703</a:t>
            </a:r>
          </a:p>
          <a:p>
            <a:r>
              <a:rPr lang="en-GB"/>
              <a:t>have relief from low back pain with these treatments.</a:t>
            </a:r>
          </a:p>
          <a:p>
            <a:r>
              <a:rPr lang="en-GB"/>
              <a:t>Traction is often used, but without scientific evidence for effectiveness Other exercise-based programs, such as Pilates or yoga are helpful for some patients</a:t>
            </a:r>
          </a:p>
          <a:p>
            <a:r>
              <a:rPr lang="en-GB"/>
              <a:t>SURGICAL MANAGEMENT</a:t>
            </a:r>
          </a:p>
          <a:p>
            <a:r>
              <a:rPr lang="en-GB"/>
              <a:t>Surgery for low back pain should only be considered when nonsurgical treatment options have been tried and have failed. It is best to try nonsurgical options for 6 months to a year before considering surgery.</a:t>
            </a:r>
          </a:p>
          <a:p>
            <a:r>
              <a:rPr lang="en-GB"/>
              <a:t>Spinal Fusion: Spinal fusion is essentially a "welding" process. The basic idea is to fuse</a:t>
            </a:r>
          </a:p>
          <a:p>
            <a:r>
              <a:rPr lang="en-GB"/>
              <a:t>together the painful vertebrae so that they heal into a single, solid bone. Disk Replacement: This procedure involves removing the disk and replacing it with artificial parts, similar to replacements of the hip or knee. The goal of disk replacement is to allow the spinal segment to keep some flexibility and maintain more normal motion. .</a:t>
            </a:r>
          </a:p>
          <a:p>
            <a:r>
              <a:rPr lang="en-GB"/>
              <a:t>PREVENTION</a:t>
            </a:r>
          </a:p>
          <a:p>
            <a:r>
              <a:rPr lang="en-GB"/>
              <a:t>It may not be possible to prevent low back pain. We cannot avoid the normal wear and tear on our spines that goes along with aging. But there are things we can do to lessen the impact of low back problems. Having a healthy lifestyle is a good start.</a:t>
            </a:r>
          </a:p>
          <a:p>
            <a:r>
              <a:rPr lang="en-GB"/>
              <a:t>Exercise: Combine aerobic exercise, like walking or swimming, with specific exercises to keep the muscles in back and abdomen strong and flexible. 2 Proper Lifting: Be sure to lift heavy items with legs, not your back. Do not bend over to</a:t>
            </a:r>
          </a:p>
          <a:p>
            <a:r>
              <a:rPr lang="en-GB"/>
              <a:t>pick something up. Keep back straight and bend at knees. 3 Weight: Maintain a healthy weight. Being overweight puts added stress on lower back.</a:t>
            </a:r>
          </a:p>
          <a:p>
            <a:r>
              <a:rPr lang="en-GB"/>
              <a:t>4 Avoid Smoking: Both the smoke and the nicotine cause spine to age faster than normal. 5 Proper Posture: Good posture is important for avoiding future problems. A therapist</a:t>
            </a:r>
          </a:p>
          <a:p>
            <a:r>
              <a:rPr lang="en-GB"/>
              <a:t>can teach you how to safely stand, sit, and lift</a:t>
            </a:r>
          </a:p>
          <a:p>
            <a:r>
              <a:rPr lang="en-GB"/>
              <a:t>NURSING MANAGEMENT</a:t>
            </a:r>
          </a:p>
          <a:p>
            <a:r>
              <a:rPr lang="en-GB"/>
              <a:t>Obtain complete history of patient regarding previous illness, any previous treatment, factors that dispose the person for back pain e.g. opening garage door or lifting any object reliving factors of pain, factors that aggravate pain,</a:t>
            </a:r>
          </a:p>
          <a:p>
            <a:r>
              <a:rPr lang="en-GB"/>
              <a:t>2 Assess the location, intensity and radiation of pain.</a:t>
            </a:r>
          </a:p>
          <a:p>
            <a:r>
              <a:rPr lang="en-GB"/>
              <a:t>3 Perform sensory assessment, check reflexes. Observe posture, gait of patient.</a:t>
            </a:r>
          </a:p>
          <a:p>
            <a:r>
              <a:rPr lang="en-GB"/>
              <a:t>NURSING MANAGEMENT</a:t>
            </a:r>
          </a:p>
          <a:p>
            <a:r>
              <a:rPr lang="en-GB"/>
              <a:t>1. Acute pain related to musculoskeletal problem.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Content Placeholder 1048680"/>
          <p:cNvSpPr>
            <a:spLocks noGrp="1"/>
          </p:cNvSpPr>
          <p:nvPr>
            <p:ph idx="1"/>
          </p:nvPr>
        </p:nvSpPr>
        <p:spPr/>
        <p:txBody>
          <a:bodyPr>
            <a:normAutofit fontScale="32143" lnSpcReduction="20000"/>
          </a:bodyPr>
          <a:lstStyle/>
          <a:p>
            <a:r>
              <a:rPr lang="en-GB"/>
              <a:t>Nursing Interventions</a:t>
            </a:r>
          </a:p>
          <a:p>
            <a:r>
              <a:rPr lang="en-GB"/>
              <a:t>PUA Text Book of Medical Surgical Nursing</a:t>
            </a:r>
          </a:p>
          <a:p>
            <a:r>
              <a:rPr lang="en-GB"/>
              <a:t>Advice the patient to change position frequently</a:t>
            </a:r>
          </a:p>
          <a:p>
            <a:r>
              <a:rPr lang="en-GB"/>
              <a:t>• Provide comfort devices eg pillows. Provide diversional therapy by advising reading, conversation, watching TV &amp; relaxation</a:t>
            </a:r>
          </a:p>
          <a:p>
            <a:r>
              <a:rPr lang="en-GB"/>
              <a:t>techniques guided imaginary etc • Administer prescribed medicines.</a:t>
            </a:r>
          </a:p>
          <a:p>
            <a:r>
              <a:rPr lang="en-GB"/>
              <a:t>2 Impaired physical mobility related to pain, muscle spasm. Nursing Intervention</a:t>
            </a:r>
          </a:p>
          <a:p>
            <a:r>
              <a:rPr lang="en-GB"/>
              <a:t>⚫ Change the position of patient while avoiding twisting or jarring.</a:t>
            </a:r>
          </a:p>
          <a:p>
            <a:r>
              <a:rPr lang="en-GB"/>
              <a:t>Teach the patient to avoid long standing, sitting and walking. Patient should practice lying, sitting or standing alternatively.</a:t>
            </a:r>
          </a:p>
          <a:p>
            <a:r>
              <a:rPr lang="en-GB"/>
              <a:t>Advice the patient for complete bed rest during acute phase of pain. Advice the patient to lie on hard bed with non sagging mattress. •</a:t>
            </a:r>
          </a:p>
          <a:p>
            <a:r>
              <a:rPr lang="en-GB"/>
              <a:t>. Advice the patient to keep pillow in between the leg during lateral position.</a:t>
            </a:r>
          </a:p>
          <a:p>
            <a:r>
              <a:rPr lang="en-GB"/>
              <a:t>Advice patient to raise head and thorax 30 by placing pillows as it increase lumbar</a:t>
            </a:r>
          </a:p>
          <a:p>
            <a:r>
              <a:rPr lang="en-GB"/>
              <a:t>flexion.</a:t>
            </a:r>
          </a:p>
          <a:p>
            <a:r>
              <a:rPr lang="en-GB"/>
              <a:t>Advice the patient to roll to one side and place the legs down while pushing torso up and keep back straight when patient has to get out of bed.</a:t>
            </a:r>
          </a:p>
          <a:p>
            <a:r>
              <a:rPr lang="en-GB"/>
              <a:t>Encourage the patient to do low stress aerobic exercise (walking) after acute phase of</a:t>
            </a:r>
          </a:p>
          <a:p>
            <a:r>
              <a:rPr lang="en-GB"/>
              <a:t>pain Encourage the patient regarding adherance to exercise programme given by physiotherapist.</a:t>
            </a:r>
          </a:p>
          <a:p>
            <a:r>
              <a:rPr lang="en-GB"/>
              <a:t>Advice the patient to avoid weight lifting and horse riding. Deficit knowledge related to body mechanism 3.</a:t>
            </a:r>
          </a:p>
          <a:p>
            <a:r>
              <a:rPr lang="en-GB"/>
              <a:t>Nursing Intervention</a:t>
            </a:r>
          </a:p>
          <a:p>
            <a:r>
              <a:rPr lang="en-GB"/>
              <a:t>⚫ Motivate the person to stay active and perform strengthening exercises. Advices the patient to stand erects and should not take slouch position.</a:t>
            </a:r>
          </a:p>
          <a:p>
            <a:r>
              <a:rPr lang="en-GB"/>
              <a:t>Bend knees and tight abdominal muscles instead of bending the spine.. Wear low heels instead of high heels. .</a:t>
            </a:r>
          </a:p>
          <a:p>
            <a:r>
              <a:rPr lang="en-GB"/>
              <a:t>While long standing shift your weight on one foot and alternatively or rest your foot on</a:t>
            </a:r>
          </a:p>
          <a:p>
            <a:r>
              <a:rPr lang="en-GB"/>
              <a:t>low stool. This decrease lumbar lordosis.</a:t>
            </a:r>
          </a:p>
          <a:p>
            <a:r>
              <a:rPr lang="en-GB"/>
              <a:t>. While sitting - knees &amp; hips should be flexed &amp; knees should be at the level of hips and feet should be flat on floor.</a:t>
            </a:r>
          </a:p>
          <a:p>
            <a:r>
              <a:rPr lang="en-GB"/>
              <a:t>Back should be supported by proper back rest of chair. Avoid sitting on stools: . While sleeping-sleep in lateral position. Knees &amp; hips should be flexed with well supported pillows.</a:t>
            </a:r>
          </a:p>
          <a:p>
            <a:r>
              <a:rPr lang="en-GB"/>
              <a:t>. Avoid bending, twisting &amp; lifting heavy objects, jumping. Regulate diet and plan diet with dietetian to reduce weight (for obese paitents).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048681"/>
          <p:cNvSpPr>
            <a:spLocks noGrp="1"/>
          </p:cNvSpPr>
          <p:nvPr>
            <p:ph type="ctrTitle"/>
          </p:nvPr>
        </p:nvSpPr>
        <p:spPr/>
        <p:txBody>
          <a:bodyPr/>
          <a:lstStyle/>
          <a:p>
            <a:r>
              <a:rPr lang="en-GB" b="1" dirty="0">
                <a:solidFill>
                  <a:schemeClr val="accent6">
                    <a:lumMod val="50000"/>
                  </a:schemeClr>
                </a:solidFill>
              </a:rPr>
              <a:t>SPINAL CORD TUMORS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1048684"/>
          <p:cNvSpPr>
            <a:spLocks noGrp="1"/>
          </p:cNvSpPr>
          <p:nvPr>
            <p:ph idx="1"/>
          </p:nvPr>
        </p:nvSpPr>
        <p:spPr/>
        <p:txBody>
          <a:bodyPr>
            <a:normAutofit fontScale="35714" lnSpcReduction="20000"/>
          </a:bodyPr>
          <a:lstStyle/>
          <a:p>
            <a:r>
              <a:rPr lang="en-GB"/>
              <a:t>Spinal cord tumor is a cancerous growth in the spinal cord which may be benign or malignant If the tumor presses against the spinal cord or nerve roots urgent medical attention is needed as the compression of the nerves can lead to paralysis even if the tumor is benign. Spinal cord tumors often originate in other parts of the body and travel (metastasize) to the spinal cord.</a:t>
            </a:r>
          </a:p>
          <a:p>
            <a:r>
              <a:rPr lang="en-GB"/>
              <a:t>PES OF SPINAL CORD TUMORS Tumors that start in spinal tissue are called primary spinal tumors. Tumors that spread to</a:t>
            </a:r>
          </a:p>
          <a:p>
            <a:r>
              <a:rPr lang="en-GB"/>
              <a:t>the spine from some other place (metatastasis) are called secondary spinal tumors Primary spinal cord tumors may be cancerous or noncancerous. They may originate in the cells within or next to the spinal cord. Only about 10% of primary spinal cord tumors originale in the cells within the spinal cord. These tumors can extend within the cord and cause a fluid-filled cavity (syrinx) to form. The other 90% of primary spinal cord tumors originate in cells next to the spinal cord, such as those of the spinal nerve roots the parts of spinal nerves that emerge from the spinal cord. Meningiomas and neurofibromas, which originate in cells next to the cord, are the most common primary spinal tumors. They are noncancerous.</a:t>
            </a:r>
          </a:p>
          <a:p>
            <a:r>
              <a:rPr lang="en-GB"/>
              <a:t>Spinal nerves</a:t>
            </a:r>
          </a:p>
          <a:p>
            <a:r>
              <a:rPr lang="en-GB"/>
              <a:t>Vertebra</a:t>
            </a:r>
          </a:p>
          <a:p>
            <a:r>
              <a:rPr lang="en-GB"/>
              <a:t>Spinal nerve</a:t>
            </a:r>
          </a:p>
          <a:p>
            <a:r>
              <a:rPr lang="en-GB"/>
              <a:t>Tumor</a:t>
            </a:r>
          </a:p>
          <a:p>
            <a:r>
              <a:rPr lang="en-GB"/>
              <a:t>Disc</a:t>
            </a:r>
          </a:p>
          <a:p>
            <a:r>
              <a:rPr lang="en-GB"/>
              <a:t>Thoracic</a:t>
            </a:r>
          </a:p>
          <a:p>
            <a:r>
              <a:rPr lang="en-GB"/>
              <a:t>Vertebra</a:t>
            </a:r>
          </a:p>
          <a:p>
            <a:r>
              <a:rPr lang="en-GB"/>
              <a:t>Disc</a:t>
            </a:r>
          </a:p>
          <a:p>
            <a:r>
              <a:rPr lang="en-GB"/>
              <a:t>Tumor</a:t>
            </a:r>
          </a:p>
          <a:p>
            <a:r>
              <a:rPr lang="en-GB"/>
              <a:t>Spinal cord</a:t>
            </a:r>
          </a:p>
          <a:p>
            <a:r>
              <a:rPr lang="en-GB"/>
              <a:t>Secondary spinal cord tumors, which are more common, are metastases of cancer originating in another part of the body and thus are always cancerous. Metastases most commonly spread to the vertebrae from cancers that originate in the lungs, breasts, prostate gland, kidneys, or thyroid gland. Metastases compress the spinal cord or nerve roots from the outside Lymphomas may also spread to the spine and compress the spinal cord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Placeholder 2097151"/>
          <p:cNvPicPr>
            <a:picLocks noGrp="1"/>
          </p:cNvPicPr>
          <p:nvPr>
            <p:ph type="pic" idx="1"/>
          </p:nvPr>
        </p:nvPicPr>
        <p:blipFill>
          <a:blip r:embed="rId2"/>
          <a:srcRect l="26511" r="26511"/>
          <a:stretch>
            <a:fillRect/>
          </a:stretch>
        </p:blipFill>
        <p:spPr>
          <a:xfrm>
            <a:off x="3709216" y="1462413"/>
            <a:ext cx="3691158" cy="5496360"/>
          </a:xfrm>
        </p:spPr>
      </p:pic>
      <p:sp>
        <p:nvSpPr>
          <p:cNvPr id="1048693" name="Text Placeholder 1048692"/>
          <p:cNvSpPr>
            <a:spLocks noGrp="1"/>
          </p:cNvSpPr>
          <p:nvPr>
            <p:ph type="body" sz="half" idx="2"/>
          </p:nvPr>
        </p:nvSpPr>
        <p:spPr/>
        <p:txBody>
          <a:bodyPr>
            <a:normAutofit fontScale="43750" lnSpcReduction="20000"/>
          </a:bodyPr>
          <a:lstStyle/>
          <a:p>
            <a:r>
              <a:rPr lang="en-GB"/>
              <a:t>Intramedullary tumours are located within the nerves of the spinal cord. There a several different types of cancer of the spinal cord, but the most common are astrocytomas and ependymomas 1.</a:t>
            </a:r>
          </a:p>
          <a:p>
            <a:r>
              <a:rPr lang="en-GB"/>
              <a:t>2. Intradural extramedullary tumours start inside the coverings of the spinal cord, by outside the cord itself. Meningiomas and nerve sheath tumours, such as schwannomas, are the most common types of intradural</a:t>
            </a:r>
          </a:p>
          <a:p>
            <a:r>
              <a:rPr lang="en-GB"/>
              <a:t>extramedullary spinal tumour. 3. Extradural spinal tumours start in the bones of the spine (primary bone tumours). There are several different types of primary bone tumours. Benign tumours include chordomas and osteomas. Malignant tumours include osteosarcomas, chondrosarcomas! and</a:t>
            </a:r>
          </a:p>
          <a:p>
            <a:r>
              <a:rPr lang="en-GB"/>
              <a:t>fibrosarcomas. 4. Secondary bone cancers can spread into the bones of the spine (vertebrae) from elsewhere in the body. They are known as secondary bone cancers. The most common primary cancers to spread to the vertebrae include lung, breast1, lymphomal and prostate cancer. 1 Myeloma is a cancer of the plasma cells that commonly affects the vertabrae.</a:t>
            </a:r>
          </a:p>
          <a:p>
            <a:r>
              <a:rPr lang="en-GB"/>
              <a:t>Spinal cord</a:t>
            </a:r>
          </a:p>
          <a:p>
            <a:r>
              <a:rPr lang="en-GB"/>
              <a:t>Vertebral bod</a:t>
            </a:r>
          </a:p>
          <a:p>
            <a:r>
              <a:rPr lang="en-GB"/>
              <a:t>Spinous process</a:t>
            </a:r>
          </a:p>
          <a:p>
            <a:r>
              <a:rPr lang="en-GB"/>
              <a:t>Intervertebral disk</a:t>
            </a:r>
          </a:p>
          <a:p>
            <a:r>
              <a:rPr lang="en-GB"/>
              <a:t>CAUSES AND RISK FACTORS</a:t>
            </a:r>
          </a:p>
          <a:p>
            <a:r>
              <a:rPr lang="en-GB"/>
              <a:t>The cause of tumors that start in the spinal cord or the membranes (meninges) covering the spinal cord is unknown. Spinal cord tumors are much less common than brain tumors Spinal cord tumors may be primary or secondary. Some primary spinal tumors occur with genetic defects. Research is being carried out into possible causes.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Content Placeholder 1048694"/>
          <p:cNvSpPr>
            <a:spLocks noGrp="1"/>
          </p:cNvSpPr>
          <p:nvPr>
            <p:ph idx="1"/>
          </p:nvPr>
        </p:nvSpPr>
        <p:spPr/>
        <p:txBody>
          <a:bodyPr>
            <a:normAutofit fontScale="32143" lnSpcReduction="20000"/>
          </a:bodyPr>
          <a:lstStyle/>
          <a:p>
            <a:r>
              <a:rPr lang="en-GB"/>
              <a:t>CLINICAL MANIFESTATIONS</a:t>
            </a:r>
          </a:p>
          <a:p>
            <a:r>
              <a:rPr lang="en-GB"/>
              <a:t>cord may cause the following: Back and neck pain that progressively worsens</a:t>
            </a:r>
          </a:p>
          <a:p>
            <a:r>
              <a:rPr lang="en-GB"/>
              <a:t>Numbness, tingling and weakness or paralysis in either the arms or legs, or both</a:t>
            </a:r>
          </a:p>
          <a:p>
            <a:r>
              <a:rPr lang="en-GB"/>
              <a:t>Decreased sensation</a:t>
            </a:r>
          </a:p>
          <a:p>
            <a:r>
              <a:rPr lang="en-GB"/>
              <a:t>• Progressive weakness and Paralysis in areas controlled by the parts of the spinal cord</a:t>
            </a:r>
          </a:p>
          <a:p>
            <a:r>
              <a:rPr lang="en-GB"/>
              <a:t>Erectile dysfunction</a:t>
            </a:r>
          </a:p>
          <a:p>
            <a:r>
              <a:rPr lang="en-GB"/>
              <a:t>Loss of bladder and bowel control</a:t>
            </a:r>
          </a:p>
          <a:p>
            <a:r>
              <a:rPr lang="en-GB"/>
              <a:t>Clumsiness and difficulty in walking</a:t>
            </a:r>
          </a:p>
          <a:p>
            <a:r>
              <a:rPr lang="en-GB"/>
              <a:t>Muscle contractions or spasms</a:t>
            </a:r>
          </a:p>
          <a:p>
            <a:r>
              <a:rPr lang="en-GB"/>
              <a:t>Pressure on the spinal cord may also block the blood supply to the cord, resulting in death of tissue, fluid accumulation and swelling. Fluid accumulation block more of blood supply, leading to a vicious circle of damage. Symptoms due to pressure on the spinal cord can worsen quickly.</a:t>
            </a:r>
          </a:p>
          <a:p>
            <a:r>
              <a:rPr lang="en-GB"/>
              <a:t>Pressure on spinal nerve roots can cause pain, numbness, tingling, weakness in areas sup</a:t>
            </a:r>
          </a:p>
          <a:p>
            <a:r>
              <a:rPr lang="en-GB"/>
              <a:t>plied by the compressed nerve root. Pain may radiate along the nerve whose root is com</a:t>
            </a:r>
          </a:p>
          <a:p>
            <a:r>
              <a:rPr lang="en-GB"/>
              <a:t>pressed. If compression continues, the affected muscles may waste away. Walking may be</a:t>
            </a:r>
          </a:p>
          <a:p>
            <a:r>
              <a:rPr lang="en-GB"/>
              <a:t>come difficult.</a:t>
            </a:r>
          </a:p>
          <a:p>
            <a:r>
              <a:rPr lang="en-GB"/>
              <a:t>DIAGNOSTIC EVALUATIONS</a:t>
            </a:r>
          </a:p>
          <a:p>
            <a:r>
              <a:rPr lang="en-GB"/>
              <a:t>Compression of the spinal cord by a tumor must be diagnosed and treated immediately to prevent permanent damage. The first test to diagnose brain and spinal column tumors is a neurological examination. Special imaging techniques such as computerized tomography, magnetic resonance imaging and positron emission tomography are also performed. Laboratory tests include the electroencephalogram and the spinal tap. A biopsy helps doctors diagnose the type of tumor. Often, a biopsy requires surgery, but sometimes it can be done using a needle with computed tomography (CT) or MRI to guide doctors as they place the needle in the tumor.</a:t>
            </a:r>
          </a:p>
          <a:p>
            <a:r>
              <a:rPr lang="en-GB"/>
              <a:t>MANAGEMENT</a:t>
            </a:r>
          </a:p>
          <a:p>
            <a:r>
              <a:rPr lang="en-GB"/>
              <a:t>The goal of treatment is to reduce or prevent nerve damage from pressure on the spinal</a:t>
            </a:r>
          </a:p>
          <a:p>
            <a:r>
              <a:rPr lang="en-GB"/>
              <a:t>cord. The treatment for a spinal tumor depends on a number of things, including age,</a:t>
            </a:r>
          </a:p>
          <a:p>
            <a:r>
              <a:rPr lang="en-GB"/>
              <a:t>general health, and the position, size and type of tumor. 1. Surgery: The aim of the surgery is to remove the tumor without weakening the spine. Surgery may be needed to relieve compression on the spinal cord. Some tumors can be completely removed. In other cases, part of the tumor may be removed to relieve pressure on the spinal cord.</a:t>
            </a:r>
          </a:p>
          <a:p>
            <a:r>
              <a:rPr lang="en-GB"/>
              <a:t>A surgical technique called a decompressive laminectomy is sometimes performed to relieve pressure within the spinal canal. Parts of several vertebrae, and some of the tumor, are removed. 2. Radiotherapy: Radiotherapy uses high-energy rays to destroy the cancer cells while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Content Placeholder 1048696"/>
          <p:cNvSpPr>
            <a:spLocks noGrp="1"/>
          </p:cNvSpPr>
          <p:nvPr>
            <p:ph idx="1"/>
          </p:nvPr>
        </p:nvSpPr>
        <p:spPr/>
        <p:txBody>
          <a:bodyPr>
            <a:normAutofit fontScale="28571" lnSpcReduction="20000"/>
          </a:bodyPr>
          <a:lstStyle/>
          <a:p>
            <a:r>
              <a:rPr lang="en-GB"/>
              <a:t>doing as little harm as possible to normal cells. It is usually given from outside the body - known as external radiotherapy. It is used to treat spinal tumors that have not been completely removed with surgery, or if the tumor comes back after initial treatment.</a:t>
            </a:r>
          </a:p>
          <a:p>
            <a:r>
              <a:rPr lang="en-GB"/>
              <a:t>3. Chemotherapy: Chemotherapy is the use of anti-cancer (cytotoxic) drugs that destroy</a:t>
            </a:r>
          </a:p>
          <a:p>
            <a:r>
              <a:rPr lang="en-GB"/>
              <a:t>cancer cells. Chemotherapy is only occasionally used for certain types of spinal tumors.</a:t>
            </a:r>
          </a:p>
          <a:p>
            <a:r>
              <a:rPr lang="en-GB"/>
              <a:t>Research is looking at ways of developing this type of treatment.</a:t>
            </a:r>
          </a:p>
          <a:p>
            <a:r>
              <a:rPr lang="en-GB"/>
              <a:t>4 Steroids: Steroids are chemicals, naturally produced in the body by the reproductive organs, and the adrenal glands above the kidney. They help control and regulate how the body works. Steroids can be given as tablets or by injection, and can reduce the swelling that often surrounds spinal tumors. They may be used before or after surgery; or before, during or after radiotherapy.</a:t>
            </a:r>
          </a:p>
          <a:p>
            <a:r>
              <a:rPr lang="en-GB"/>
              <a:t>NURSING MANAGEMENT</a:t>
            </a:r>
          </a:p>
          <a:p>
            <a:r>
              <a:rPr lang="en-GB"/>
              <a:t>1. Continually assess patient's neurologic status. 2. Monitor and record vital signs accurately q2-4h,</a:t>
            </a:r>
          </a:p>
          <a:p>
            <a:r>
              <a:rPr lang="en-GB"/>
              <a:t>or as ordered. 3. Monitor ICP and cerebral perfusion pressure. Use strict aseptic technique with monitoring.</a:t>
            </a:r>
          </a:p>
          <a:p>
            <a:r>
              <a:rPr lang="en-GB"/>
              <a:t>4. Observe for signs of increased ICP: decreased level of consciousness, restlessness, visual and other sensory disturbances, headache, vomiting, seizures and papilledema.</a:t>
            </a:r>
          </a:p>
          <a:p>
            <a:r>
              <a:rPr lang="en-GB"/>
              <a:t>5</a:t>
            </a:r>
          </a:p>
          <a:p>
            <a:r>
              <a:rPr lang="en-GB"/>
              <a:t>Monitor intake and output, osmolality studies, and electrolytes; prevent overhydration,</a:t>
            </a:r>
          </a:p>
          <a:p>
            <a:r>
              <a:rPr lang="en-GB"/>
              <a:t>which can worsen cerebral edema.</a:t>
            </a:r>
          </a:p>
          <a:p>
            <a:r>
              <a:rPr lang="en-GB"/>
              <a:t>6. Maintain the head of the bed at 15 to 30 degrees to reduce cerebral venous congestion.</a:t>
            </a:r>
          </a:p>
          <a:p>
            <a:r>
              <a:rPr lang="en-GB"/>
              <a:t>7. Provide a darkened room or sunglasses if the patient is photophobic</a:t>
            </a:r>
          </a:p>
          <a:p>
            <a:r>
              <a:rPr lang="en-GB"/>
              <a:t>8. Maintain a quiet environment to increase patient's pain tolerance. 9. Provide scheduled rest periods to help patient recuperate from stress of pain.</a:t>
            </a:r>
          </a:p>
          <a:p>
            <a:r>
              <a:rPr lang="en-GB"/>
              <a:t>10. Place patient in an upright position to obtain greater lung expansion and improve aeration.</a:t>
            </a:r>
          </a:p>
          <a:p>
            <a:r>
              <a:rPr lang="en-GB"/>
              <a:t>11. Perform chest physiotherapy to remove mucus. Teach slow, pursed-lip breathing to</a:t>
            </a:r>
          </a:p>
          <a:p>
            <a:r>
              <a:rPr lang="en-GB"/>
              <a:t>reduce airway obstruction.</a:t>
            </a:r>
          </a:p>
          <a:p>
            <a:r>
              <a:rPr lang="en-GB"/>
              <a:t>12 Provide small, frequent meals that neutralize gastric secretions and may be better tolerated.</a:t>
            </a:r>
          </a:p>
          <a:p>
            <a:r>
              <a:rPr lang="en-GB"/>
              <a:t>SPINAL DISC HERNIATIONSPINAL DISC HERNIATION</a:t>
            </a:r>
          </a:p>
          <a:p>
            <a:r>
              <a:rPr lang="en-GB"/>
              <a:t>A spinal disc herniation (prolapsed intervertebral disc) informally and</a:t>
            </a:r>
          </a:p>
          <a:p>
            <a:r>
              <a:rPr lang="en-GB"/>
              <a:t>misleadingly called a "slipped disc" is a protrusion of the nucleus pulposus of the disk into the annulus (fibrous ring around the disk) with subsequent nerve compression.</a:t>
            </a:r>
          </a:p>
          <a:p>
            <a:r>
              <a:rPr lang="en-GB"/>
              <a:t>The herniation may occur in ant portion of the vertebral column. The most common location for a herniated disc to occur is in the disc at the level between the fourth</a:t>
            </a:r>
          </a:p>
          <a:p>
            <a:r>
              <a:rPr lang="en-GB"/>
              <a:t>Normal disc</a:t>
            </a:r>
          </a:p>
          <a:p>
            <a:r>
              <a:rPr lang="en-GB"/>
              <a:t>Herniated disc</a:t>
            </a:r>
          </a:p>
          <a:p>
            <a:r>
              <a:rPr lang="en-GB"/>
              <a:t>Spinal canal</a:t>
            </a:r>
          </a:p>
          <a:p>
            <a:r>
              <a:rPr lang="en-GB"/>
              <a:t>Compressed nerve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Content Placeholder 1048704"/>
          <p:cNvSpPr>
            <a:spLocks noGrp="1"/>
          </p:cNvSpPr>
          <p:nvPr>
            <p:ph idx="1"/>
          </p:nvPr>
        </p:nvSpPr>
        <p:spPr/>
        <p:txBody>
          <a:bodyPr>
            <a:normAutofit fontScale="65625" lnSpcReduction="20000"/>
          </a:bodyPr>
          <a:lstStyle/>
          <a:p>
            <a:r>
              <a:rPr lang="en-GB"/>
              <a:t>When the disk between two vertebrae herniates</a:t>
            </a:r>
          </a:p>
          <a:p>
            <a:r>
              <a:rPr lang="en-GB"/>
              <a:t>Moves out of its normal anatomic position</a:t>
            </a:r>
          </a:p>
          <a:p>
            <a:r>
              <a:rPr lang="en-GB"/>
              <a:t>The annulus fibrosus tears</a:t>
            </a:r>
          </a:p>
          <a:p>
            <a:r>
              <a:rPr lang="en-GB"/>
              <a:t>This tear in the disc ring may result in the release of inflammatory chemical mediators which may directly cause severe pain</a:t>
            </a:r>
          </a:p>
          <a:p>
            <a:r>
              <a:rPr lang="en-GB"/>
              <a:t>This allows escape of the nucleus pulposus</a:t>
            </a:r>
          </a:p>
          <a:p>
            <a:r>
              <a:rPr lang="en-GB"/>
              <a:t>Displacement of the disk compresses one or more nerve roots</a:t>
            </a:r>
          </a:p>
          <a:p>
            <a:r>
              <a:rPr lang="en-GB"/>
              <a:t>Spinal Cord Compression</a:t>
            </a:r>
          </a:p>
        </p:txBody>
      </p:sp>
      <p:sp>
        <p:nvSpPr>
          <p:cNvPr id="1048706" name="Text Placeholder 1048705"/>
          <p:cNvSpPr>
            <a:spLocks noGrp="1"/>
          </p:cNvSpPr>
          <p:nvPr>
            <p:ph type="body" sz="half" idx="2"/>
          </p:nvPr>
        </p:nvSpPr>
        <p:spPr/>
        <p:txBody>
          <a:bodyPr>
            <a:normAutofit fontScale="62500" lnSpcReduction="20000"/>
          </a:bodyPr>
          <a:lstStyle/>
          <a:p>
            <a:r>
              <a:rPr lang="en-GB"/>
              <a:t>CAUSES AND RISK FACTORS</a:t>
            </a:r>
          </a:p>
          <a:p>
            <a:r>
              <a:rPr lang="en-GB"/>
              <a:t>Falls</a:t>
            </a:r>
          </a:p>
          <a:p>
            <a:r>
              <a:rPr lang="en-GB"/>
              <a:t>Lifting heavy objects</a:t>
            </a:r>
          </a:p>
          <a:p>
            <a:r>
              <a:rPr lang="en-GB"/>
              <a:t>Strenuous physical activity</a:t>
            </a:r>
          </a:p>
          <a:p>
            <a:r>
              <a:rPr lang="en-GB"/>
              <a:t>Motor vehicle accidents</a:t>
            </a:r>
          </a:p>
          <a:p>
            <a:r>
              <a:rPr lang="en-GB"/>
              <a:t>Degenerative disorders</a:t>
            </a:r>
          </a:p>
          <a:p>
            <a:r>
              <a:rPr lang="en-GB"/>
              <a:t>Congenital predisposition</a:t>
            </a:r>
          </a:p>
          <a:p>
            <a:r>
              <a:rPr lang="en-GB"/>
              <a:t>Obesity Twisting and repetitive motions in occupational settings</a:t>
            </a:r>
          </a:p>
          <a:p>
            <a:r>
              <a:rPr lang="en-GB"/>
              <a:t>Prolonged pressure on nerve endings vertebral disc</a:t>
            </a:r>
          </a:p>
          <a:p>
            <a:r>
              <a:rPr lang="en-GB"/>
              <a:t>of</a:t>
            </a:r>
          </a:p>
          <a:p>
            <a:r>
              <a:rPr lang="en-GB"/>
              <a:t>PATHOPHYSIOLOGY</a:t>
            </a:r>
          </a:p>
          <a:p>
            <a:r>
              <a:rPr lang="en-GB"/>
              <a:t>When discs degenerate, becoming less supple due to age or back strain, the disc may prolapse - squeezing out some of the soft core. This loss of cushioning may cause pressure on local nerves and cause back or neck pain, numbness or tingling in the arms, or searing pain down one or both legs. If the prolapse is severe it can damage the spinal cord.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Content Placeholder 1048707"/>
          <p:cNvSpPr>
            <a:spLocks noGrp="1"/>
          </p:cNvSpPr>
          <p:nvPr>
            <p:ph idx="1"/>
          </p:nvPr>
        </p:nvSpPr>
        <p:spPr/>
        <p:txBody>
          <a:bodyPr>
            <a:normAutofit fontScale="32143" lnSpcReduction="20000"/>
          </a:bodyPr>
          <a:lstStyle/>
          <a:p>
            <a:r>
              <a:rPr lang="en-GB"/>
              <a:t>CLINICAL MANIFESTATIONS</a:t>
            </a:r>
          </a:p>
          <a:p>
            <a:r>
              <a:rPr lang="en-GB"/>
              <a:t>The symptoms of a herniated disc depend on the exact level of the spine where the di herniation occurs and whether or not nerve toue is being irritated. About 90% of herniated dises involve the lumber and lumbosacral spine. A disc herniation may not cause any symptoms However, disc herniation can cause local pain at the level of the spine afected Met symptomatic disc herniations results in pain, sensory changes, loss of refles and muc weaknes</a:t>
            </a:r>
          </a:p>
          <a:p>
            <a:r>
              <a:rPr lang="en-GB"/>
              <a:t>CERVICAL DISC HERNIATION</a:t>
            </a:r>
          </a:p>
          <a:p>
            <a:r>
              <a:rPr lang="en-GB"/>
              <a:t>Pain and made spass (stiffness in the neck Decred range of motion secondary to pain</a:t>
            </a:r>
          </a:p>
          <a:p>
            <a:r>
              <a:rPr lang="en-GB"/>
              <a:t>Unilateral hand and arm pain</a:t>
            </a:r>
          </a:p>
          <a:p>
            <a:r>
              <a:rPr lang="en-GB"/>
              <a:t>Paresthesia (numbes and tingling) in upper extremities</a:t>
            </a:r>
          </a:p>
          <a:p>
            <a:r>
              <a:rPr lang="en-GB"/>
              <a:t>• Weakness of upper extremity LUMBER DISC HERNIATION</a:t>
            </a:r>
          </a:p>
          <a:p>
            <a:r>
              <a:rPr lang="en-GB"/>
              <a:t>Low back pain with sensory and motor dysfunction</a:t>
            </a:r>
          </a:p>
          <a:p>
            <a:r>
              <a:rPr lang="en-GB"/>
              <a:t>Pain radiating from the lower back into the buttocks and down the leg</a:t>
            </a:r>
          </a:p>
          <a:p>
            <a:r>
              <a:rPr lang="en-GB"/>
              <a:t>Paresthesias, weakness and reflex impairment</a:t>
            </a:r>
          </a:p>
          <a:p>
            <a:r>
              <a:rPr lang="en-GB"/>
              <a:t>Muscle spasm</a:t>
            </a:r>
          </a:p>
          <a:p>
            <a:r>
              <a:rPr lang="en-GB"/>
              <a:t>*Decreased range-of-motion</a:t>
            </a:r>
          </a:p>
          <a:p>
            <a:r>
              <a:rPr lang="en-GB"/>
              <a:t>DIAGNOSTIC EVALUATIONS</a:t>
            </a:r>
          </a:p>
          <a:p>
            <a:r>
              <a:rPr lang="en-GB"/>
              <a:t>Neurologic examination Blood test</a:t>
            </a:r>
          </a:p>
          <a:p>
            <a:r>
              <a:rPr lang="en-GB"/>
              <a:t>Plain X-rays</a:t>
            </a:r>
          </a:p>
          <a:p>
            <a:r>
              <a:rPr lang="en-GB"/>
              <a:t>MRI scan or CT scan</a:t>
            </a:r>
          </a:p>
          <a:p>
            <a:r>
              <a:rPr lang="en-GB"/>
              <a:t>• Electromyogram (EMG)</a:t>
            </a:r>
          </a:p>
          <a:p>
            <a:r>
              <a:rPr lang="en-GB"/>
              <a:t>Nerve conduction velocity test Myelogram</a:t>
            </a:r>
          </a:p>
          <a:p>
            <a:r>
              <a:rPr lang="en-GB"/>
              <a:t>MANAGEMENT</a:t>
            </a:r>
          </a:p>
          <a:p>
            <a:r>
              <a:rPr lang="en-GB"/>
              <a:t>Treatment of a herniated disc depends on a number of factors including Symptoms experienced by the patient, age of patient, activity level of the patient and presence of worsening symptoms</a:t>
            </a:r>
          </a:p>
          <a:p>
            <a:r>
              <a:rPr lang="en-GB"/>
              <a:t>A. Non-Pharmacologic Measures</a:t>
            </a:r>
          </a:p>
          <a:p>
            <a:r>
              <a:rPr lang="en-GB"/>
              <a:t>Rest &amp; Activity Modification. The first treatment is to rest and avoid activities that aggravate your symptoms. Many disc herniations will resolve is given time. In these ces, it is important to avoid activities that aggravate your symptoms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Content Placeholder 1048599"/>
          <p:cNvSpPr>
            <a:spLocks noGrp="1"/>
          </p:cNvSpPr>
          <p:nvPr>
            <p:ph idx="1"/>
          </p:nvPr>
        </p:nvSpPr>
        <p:spPr/>
        <p:txBody>
          <a:bodyPr>
            <a:normAutofit fontScale="32143" lnSpcReduction="20000"/>
          </a:bodyPr>
          <a:lstStyle/>
          <a:p>
            <a:r>
              <a:rPr lang="en-GB"/>
              <a:t>Teratologic Club Foot: The teratologic form is associated with a neuromuscular disorder such as myelodysplasia, arthrogryposis multiplex congenita, or a syndrome complex. It is more severe form and requires surgical correction. * Positional Club Foot stretching and casting. The positional clubfoot is a normal foot that has been held in a deformed position in utero</a:t>
            </a:r>
          </a:p>
          <a:p>
            <a:r>
              <a:rPr lang="en-GB"/>
              <a:t>CAUSES AND RISK FACTORS</a:t>
            </a:r>
          </a:p>
          <a:p>
            <a:r>
              <a:rPr lang="en-GB"/>
              <a:t>The exact cause of club foot is not known. An abnormality of the tendons and ligaments in the foot causes an abnormal structure and position of the foot In some children, bones may also be abnormal in terms of shape, size, or position</a:t>
            </a:r>
          </a:p>
          <a:p>
            <a:r>
              <a:rPr lang="en-GB"/>
              <a:t>It is found in 1-3 per 1000 live births</a:t>
            </a:r>
          </a:p>
          <a:p>
            <a:r>
              <a:rPr lang="en-GB"/>
              <a:t>⚫ Clubfoot is more common in males</a:t>
            </a:r>
          </a:p>
          <a:p>
            <a:r>
              <a:rPr lang="en-GB"/>
              <a:t>Family history of clubfoot</a:t>
            </a:r>
          </a:p>
          <a:p>
            <a:r>
              <a:rPr lang="en-GB"/>
              <a:t>Abnormally position of the baby in the uterus during pregnancy (postural clubtoon) Too little amniotic fluid in the womb may increase the risk of clubfoot</a:t>
            </a:r>
          </a:p>
          <a:p>
            <a:r>
              <a:rPr lang="en-GB"/>
              <a:t>⚫ Congenital abnormalities of the skeleton, such as spina bifida</a:t>
            </a:r>
          </a:p>
          <a:p>
            <a:r>
              <a:rPr lang="en-GB"/>
              <a:t>Cigarette smoking during pregnancy</a:t>
            </a:r>
          </a:p>
          <a:p>
            <a:r>
              <a:rPr lang="en-GB"/>
              <a:t>Getting an infection or using illicit drugs during pregnancy</a:t>
            </a:r>
          </a:p>
          <a:p>
            <a:r>
              <a:rPr lang="en-GB"/>
              <a:t>Ehler's Danlos syndrome</a:t>
            </a:r>
          </a:p>
          <a:p>
            <a:r>
              <a:rPr lang="en-GB"/>
              <a:t>Connective tissue disorder such as Hoey's Dietz syndrome</a:t>
            </a:r>
          </a:p>
          <a:p>
            <a:r>
              <a:rPr lang="en-GB"/>
              <a:t>Edwards syndrome, a genetic defect with 3 copies of chromosome 18.</a:t>
            </a:r>
          </a:p>
          <a:p>
            <a:r>
              <a:rPr lang="en-GB"/>
              <a:t>TYPES OF CLUB FOOT</a:t>
            </a:r>
          </a:p>
          <a:p>
            <a:r>
              <a:rPr lang="en-GB"/>
              <a:t>The terminology used in describing the various</a:t>
            </a:r>
          </a:p>
          <a:p>
            <a:r>
              <a:rPr lang="en-GB"/>
              <a:t>types of club foot includes Talipes Varus (Inversion, inward rotation) Talipes varus, also known as talipes equinovarus or clubfoot. is a very common congenital deformity of the foot where the limb is twisted so people appear to be walking on the ankle or</a:t>
            </a:r>
          </a:p>
          <a:p>
            <a:r>
              <a:rPr lang="en-GB"/>
              <a:t>the outer edge of the sole</a:t>
            </a:r>
          </a:p>
          <a:p>
            <a:r>
              <a:rPr lang="en-GB"/>
              <a:t>2 Talipes Valgus (Eversion, outward rotation) A deformity resulting in permanent eversion of the foot so that only the inner side of the sole rests on the ground</a:t>
            </a:r>
          </a:p>
          <a:p>
            <a:r>
              <a:rPr lang="en-GB"/>
              <a:t>1 Talipes Equinus (Plantar flexion; downward rotation) A congenital deformity of the foot in which the sole is permanently flexed so that walking is done on the toes without touching the heel to the ground</a:t>
            </a:r>
          </a:p>
          <a:p>
            <a:r>
              <a:rPr lang="en-GB"/>
              <a:t>Talipes Calcaneus (Dorsification, upward rotation) A congenital deformity of the foot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Content Placeholder 1048709"/>
          <p:cNvSpPr>
            <a:spLocks noGrp="1"/>
          </p:cNvSpPr>
          <p:nvPr>
            <p:ph idx="1"/>
          </p:nvPr>
        </p:nvSpPr>
        <p:spPr/>
        <p:txBody>
          <a:bodyPr>
            <a:normAutofit fontScale="32143" lnSpcReduction="20000"/>
          </a:bodyPr>
          <a:lstStyle/>
          <a:p>
            <a:r>
              <a:rPr lang="en-GB"/>
              <a:t>Ice &amp; Heat Applications: Ice and heat application can be extremely helpful in relieving the painful symptoms of a disc herniation. By helping to relax the muscles of the back,</a:t>
            </a:r>
          </a:p>
          <a:p>
            <a:r>
              <a:rPr lang="en-GB"/>
              <a:t>1711</a:t>
            </a:r>
          </a:p>
          <a:p>
            <a:r>
              <a:rPr lang="en-GB"/>
              <a:t>ice and heat applications can relieve muscle spasm and provide significant pain relief 1. Physical Therapy Physical therapy and lumbar stabilization exercises do not directly affect the herniated disc, but they can stabilize the lumbar spine muscles. This has an effect of decreasing the load experienced by the disc and vertebrae. Techniques such as ultrasound, heat, ice, and deep massage can decrease muscle spasm and allow for increased range of motion. Stronger, well balanced muscles help control the lumbar spine and minimize the risk or injury to the nerves and the disc.</a:t>
            </a:r>
          </a:p>
          <a:p>
            <a:r>
              <a:rPr lang="en-GB"/>
              <a:t>4. Traction. Cervical traction is a noninvasive technique sometimes used by physical</a:t>
            </a:r>
          </a:p>
          <a:p>
            <a:r>
              <a:rPr lang="en-GB"/>
              <a:t>therapists for patients with herniated cervical disks. The rationale is that this traction slightly separates the vertebral bodies and may allow the disk to return to its proper position. 1. Antiinflammatory Medications: NSAIDs are commonly prescribed and often help relieve</a:t>
            </a:r>
          </a:p>
          <a:p>
            <a:r>
              <a:rPr lang="en-GB"/>
              <a:t>PHARMACOLOGIC MEASURES</a:t>
            </a:r>
          </a:p>
          <a:p>
            <a:r>
              <a:rPr lang="en-GB"/>
              <a:t>the pain associated with a disc herniation. By reducing inflammation, these medications</a:t>
            </a:r>
          </a:p>
          <a:p>
            <a:r>
              <a:rPr lang="en-GB"/>
              <a:t>can relieve some pressure on the compressed nerves. NSAIDs should be used under</a:t>
            </a:r>
          </a:p>
          <a:p>
            <a:r>
              <a:rPr lang="en-GB"/>
              <a:t>doctor's supervision..</a:t>
            </a:r>
          </a:p>
          <a:p>
            <a:r>
              <a:rPr lang="en-GB"/>
              <a:t>2 Oral Steroid Medications: Steroid medications can be very helpful in episodes of an</a:t>
            </a:r>
          </a:p>
          <a:p>
            <a:r>
              <a:rPr lang="en-GB"/>
              <a:t>acute disc herniation. Medications used include prednisone and medrol. Like NSAIDs,</a:t>
            </a:r>
          </a:p>
          <a:p>
            <a:r>
              <a:rPr lang="en-GB"/>
              <a:t>these powerful medications reduce inflammation around the compressed nerves, thereby</a:t>
            </a:r>
          </a:p>
          <a:p>
            <a:r>
              <a:rPr lang="en-GB"/>
              <a:t>relieving symptoms. 3. Other Medications: Other medications often used include narcotic pain medications and muscle relaxers. Narcotic pain medications are useful for severe, short-term pain management. Muscle relaxers are used to treat spasm of spinal muscles often seen with disc herniations. Often the muscle spasm is worse than the pain from the disc pressing on the nerves.</a:t>
            </a:r>
          </a:p>
          <a:p>
            <a:r>
              <a:rPr lang="en-GB"/>
              <a:t>4. Epidural Steroid Injections: Injections of cortisone can be administered directly in the area of nerve compression. Like oral anti-inflammatory medications, the idea is to relieve compression on the nerves. When the injection is used, the medication is delivered to the area of the disc herniation, rather than being taken orally and travelling throughout body.</a:t>
            </a:r>
          </a:p>
          <a:p>
            <a:r>
              <a:rPr lang="en-GB"/>
              <a:t>SURGERY</a:t>
            </a:r>
          </a:p>
          <a:p>
            <a:r>
              <a:rPr lang="en-GB"/>
              <a:t>Surgery for patients with disc disorders of the spine is usually reserved for those who have failed exhaustive attempts at conservative treatment over a period of 6-12 weeks. Surgical options include microdiscectomy using small surgical instruments and open surgical repair (either from a posterior or anterior approach). Surgical goals include relief of nerve compression, allowing the nerve to recover, as well as the relief of associated back pain and restoration of normal function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Content Placeholder 1048711"/>
          <p:cNvSpPr>
            <a:spLocks noGrp="1"/>
          </p:cNvSpPr>
          <p:nvPr>
            <p:ph idx="1"/>
          </p:nvPr>
        </p:nvSpPr>
        <p:spPr/>
        <p:txBody>
          <a:bodyPr>
            <a:normAutofit fontScale="28571" lnSpcReduction="20000"/>
          </a:bodyPr>
          <a:lstStyle/>
          <a:p>
            <a:r>
              <a:rPr lang="en-GB"/>
              <a:t>Chemoneolysis dissolves the protruding dise</a:t>
            </a:r>
          </a:p>
          <a:p>
            <a:r>
              <a:rPr lang="en-GB"/>
              <a:t>cectomy/Microdiscectomy to relieve nerve compression</a:t>
            </a:r>
          </a:p>
          <a:p>
            <a:r>
              <a:rPr lang="en-GB"/>
              <a:t>Laminectomy to relieve spinal stenosis or nerve compression</a:t>
            </a:r>
          </a:p>
          <a:p>
            <a:r>
              <a:rPr lang="en-GB"/>
              <a:t>Hemilaminectomy to relieve spinal stenosis or nerve compression</a:t>
            </a:r>
          </a:p>
          <a:p>
            <a:r>
              <a:rPr lang="en-GB"/>
              <a:t>Lumbar fusion</a:t>
            </a:r>
          </a:p>
          <a:p>
            <a:r>
              <a:rPr lang="en-GB"/>
              <a:t>Anterior cervical discectomy and fusion (for cervical disc herniation)</a:t>
            </a:r>
          </a:p>
          <a:p>
            <a:r>
              <a:rPr lang="en-GB"/>
              <a:t>Disc arthroplasty (experimental for cases of cervical disc herniation)</a:t>
            </a:r>
          </a:p>
          <a:p>
            <a:r>
              <a:rPr lang="en-GB"/>
              <a:t>Dynamic stabilization</a:t>
            </a:r>
          </a:p>
          <a:p>
            <a:r>
              <a:rPr lang="en-GB"/>
              <a:t>Artificial disc replacement</a:t>
            </a:r>
          </a:p>
          <a:p>
            <a:r>
              <a:rPr lang="en-GB"/>
              <a:t>Nucleoplasty</a:t>
            </a:r>
          </a:p>
          <a:p>
            <a:r>
              <a:rPr lang="en-GB"/>
              <a:t>NURSING MANAGEMENT</a:t>
            </a:r>
          </a:p>
          <a:p>
            <a:r>
              <a:rPr lang="en-GB"/>
              <a:t>Nursing Diagnosis</a:t>
            </a:r>
          </a:p>
          <a:p>
            <a:r>
              <a:rPr lang="en-GB"/>
              <a:t>Pain related to the surgical procedure</a:t>
            </a:r>
          </a:p>
          <a:p>
            <a:r>
              <a:rPr lang="en-GB"/>
              <a:t>2. Impaired physical mobility related postoperative surgical regimen 3 Knowledge deficit about the postoperative course and home care management</a:t>
            </a:r>
          </a:p>
          <a:p>
            <a:r>
              <a:rPr lang="en-GB"/>
              <a:t>Nursing Interventions</a:t>
            </a:r>
          </a:p>
          <a:p>
            <a:r>
              <a:rPr lang="en-GB"/>
              <a:t>1. Relieving pin The patient may be kept flat in bed for 12 to 24</a:t>
            </a:r>
          </a:p>
          <a:p>
            <a:r>
              <a:rPr lang="en-GB"/>
              <a:t>Monitoring the donor site for hematoma formation ⚫ Administering the prescribed postoperative analgesic, positioning for comfort</a:t>
            </a:r>
          </a:p>
          <a:p>
            <a:r>
              <a:rPr lang="en-GB"/>
              <a:t>Rearing the patient that the pain can be relieved</a:t>
            </a:r>
          </a:p>
          <a:p>
            <a:r>
              <a:rPr lang="en-GB"/>
              <a:t>A pure diet may be given if the patient has dysphagia</a:t>
            </a:r>
          </a:p>
          <a:p>
            <a:r>
              <a:rPr lang="en-GB"/>
              <a:t>I Igoring mobilty Assess the mobility of patient</a:t>
            </a:r>
          </a:p>
          <a:p>
            <a:r>
              <a:rPr lang="en-GB"/>
              <a:t>- Cervical collar is usually worn, which contributes to limited neck motion &amp; altered</a:t>
            </a:r>
          </a:p>
          <a:p>
            <a:r>
              <a:rPr lang="en-GB"/>
              <a:t>mobility Patients are instructed to turn the body instead of the neck when looking from side to</a:t>
            </a:r>
          </a:p>
          <a:p>
            <a:r>
              <a:rPr lang="en-GB"/>
              <a:t>sude</a:t>
            </a:r>
          </a:p>
          <a:p>
            <a:r>
              <a:rPr lang="en-GB"/>
              <a:t>Patients are assisted during position changes, making sure that head, shoulders anit thors are kept aligned</a:t>
            </a:r>
          </a:p>
          <a:p>
            <a:r>
              <a:rPr lang="en-GB"/>
              <a:t>Aesching patients self care</a:t>
            </a:r>
          </a:p>
          <a:p>
            <a:r>
              <a:rPr lang="en-GB"/>
              <a:t>A cervical collar is usually worn for about 6 weeks</a:t>
            </a:r>
          </a:p>
          <a:p>
            <a:r>
              <a:rPr lang="en-GB"/>
              <a:t>The Patients are instructed in care and use of the cervical collar</a:t>
            </a:r>
          </a:p>
          <a:p>
            <a:r>
              <a:rPr lang="en-GB"/>
              <a:t>Patents are instructed to alternate tasks in which the body does not move</a:t>
            </a:r>
          </a:p>
          <a:p>
            <a:r>
              <a:rPr lang="en-GB"/>
              <a:t>The patient is instructed about strategies for pain management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048712"/>
          <p:cNvSpPr>
            <a:spLocks noGrp="1"/>
          </p:cNvSpPr>
          <p:nvPr>
            <p:ph type="ctrTitle"/>
          </p:nvPr>
        </p:nvSpPr>
        <p:spPr/>
        <p:txBody>
          <a:bodyPr/>
          <a:lstStyle/>
          <a:p>
            <a:r>
              <a:rPr lang="en-GB" b="1" dirty="0">
                <a:solidFill>
                  <a:schemeClr val="accent6">
                    <a:lumMod val="50000"/>
                  </a:schemeClr>
                </a:solidFill>
              </a:rPr>
              <a:t>POTT'S SPINE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Content Placeholder 1048715"/>
          <p:cNvSpPr>
            <a:spLocks noGrp="1"/>
          </p:cNvSpPr>
          <p:nvPr>
            <p:ph idx="1"/>
          </p:nvPr>
        </p:nvSpPr>
        <p:spPr/>
        <p:txBody>
          <a:bodyPr>
            <a:normAutofit fontScale="57143" lnSpcReduction="20000"/>
          </a:bodyPr>
          <a:lstStyle/>
          <a:p>
            <a:r>
              <a:rPr lang="en-GB"/>
              <a:t>Potts's spine is also known as tuberculosis in spinal cord and spine (intervertebral joints). It is spinal cord disease, occurs when the mycobacterium tuberculosis are reached in spinal cord and affect the spinal cord.</a:t>
            </a:r>
          </a:p>
          <a:p>
            <a:r>
              <a:rPr lang="en-GB"/>
              <a:t>It is also called spine tuberculosis, tuberculo sis spondylitis, Pott's caries, David's disease, and Pott's curvature. In Pott's disease, bone is the most common site of tuberculosis. Hips and knees are also often affected. The lower thoracic and upper lumbar vertebrae are the areas of the spin that affected in this disease. It is named after percivall Pott, a London sur geon who trained at Barts.</a:t>
            </a:r>
          </a:p>
          <a:p>
            <a:r>
              <a:rPr lang="en-GB"/>
              <a:t>Most commonly affected parts of the spine</a:t>
            </a:r>
          </a:p>
          <a:p>
            <a:r>
              <a:rPr lang="en-GB"/>
              <a:t>Tuberculosis of the Spine</a:t>
            </a:r>
          </a:p>
          <a:p>
            <a:r>
              <a:rPr lang="en-GB"/>
              <a:t>ETIOLOGY AND RISK FACTORS</a:t>
            </a:r>
          </a:p>
          <a:p>
            <a:r>
              <a:rPr lang="en-GB"/>
              <a:t>Causative organism: Mycobacterium tuberculosis Lymphatic and Hematogenous (by blood)</a:t>
            </a:r>
          </a:p>
          <a:p>
            <a:r>
              <a:rPr lang="en-GB"/>
              <a:t>Commonly associated with: Debilitating disease, AIDS, Drug addiction, Alcoholism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Content Placeholder 1048717"/>
          <p:cNvSpPr>
            <a:spLocks noGrp="1"/>
          </p:cNvSpPr>
          <p:nvPr>
            <p:ph idx="1"/>
          </p:nvPr>
        </p:nvSpPr>
        <p:spPr/>
        <p:txBody>
          <a:bodyPr>
            <a:normAutofit fontScale="25000" lnSpcReduction="20000"/>
          </a:bodyPr>
          <a:lstStyle/>
          <a:p>
            <a:r>
              <a:rPr lang="en-GB"/>
              <a:t>PATHOPHYSIOLOGY</a:t>
            </a:r>
          </a:p>
          <a:p>
            <a:r>
              <a:rPr lang="en-GB"/>
              <a:t>PV A Text Book of Medical Surgical Nursing</a:t>
            </a:r>
          </a:p>
          <a:p>
            <a:r>
              <a:rPr lang="en-GB"/>
              <a:t>Nursing Mana</a:t>
            </a:r>
          </a:p>
          <a:p>
            <a:r>
              <a:rPr lang="en-GB"/>
              <a:t>Due to etiological factors</a:t>
            </a:r>
          </a:p>
          <a:p>
            <a:r>
              <a:rPr lang="en-GB"/>
              <a:t>3. Anterior In</a:t>
            </a:r>
          </a:p>
          <a:p>
            <a:r>
              <a:rPr lang="en-GB"/>
              <a:t>to the ante</a:t>
            </a:r>
          </a:p>
          <a:p>
            <a:r>
              <a:rPr lang="en-GB"/>
              <a:t>4. Posterior</a:t>
            </a:r>
          </a:p>
          <a:p>
            <a:r>
              <a:rPr lang="en-GB"/>
              <a:t>of vertebra</a:t>
            </a:r>
          </a:p>
          <a:p>
            <a:r>
              <a:rPr lang="en-GB"/>
              <a:t>Bacilli reach the finest bronchioles and inflammatory reaction</a:t>
            </a:r>
          </a:p>
          <a:p>
            <a:r>
              <a:rPr lang="en-GB"/>
              <a:t>occurs with Polymorphonuclear leukocytes</a:t>
            </a:r>
          </a:p>
          <a:p>
            <a:r>
              <a:rPr lang="en-GB"/>
              <a:t>Bacilli enter in the lymphatic and blood stream and may be carried</a:t>
            </a:r>
          </a:p>
          <a:p>
            <a:r>
              <a:rPr lang="en-GB"/>
              <a:t>to the different part of the body</a:t>
            </a:r>
          </a:p>
          <a:p>
            <a:r>
              <a:rPr lang="en-GB"/>
              <a:t>CLINICAL MA</a:t>
            </a:r>
          </a:p>
          <a:p>
            <a:r>
              <a:rPr lang="en-GB"/>
              <a:t>Back pain</a:t>
            </a:r>
          </a:p>
          <a:p>
            <a:r>
              <a:rPr lang="en-GB"/>
              <a:t>Restricted</a:t>
            </a:r>
          </a:p>
          <a:p>
            <a:r>
              <a:rPr lang="en-GB"/>
              <a:t>Fever</a:t>
            </a:r>
          </a:p>
          <a:p>
            <a:r>
              <a:rPr lang="en-GB"/>
              <a:t>Night swea</a:t>
            </a:r>
          </a:p>
          <a:p>
            <a:r>
              <a:rPr lang="en-GB"/>
              <a:t>Anorexia a</a:t>
            </a:r>
          </a:p>
          <a:p>
            <a:r>
              <a:rPr lang="en-GB"/>
              <a:t>Fatigue, we</a:t>
            </a:r>
          </a:p>
          <a:p>
            <a:r>
              <a:rPr lang="en-GB"/>
              <a:t>Spinal defo</a:t>
            </a:r>
          </a:p>
          <a:p>
            <a:r>
              <a:rPr lang="en-GB"/>
              <a:t>Muscle was</a:t>
            </a:r>
          </a:p>
          <a:p>
            <a:r>
              <a:rPr lang="en-GB"/>
              <a:t>A paravers</a:t>
            </a:r>
          </a:p>
          <a:p>
            <a:r>
              <a:rPr lang="en-GB"/>
              <a:t>Numbness</a:t>
            </a:r>
          </a:p>
          <a:p>
            <a:r>
              <a:rPr lang="en-GB"/>
              <a:t>Spinal absc</a:t>
            </a:r>
          </a:p>
          <a:p>
            <a:r>
              <a:rPr lang="en-GB"/>
              <a:t>Patient ten</a:t>
            </a:r>
          </a:p>
          <a:p>
            <a:r>
              <a:rPr lang="en-GB"/>
              <a:t>A psoas abe</a:t>
            </a:r>
          </a:p>
          <a:p>
            <a:r>
              <a:rPr lang="en-GB"/>
              <a:t>Compressi</a:t>
            </a:r>
          </a:p>
          <a:p>
            <a:r>
              <a:rPr lang="en-GB"/>
              <a:t>Bone necro</a:t>
            </a:r>
          </a:p>
          <a:p>
            <a:r>
              <a:rPr lang="en-GB"/>
              <a:t>Osteomyel</a:t>
            </a:r>
          </a:p>
          <a:p>
            <a:r>
              <a:rPr lang="en-GB"/>
              <a:t>.</a:t>
            </a:r>
          </a:p>
          <a:p>
            <a:r>
              <a:rPr lang="en-GB"/>
              <a:t>Bacilli reach in the thoracolumber spine because of excessive</a:t>
            </a:r>
          </a:p>
          <a:p>
            <a:r>
              <a:rPr lang="en-GB"/>
              <a:t>mobility of the region and proximity of cisterna chyll</a:t>
            </a:r>
          </a:p>
          <a:p>
            <a:r>
              <a:rPr lang="en-GB"/>
              <a:t>.</a:t>
            </a:r>
          </a:p>
          <a:p>
            <a:r>
              <a:rPr lang="en-GB"/>
              <a:t>Bacteria lodge in contiguous areas of two adjacent vertebrae</a:t>
            </a:r>
          </a:p>
          <a:p>
            <a:r>
              <a:rPr lang="en-GB"/>
              <a:t>Granulomatous inflammation resulting in erosion of margin of these vertebrua</a:t>
            </a:r>
          </a:p>
          <a:p>
            <a:r>
              <a:rPr lang="en-GB"/>
              <a:t>DIAGNOSTIC</a:t>
            </a:r>
          </a:p>
          <a:p>
            <a:r>
              <a:rPr lang="en-GB"/>
              <a:t>Nutrition to Intervertebral disc ceases leading disc degeneration</a:t>
            </a:r>
          </a:p>
          <a:p>
            <a:r>
              <a:rPr lang="en-GB"/>
              <a:t>and complete destruction</a:t>
            </a:r>
          </a:p>
          <a:p>
            <a:r>
              <a:rPr lang="en-GB"/>
              <a:t>Complete Im</a:t>
            </a:r>
          </a:p>
          <a:p>
            <a:r>
              <a:rPr lang="en-GB"/>
              <a:t>and previo</a:t>
            </a:r>
          </a:p>
          <a:p>
            <a:r>
              <a:rPr lang="en-GB"/>
              <a:t>Physical Ex</a:t>
            </a:r>
          </a:p>
          <a:p>
            <a:r>
              <a:rPr lang="en-GB"/>
              <a:t>Complete</a:t>
            </a:r>
          </a:p>
          <a:p>
            <a:r>
              <a:rPr lang="en-GB"/>
              <a:t>Spine X-Ra</a:t>
            </a:r>
          </a:p>
          <a:p>
            <a:r>
              <a:rPr lang="en-GB"/>
              <a:t>CSF test T</a:t>
            </a:r>
          </a:p>
          <a:p>
            <a:r>
              <a:rPr lang="en-GB"/>
              <a:t>Tuberculin</a:t>
            </a:r>
          </a:p>
          <a:p>
            <a:r>
              <a:rPr lang="en-GB"/>
              <a:t>Weakening of trabecular body of vertebral body leads to collapse of vertebrae</a:t>
            </a:r>
          </a:p>
          <a:p>
            <a:r>
              <a:rPr lang="en-GB"/>
              <a:t>A</a:t>
            </a:r>
          </a:p>
          <a:p>
            <a:r>
              <a:rPr lang="en-GB"/>
              <a:t>.</a:t>
            </a:r>
          </a:p>
          <a:p>
            <a:r>
              <a:rPr lang="en-GB"/>
              <a:t>CT Scannin</a:t>
            </a:r>
          </a:p>
          <a:p>
            <a:r>
              <a:rPr lang="en-GB"/>
              <a:t>Radionucli</a:t>
            </a:r>
          </a:p>
          <a:p>
            <a:r>
              <a:rPr lang="en-GB"/>
              <a:t>Gallium arw</a:t>
            </a:r>
          </a:p>
          <a:p>
            <a:r>
              <a:rPr lang="en-GB"/>
              <a:t>POTT'S DISEASE</a:t>
            </a:r>
          </a:p>
          <a:p>
            <a:r>
              <a:rPr lang="en-GB"/>
              <a:t>COMPLICATI</a:t>
            </a:r>
          </a:p>
          <a:p>
            <a:r>
              <a:rPr lang="en-GB"/>
              <a:t>.</a:t>
            </a:r>
          </a:p>
          <a:p>
            <a:r>
              <a:rPr lang="en-GB"/>
              <a:t>TYPES OF VERTEBRAL TUBERCULOSIS</a:t>
            </a:r>
          </a:p>
          <a:p>
            <a:r>
              <a:rPr lang="en-GB"/>
              <a:t>1. Paradiscal: The contiguous areas of two adjacent vertebrae along with the intervening</a:t>
            </a:r>
          </a:p>
          <a:p>
            <a:r>
              <a:rPr lang="en-GB"/>
              <a:t>disc are affected</a:t>
            </a:r>
          </a:p>
          <a:p>
            <a:r>
              <a:rPr lang="en-GB"/>
              <a:t>2 Central: In this the body of single vertebrae is affected.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Content Placeholder 1048719"/>
          <p:cNvSpPr>
            <a:spLocks noGrp="1"/>
          </p:cNvSpPr>
          <p:nvPr>
            <p:ph idx="1"/>
          </p:nvPr>
        </p:nvSpPr>
        <p:spPr/>
        <p:txBody>
          <a:bodyPr>
            <a:normAutofit fontScale="25000" lnSpcReduction="20000"/>
          </a:bodyPr>
          <a:lstStyle/>
          <a:p>
            <a:r>
              <a:rPr lang="en-GB"/>
              <a:t>3. Anterior. In this type the infection is localized to the anterior part of the vertebral body.</a:t>
            </a:r>
          </a:p>
          <a:p>
            <a:r>
              <a:rPr lang="en-GB"/>
              <a:t>4. Posterior: In this type the posterior complex</a:t>
            </a:r>
          </a:p>
          <a:p>
            <a:r>
              <a:rPr lang="en-GB"/>
              <a:t>of vertebra is affected.</a:t>
            </a:r>
          </a:p>
          <a:p>
            <a:r>
              <a:rPr lang="en-GB"/>
              <a:t>CLINICAL MANIFESTATIONS</a:t>
            </a:r>
          </a:p>
          <a:p>
            <a:r>
              <a:rPr lang="en-GB"/>
              <a:t>Back pain is localized Restricted spinal movements . 9</a:t>
            </a:r>
          </a:p>
          <a:p>
            <a:r>
              <a:rPr lang="en-GB"/>
              <a:t>. Fever</a:t>
            </a:r>
          </a:p>
          <a:p>
            <a:r>
              <a:rPr lang="en-GB"/>
              <a:t>⚫ Night sweats</a:t>
            </a:r>
          </a:p>
          <a:p>
            <a:r>
              <a:rPr lang="en-GB"/>
              <a:t>.</a:t>
            </a:r>
          </a:p>
          <a:p>
            <a:r>
              <a:rPr lang="en-GB"/>
              <a:t>Anorexia and weight loss Fatigue, weakness</a:t>
            </a:r>
          </a:p>
          <a:p>
            <a:r>
              <a:rPr lang="en-GB"/>
              <a:t>Spinal deformity (kyphosis)</a:t>
            </a:r>
          </a:p>
          <a:p>
            <a:r>
              <a:rPr lang="en-GB"/>
              <a:t>Muscle wasting</a:t>
            </a:r>
          </a:p>
          <a:p>
            <a:r>
              <a:rPr lang="en-GB"/>
              <a:t>A paravertebral swelling may be seen</a:t>
            </a:r>
          </a:p>
          <a:p>
            <a:r>
              <a:rPr lang="en-GB"/>
              <a:t>• Numbness, paraesthesia, or muscle weakness of the legs</a:t>
            </a:r>
          </a:p>
          <a:p>
            <a:r>
              <a:rPr lang="en-GB"/>
              <a:t>. Spinal abscess (Pre and Para vertebral and lumber abscess)</a:t>
            </a:r>
          </a:p>
          <a:p>
            <a:r>
              <a:rPr lang="en-GB"/>
              <a:t>Patient tends to assume a protective upright, stiff position A psoas abscess (may present as a lump in the groin and resemble</a:t>
            </a:r>
          </a:p>
          <a:p>
            <a:r>
              <a:rPr lang="en-GB"/>
              <a:t>• Compressive myelopathy</a:t>
            </a:r>
          </a:p>
          <a:p>
            <a:r>
              <a:rPr lang="en-GB"/>
              <a:t>Bone necrosis Osteomyelitis</a:t>
            </a:r>
          </a:p>
          <a:p>
            <a:r>
              <a:rPr lang="en-GB"/>
              <a:t>DIAGNOSTIC EVALUATIONS</a:t>
            </a:r>
          </a:p>
          <a:p>
            <a:r>
              <a:rPr lang="en-GB"/>
              <a:t>.</a:t>
            </a:r>
          </a:p>
          <a:p>
            <a:r>
              <a:rPr lang="en-GB"/>
              <a:t>Complete history collection: Collect previous TB history in family, environmental history and previous exposure of TB.</a:t>
            </a:r>
          </a:p>
          <a:p>
            <a:r>
              <a:rPr lang="en-GB"/>
              <a:t>. Physical Examination: Identify the kyphosis and any spine deformity or abscess.</a:t>
            </a:r>
          </a:p>
          <a:p>
            <a:r>
              <a:rPr lang="en-GB"/>
              <a:t>. Complete blood count</a:t>
            </a:r>
          </a:p>
          <a:p>
            <a:r>
              <a:rPr lang="en-GB"/>
              <a:t>• Spine X-Ray: To find the lesions in spinal cord CSF test: To find out the mycobacterium TB.</a:t>
            </a:r>
          </a:p>
          <a:p>
            <a:r>
              <a:rPr lang="en-GB"/>
              <a:t>.</a:t>
            </a:r>
          </a:p>
          <a:p>
            <a:r>
              <a:rPr lang="en-GB"/>
              <a:t>Tuberculin Test (Montoux): Results are positive in patients with Pott's disease</a:t>
            </a:r>
          </a:p>
          <a:p>
            <a:r>
              <a:rPr lang="en-GB"/>
              <a:t>CT Scanning and MRI Radionuclide scanning</a:t>
            </a:r>
          </a:p>
          <a:p>
            <a:r>
              <a:rPr lang="en-GB"/>
              <a:t>.</a:t>
            </a:r>
          </a:p>
          <a:p>
            <a:r>
              <a:rPr lang="en-GB"/>
              <a:t>. Gallium and Te bone scan</a:t>
            </a:r>
          </a:p>
          <a:p>
            <a:r>
              <a:rPr lang="en-GB"/>
              <a:t>COMPLICATIONS</a:t>
            </a:r>
          </a:p>
          <a:p>
            <a:r>
              <a:rPr lang="en-GB"/>
              <a:t>Vertebral collapse resulting in kyphosis</a:t>
            </a:r>
          </a:p>
          <a:p>
            <a:r>
              <a:rPr lang="en-GB"/>
              <a:t>Spinal cord compression</a:t>
            </a:r>
          </a:p>
          <a:p>
            <a:r>
              <a:rPr lang="en-GB"/>
              <a:t>Sinus formation</a:t>
            </a:r>
          </a:p>
          <a:p>
            <a:r>
              <a:rPr lang="en-GB"/>
              <a:t>Paraplegia (so called Pott's paraplegia)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Content Placeholder 1048721"/>
          <p:cNvSpPr>
            <a:spLocks noGrp="1"/>
          </p:cNvSpPr>
          <p:nvPr>
            <p:ph idx="1"/>
          </p:nvPr>
        </p:nvSpPr>
        <p:spPr/>
        <p:txBody>
          <a:bodyPr>
            <a:normAutofit fontScale="25000" lnSpcReduction="20000"/>
          </a:bodyPr>
          <a:lstStyle/>
          <a:p>
            <a:r>
              <a:rPr lang="en-GB"/>
              <a:t>MEDICAL MANAGEMENT</a:t>
            </a:r>
          </a:p>
          <a:p>
            <a:r>
              <a:rPr lang="en-GB"/>
              <a:t>PU A Text Book of Medical Surgical Nursing</a:t>
            </a:r>
          </a:p>
          <a:p>
            <a:r>
              <a:rPr lang="en-GB"/>
              <a:t>Antituberculosis chemotherapy isoniazid and rifampin should be administered during the whole course of therapy. Additional drugs are administered during the first 2 months of therapy. These are generally chosen among the first line drugs, which include pyrazinamide, ethambutol, and streptomycin. The use of second line drugs is indicated</a:t>
            </a:r>
          </a:p>
          <a:p>
            <a:r>
              <a:rPr lang="en-GB"/>
              <a:t>in cases of drug resistance</a:t>
            </a:r>
          </a:p>
          <a:p>
            <a:r>
              <a:rPr lang="en-GB"/>
              <a:t>Drug</a:t>
            </a:r>
          </a:p>
          <a:p>
            <a:r>
              <a:rPr lang="en-GB"/>
              <a:t>Rifampicin:</a:t>
            </a:r>
          </a:p>
          <a:p>
            <a:r>
              <a:rPr lang="en-GB"/>
              <a:t>Isoniazid:</a:t>
            </a:r>
          </a:p>
          <a:p>
            <a:r>
              <a:rPr lang="en-GB"/>
              <a:t>10 mg/kg</a:t>
            </a:r>
          </a:p>
          <a:p>
            <a:r>
              <a:rPr lang="en-GB"/>
              <a:t>Dosage:</a:t>
            </a:r>
          </a:p>
          <a:p>
            <a:r>
              <a:rPr lang="en-GB"/>
              <a:t>Side effects:</a:t>
            </a:r>
          </a:p>
          <a:p>
            <a:r>
              <a:rPr lang="en-GB"/>
              <a:t>Liver toxicity</a:t>
            </a:r>
          </a:p>
          <a:p>
            <a:r>
              <a:rPr lang="en-GB"/>
              <a:t>10 mgms/kg 20 mgms/kg</a:t>
            </a:r>
          </a:p>
          <a:p>
            <a:r>
              <a:rPr lang="en-GB"/>
              <a:t>15 mgms/kg</a:t>
            </a:r>
          </a:p>
          <a:p>
            <a:r>
              <a:rPr lang="en-GB"/>
              <a:t>Pyrizanamide</a:t>
            </a:r>
          </a:p>
          <a:p>
            <a:r>
              <a:rPr lang="en-GB"/>
              <a:t>Ethambutol.</a:t>
            </a:r>
          </a:p>
          <a:p>
            <a:r>
              <a:rPr lang="en-GB"/>
              <a:t>peripheral neuritis Liver toxicity Optic neuritis</a:t>
            </a:r>
          </a:p>
          <a:p>
            <a:r>
              <a:rPr lang="en-GB"/>
              <a:t>2 Bed rest: Bed rest and antitubercular therapy alone have been found sufficient in most cases including early cases of paraparesis. Bed rest is advised for 4-6 weeks till the pain and spasm disappears and general health improves</a:t>
            </a:r>
          </a:p>
          <a:p>
            <a:r>
              <a:rPr lang="en-GB"/>
              <a:t>3 Immobilization of affected joint by application of knight/taylor brace, head haller. patient</a:t>
            </a:r>
          </a:p>
          <a:p>
            <a:r>
              <a:rPr lang="en-GB"/>
              <a:t>4 Nutritious, high protein diet advised to 3 Drainage of abscess, if present.</a:t>
            </a:r>
          </a:p>
          <a:p>
            <a:r>
              <a:rPr lang="en-GB"/>
              <a:t>6. Physiotherapy provided to patient</a:t>
            </a:r>
          </a:p>
          <a:p>
            <a:r>
              <a:rPr lang="en-GB"/>
              <a:t>SURGICAL MANAGEMENT</a:t>
            </a:r>
          </a:p>
          <a:p>
            <a:r>
              <a:rPr lang="en-GB"/>
              <a:t>Indications for surgical treatment of Pott disease generally include the following</a:t>
            </a:r>
          </a:p>
          <a:p>
            <a:r>
              <a:rPr lang="en-GB"/>
              <a:t>⚫ Neurologic deficit (acute neurologic deterioration, paraparesis, paraplegia) • Spinal deformity with instability or pain</a:t>
            </a:r>
          </a:p>
          <a:p>
            <a:r>
              <a:rPr lang="en-GB"/>
              <a:t>No response to medical therapy (continuing progression of kyphosis or instability)</a:t>
            </a:r>
          </a:p>
          <a:p>
            <a:r>
              <a:rPr lang="en-GB"/>
              <a:t>Large paraspinal abscess</a:t>
            </a:r>
          </a:p>
          <a:p>
            <a:r>
              <a:rPr lang="en-GB"/>
              <a:t>To take nondiagnostic percutaneous needle biopsy sample 1. Surgical decompression Richards intramedullary hip screw used. It facilitates bone</a:t>
            </a:r>
          </a:p>
          <a:p>
            <a:r>
              <a:rPr lang="en-GB"/>
              <a:t>healing. Kuntcher Nail and Austin Moore intrameducllary rod also used. Thoracic spinal fusion taken as a last resort of treatment that is called anterior decompression spinal</a:t>
            </a:r>
          </a:p>
          <a:p>
            <a:r>
              <a:rPr lang="en-GB"/>
              <a:t>fusion (ADSF) Laminectomy</a:t>
            </a:r>
          </a:p>
          <a:p>
            <a:r>
              <a:rPr lang="en-GB"/>
              <a:t>Anterior radical focal debridement also done the stock</a:t>
            </a:r>
          </a:p>
          <a:p>
            <a:r>
              <a:rPr lang="en-GB"/>
              <a:t>NURSING MANAGEMENT</a:t>
            </a:r>
          </a:p>
          <a:p>
            <a:r>
              <a:rPr lang="en-GB"/>
              <a:t>Nursing Assessment: Perform complete assessment of patient regarding pain, carrying out ADLs, exercises and factors that cause pain and relieve pain.</a:t>
            </a:r>
          </a:p>
          <a:p>
            <a:r>
              <a:rPr lang="en-GB"/>
              <a:t>Nursing Diagnosis and Nursing Interventions 1. Acute pain related to inflammatory process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Content Placeholder 1048723"/>
          <p:cNvSpPr>
            <a:spLocks noGrp="1"/>
          </p:cNvSpPr>
          <p:nvPr>
            <p:ph idx="1"/>
          </p:nvPr>
        </p:nvSpPr>
        <p:spPr/>
        <p:txBody>
          <a:bodyPr>
            <a:normAutofit fontScale="28571" lnSpcReduction="20000"/>
          </a:bodyPr>
          <a:lstStyle/>
          <a:p>
            <a:r>
              <a:rPr lang="en-GB"/>
              <a:t>Assess pain level</a:t>
            </a:r>
          </a:p>
          <a:p>
            <a:r>
              <a:rPr lang="en-GB"/>
              <a:t>Provide comfort devices to patients Advice the patient to lie on hard bed with non sagging mattress.</a:t>
            </a:r>
          </a:p>
          <a:p>
            <a:r>
              <a:rPr lang="en-GB"/>
              <a:t>Administer prescribed analgesics</a:t>
            </a:r>
          </a:p>
          <a:p>
            <a:r>
              <a:rPr lang="en-GB"/>
              <a:t>Encourage frequent change of position</a:t>
            </a:r>
          </a:p>
          <a:p>
            <a:r>
              <a:rPr lang="en-GB"/>
              <a:t>Provide warm or most compresses</a:t>
            </a:r>
          </a:p>
          <a:p>
            <a:r>
              <a:rPr lang="en-GB"/>
              <a:t>2. Disturbed body image</a:t>
            </a:r>
          </a:p>
          <a:p>
            <a:r>
              <a:rPr lang="en-GB"/>
              <a:t>Allow the patient to verbalize feelings</a:t>
            </a:r>
          </a:p>
          <a:p>
            <a:r>
              <a:rPr lang="en-GB"/>
              <a:t>Advice the patient to use braces as it provide relief from pain Explain the treatment options and importance of compliance with treatment Allow the family members to stay with patient</a:t>
            </a:r>
          </a:p>
          <a:p>
            <a:r>
              <a:rPr lang="en-GB"/>
              <a:t>3. Self care deficit</a:t>
            </a:r>
          </a:p>
          <a:p>
            <a:r>
              <a:rPr lang="en-GB"/>
              <a:t>Provide sponge bath back care, mouth care, eye care if patient cannot able to do ADLs. If patient can do some activities of ADLs assist the patient</a:t>
            </a:r>
          </a:p>
          <a:p>
            <a:r>
              <a:rPr lang="en-GB"/>
              <a:t>Provide back care to patient.</a:t>
            </a:r>
          </a:p>
          <a:p>
            <a:r>
              <a:rPr lang="en-GB"/>
              <a:t>Change the position every 2 hourly for prevention of pressure ulcers.</a:t>
            </a:r>
          </a:p>
          <a:p>
            <a:r>
              <a:rPr lang="en-GB"/>
              <a:t>4. Impaired physical mobility</a:t>
            </a:r>
          </a:p>
          <a:p>
            <a:r>
              <a:rPr lang="en-GB"/>
              <a:t>.</a:t>
            </a:r>
          </a:p>
          <a:p>
            <a:r>
              <a:rPr lang="en-GB"/>
              <a:t>Advice the patient to use assistive devices i.e. walkers, canes, wheel chair according to level of mobility of patient</a:t>
            </a:r>
          </a:p>
          <a:p>
            <a:r>
              <a:rPr lang="en-GB"/>
              <a:t>Encourage the patient for ambulation according to comfort level of patient.</a:t>
            </a:r>
          </a:p>
          <a:p>
            <a:r>
              <a:rPr lang="en-GB"/>
              <a:t>HOME CARE</a:t>
            </a:r>
          </a:p>
          <a:p>
            <a:r>
              <a:rPr lang="en-GB"/>
              <a:t>Advice the patient that</a:t>
            </a:r>
          </a:p>
          <a:p>
            <a:r>
              <a:rPr lang="en-GB"/>
              <a:t>P-Patient should be reminded to attend check up at.</a:t>
            </a:r>
          </a:p>
          <a:p>
            <a:r>
              <a:rPr lang="en-GB"/>
              <a:t>O-Orthopedic center.</a:t>
            </a:r>
          </a:p>
          <a:p>
            <a:r>
              <a:rPr lang="en-GB"/>
              <a:t>T- Treatment should be taken as</a:t>
            </a:r>
          </a:p>
          <a:p>
            <a:r>
              <a:rPr lang="en-GB"/>
              <a:t>T- Timely manner.</a:t>
            </a:r>
          </a:p>
          <a:p>
            <a:r>
              <a:rPr lang="en-GB"/>
              <a:t>S-Sight any symptoms other than usual &amp; report to physician</a:t>
            </a:r>
          </a:p>
          <a:p>
            <a:r>
              <a:rPr lang="en-GB"/>
              <a:t>PREVENTIVE MEASURES</a:t>
            </a:r>
          </a:p>
          <a:p>
            <a:r>
              <a:rPr lang="en-GB"/>
              <a:t>1. Early detection of condition and prompt Treatment can help to prevent complications 2. Case finding and follow up of known contacts can help to control infection</a:t>
            </a:r>
          </a:p>
          <a:p>
            <a:r>
              <a:rPr lang="en-GB"/>
              <a:t>3. Periodic skin Testing of children for Tuberculosis 4. Prophylactic antituberculosis drugs may be prescribed to those who have high risk of</a:t>
            </a:r>
          </a:p>
          <a:p>
            <a:r>
              <a:rPr lang="en-GB"/>
              <a:t>TB.</a:t>
            </a:r>
          </a:p>
          <a:p>
            <a:r>
              <a:rPr lang="en-GB"/>
              <a:t>5 Advice patient/family member to take continue treatment until doctor's orders to discontinue.</a:t>
            </a:r>
          </a:p>
          <a:p>
            <a:r>
              <a:rPr lang="en-GB"/>
              <a:t>fi Give health education to the community concerning good sanitation and environment,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048724"/>
          <p:cNvSpPr>
            <a:spLocks noGrp="1"/>
          </p:cNvSpPr>
          <p:nvPr>
            <p:ph type="ctrTitle"/>
          </p:nvPr>
        </p:nvSpPr>
        <p:spPr/>
        <p:txBody>
          <a:bodyPr/>
          <a:lstStyle/>
          <a:p>
            <a:r>
              <a:rPr lang="en-GB" b="1" dirty="0">
                <a:solidFill>
                  <a:schemeClr val="accent6">
                    <a:lumMod val="50000"/>
                  </a:schemeClr>
                </a:solidFill>
              </a:rPr>
              <a:t>PAGET'S</a:t>
            </a:r>
            <a:r>
              <a:rPr lang="en-GB" dirty="0"/>
              <a:t> </a:t>
            </a:r>
            <a:r>
              <a:rPr lang="en-GB" b="1" dirty="0">
                <a:solidFill>
                  <a:schemeClr val="accent6">
                    <a:lumMod val="50000"/>
                  </a:schemeClr>
                </a:solidFill>
              </a:rPr>
              <a:t>DISEASE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Content Placeholder 1048727"/>
          <p:cNvSpPr>
            <a:spLocks noGrp="1"/>
          </p:cNvSpPr>
          <p:nvPr>
            <p:ph idx="1"/>
          </p:nvPr>
        </p:nvSpPr>
        <p:spPr/>
        <p:txBody>
          <a:bodyPr>
            <a:normAutofit fontScale="32143" lnSpcReduction="20000"/>
          </a:bodyPr>
          <a:lstStyle/>
          <a:p>
            <a:r>
              <a:rPr lang="en-GB"/>
              <a:t>Paget's disease, also known as osteitis deformans, is a focal, chronic skeletal disorder characterized by enhanced resorption of bone as a result of overactivity of osteoclasts followed by the formation of bone by osteoblasts. Excessive bone resorption occurs followed by excessive bone formation. This process results in a disorganized, mosaic pattern of woven and lamellar bone that is associated with increased vascularity, marrow fibrosis, and mechanical weakness.</a:t>
            </a:r>
          </a:p>
          <a:p>
            <a:r>
              <a:rPr lang="en-GB"/>
              <a:t>Normal</a:t>
            </a:r>
          </a:p>
          <a:p>
            <a:r>
              <a:rPr lang="en-GB"/>
              <a:t>Paget's disease</a:t>
            </a:r>
          </a:p>
          <a:p>
            <a:r>
              <a:rPr lang="en-GB"/>
              <a:t>Skull</a:t>
            </a:r>
          </a:p>
          <a:p>
            <a:r>
              <a:rPr lang="en-GB"/>
              <a:t>The bones commonly affected by Paget's disesse</a:t>
            </a:r>
          </a:p>
          <a:p>
            <a:r>
              <a:rPr lang="en-GB"/>
              <a:t>Spine</a:t>
            </a:r>
          </a:p>
          <a:p>
            <a:r>
              <a:rPr lang="en-GB"/>
              <a:t>Pelvis</a:t>
            </a:r>
          </a:p>
          <a:p>
            <a:r>
              <a:rPr lang="en-GB"/>
              <a:t>Thigh bone (femur)</a:t>
            </a:r>
          </a:p>
          <a:p>
            <a:r>
              <a:rPr lang="en-GB"/>
              <a:t>Shin bone (Libia)</a:t>
            </a:r>
          </a:p>
          <a:p>
            <a:r>
              <a:rPr lang="en-GB"/>
              <a:t>This metabolic disorder results from excessive metabolic activity in bone, affected bones become thickened and their structure disorganized. In the early stages of Paget's disease, bone tissue is broken down and absorbed much faster than normal To keep up with the rapid breakdown of bone tissue, the body speeds up the bone rebuilding process. But this new bone is often weak and brittle, causing it to break (fracture) more easily. Paget's disease usually affects the bones in the pelvis, spine, thigh (femur), skull, shin (tibia), and upper arm (humerus). One bone or several bones may be affected by Paget's disease.</a:t>
            </a:r>
          </a:p>
          <a:p>
            <a:r>
              <a:rPr lang="en-GB"/>
              <a:t>CAUSE</a:t>
            </a:r>
          </a:p>
          <a:p>
            <a:r>
              <a:rPr lang="en-GB"/>
              <a:t>The cause of Paget's disease is not clear (Idiopathic)..</a:t>
            </a:r>
          </a:p>
          <a:p>
            <a:r>
              <a:rPr lang="en-GB"/>
              <a:t>. People older than 40 are the most likely to develop Paget's disease of bone</a:t>
            </a:r>
          </a:p>
          <a:p>
            <a:r>
              <a:rPr lang="en-GB"/>
              <a:t>Men are more commonly affected than are women</a:t>
            </a:r>
          </a:p>
          <a:p>
            <a:r>
              <a:rPr lang="en-GB"/>
              <a:t>• Family history/Genetic factor cause this disease</a:t>
            </a:r>
          </a:p>
          <a:p>
            <a:r>
              <a:rPr lang="en-GB"/>
              <a:t>.</a:t>
            </a:r>
          </a:p>
          <a:p>
            <a:r>
              <a:rPr lang="en-GB"/>
              <a:t>Viral infections</a:t>
            </a:r>
          </a:p>
          <a:p>
            <a:r>
              <a:rPr lang="en-GB"/>
              <a:t>Hormonal imbalance</a:t>
            </a:r>
          </a:p>
          <a:p>
            <a:r>
              <a:rPr lang="en-GB"/>
              <a:t>Vascular disorder</a:t>
            </a:r>
          </a:p>
          <a:p>
            <a:r>
              <a:rPr lang="en-GB"/>
              <a:t>Neoplasm Autoimmune disorder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Content Placeholder 1048601"/>
          <p:cNvSpPr>
            <a:spLocks noGrp="1"/>
          </p:cNvSpPr>
          <p:nvPr>
            <p:ph idx="1"/>
          </p:nvPr>
        </p:nvSpPr>
        <p:spPr/>
        <p:txBody>
          <a:bodyPr>
            <a:normAutofit fontScale="32143" lnSpcReduction="20000"/>
          </a:bodyPr>
          <a:lstStyle/>
          <a:p>
            <a:r>
              <a:rPr lang="en-GB"/>
              <a:t>usually marked by a curled shape or twisted position of the ankle, heel and toes. Thes are higher than heel, foot is flexed. Heel alone touches the ground</a:t>
            </a:r>
          </a:p>
          <a:p>
            <a:r>
              <a:rPr lang="en-GB"/>
              <a:t>CLINICAL MANIFESTATIONS</a:t>
            </a:r>
          </a:p>
          <a:p>
            <a:r>
              <a:rPr lang="en-GB"/>
              <a:t>A</a:t>
            </a:r>
          </a:p>
          <a:p>
            <a:r>
              <a:rPr lang="en-GB"/>
              <a:t>There is usually no discomfort or pain when the patient is not trying to walk</a:t>
            </a:r>
          </a:p>
          <a:p>
            <a:r>
              <a:rPr lang="en-GB"/>
              <a:t>The affected foot may be up to 1/2 inch (about 1 cm) shorter than the other foot</a:t>
            </a:r>
          </a:p>
          <a:p>
            <a:r>
              <a:rPr lang="en-GB"/>
              <a:t>Affected foot lacks full range of motion</a:t>
            </a:r>
          </a:p>
          <a:p>
            <a:r>
              <a:rPr lang="en-GB"/>
              <a:t>The foot is turning inwards at the ankle and points down The front half of the foot is turned inward, giving the foot a kidney bean shape</a:t>
            </a:r>
          </a:p>
          <a:p>
            <a:r>
              <a:rPr lang="en-GB"/>
              <a:t>Tightening of the Achilles tendon (heel cord) Downward-pointing toes</a:t>
            </a:r>
          </a:p>
          <a:p>
            <a:r>
              <a:rPr lang="en-GB"/>
              <a:t>Resting of the foot on its outer border Abnormal shape of the foot</a:t>
            </a:r>
          </a:p>
          <a:p>
            <a:r>
              <a:rPr lang="en-GB"/>
              <a:t>Rigidity and other changes in the movements of the foot</a:t>
            </a:r>
          </a:p>
          <a:p>
            <a:r>
              <a:rPr lang="en-GB"/>
              <a:t>Mild call atrophy</a:t>
            </a:r>
          </a:p>
          <a:p>
            <a:r>
              <a:rPr lang="en-GB"/>
              <a:t>The calf muscles are generally underdeveloped.</a:t>
            </a:r>
          </a:p>
          <a:p>
            <a:r>
              <a:rPr lang="en-GB"/>
              <a:t>Mild hypoplasia of the tibia, fibula and bones of the foot</a:t>
            </a:r>
          </a:p>
          <a:p>
            <a:r>
              <a:rPr lang="en-GB"/>
              <a:t>Awkward gait</a:t>
            </a:r>
          </a:p>
          <a:p>
            <a:r>
              <a:rPr lang="en-GB"/>
              <a:t>DIAGNOSTIC EVALUATIONS</a:t>
            </a:r>
          </a:p>
          <a:p>
            <a:r>
              <a:rPr lang="en-GB"/>
              <a:t>The defect is present at birth and detected at first neonatal examination A complete physical examination is performed to rule out other spinal and muscular</a:t>
            </a:r>
          </a:p>
          <a:p>
            <a:r>
              <a:rPr lang="en-GB"/>
              <a:t>diseases It can also be detected before birth by ultrasound, especially if both feet are affected</a:t>
            </a:r>
          </a:p>
          <a:p>
            <a:r>
              <a:rPr lang="en-GB"/>
              <a:t>Family history about the presence of the conditions should be obtained • Anteroposterior, lateral standing, and maximum dorsiflexion lateral radiograph</a:t>
            </a:r>
          </a:p>
          <a:p>
            <a:r>
              <a:rPr lang="en-GB"/>
              <a:t>MEDICAL MANAGEMENT</a:t>
            </a:r>
          </a:p>
          <a:p>
            <a:r>
              <a:rPr lang="en-GB"/>
              <a:t>CLUBFOOT CORRECTION PROCESS</a:t>
            </a:r>
          </a:p>
          <a:p>
            <a:r>
              <a:rPr lang="en-GB"/>
              <a:t>CASTING</a:t>
            </a:r>
          </a:p>
          <a:p>
            <a:r>
              <a:rPr lang="en-GB"/>
              <a:t>ON PLASTER</a:t>
            </a:r>
          </a:p>
          <a:p>
            <a:r>
              <a:rPr lang="en-GB"/>
              <a:t>ON BRACE</a:t>
            </a:r>
          </a:p>
          <a:p>
            <a:r>
              <a:rPr lang="en-GB"/>
              <a:t>HAPPY CHILDHOOD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Content Placeholder 1048729"/>
          <p:cNvSpPr>
            <a:spLocks noGrp="1"/>
          </p:cNvSpPr>
          <p:nvPr>
            <p:ph idx="1"/>
          </p:nvPr>
        </p:nvSpPr>
        <p:spPr/>
        <p:txBody>
          <a:bodyPr>
            <a:normAutofit fontScale="50000" lnSpcReduction="20000"/>
          </a:bodyPr>
          <a:lstStyle/>
          <a:p>
            <a:r>
              <a:rPr lang="en-GB"/>
              <a:t>PATHOPHYSIOLOGY</a:t>
            </a:r>
          </a:p>
          <a:p>
            <a:r>
              <a:rPr lang="en-GB"/>
              <a:t>In Paget's disease, osteoclasts are more active than osteoblasts. This means that there is</a:t>
            </a:r>
          </a:p>
          <a:p>
            <a:r>
              <a:rPr lang="en-GB"/>
              <a:t>more bone absorption than normal. The osteoblasts try to keep up by making new bone, but they overreact and make excess bone that is very chaotic. The new bone is abnormally large, is deformed, and fits together haphazardly. Normal bone has a tight overlapping structure, like a well-constructed brick wall. Bone afflicted by Paget's disease has an irregular mosaic pattern, as though the bricks were just dumped in</a:t>
            </a:r>
          </a:p>
          <a:p>
            <a:r>
              <a:rPr lang="en-GB"/>
              <a:t>place The end result is bones that are large and dense, but weak and brittle. The bone is prone to fractures, bowing, and deformities.</a:t>
            </a:r>
          </a:p>
          <a:p>
            <a:r>
              <a:rPr lang="en-GB"/>
              <a:t>Due to etiological factors</a:t>
            </a:r>
          </a:p>
          <a:p>
            <a:r>
              <a:rPr lang="en-GB"/>
              <a:t>Increase in number, size, and activity of osteoclasts</a:t>
            </a:r>
          </a:p>
          <a:p>
            <a:r>
              <a:rPr lang="en-GB"/>
              <a:t>Osteoclasts causes excessive bone resorption, which also stimulate osteoblasts</a:t>
            </a:r>
          </a:p>
          <a:p>
            <a:r>
              <a:rPr lang="en-GB"/>
              <a:t>Osteoclasts secrete acid and enzyme that dissolve the mineralized bone and matrix</a:t>
            </a:r>
          </a:p>
          <a:p>
            <a:r>
              <a:rPr lang="en-GB"/>
              <a:t>Marked increased osteoclasts activity results in disorganized new bone formation</a:t>
            </a:r>
          </a:p>
          <a:p>
            <a:r>
              <a:rPr lang="en-GB"/>
              <a:t>Bones have highly vasculariation and weak structure</a:t>
            </a:r>
          </a:p>
          <a:p>
            <a:r>
              <a:rPr lang="en-GB"/>
              <a:t>Skeletal deformities: Bowing of femur and tibiae and enlargement of skull</a:t>
            </a:r>
          </a:p>
          <a:p>
            <a:r>
              <a:rPr lang="en-GB"/>
              <a:t>Disorganized bone remodeling, bowing of bones all stimulate</a:t>
            </a:r>
          </a:p>
          <a:p>
            <a:r>
              <a:rPr lang="en-GB"/>
              <a:t>nociceptive nerve endings</a:t>
            </a:r>
          </a:p>
          <a:p>
            <a:r>
              <a:rPr lang="en-GB"/>
              <a:t>PAGET'S DISEASE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Content Placeholder 1048731"/>
          <p:cNvSpPr>
            <a:spLocks noGrp="1"/>
          </p:cNvSpPr>
          <p:nvPr>
            <p:ph idx="1"/>
          </p:nvPr>
        </p:nvSpPr>
        <p:spPr/>
        <p:txBody>
          <a:bodyPr>
            <a:normAutofit fontScale="32143" lnSpcReduction="20000"/>
          </a:bodyPr>
          <a:lstStyle/>
          <a:p>
            <a:r>
              <a:rPr lang="en-GB"/>
              <a:t>CLINICAL MANIFESTATIONS</a:t>
            </a:r>
          </a:p>
          <a:p>
            <a:r>
              <a:rPr lang="en-GB"/>
              <a:t>Most people with Paget's disease have no symptoms Pain and tenderness of bones</a:t>
            </a:r>
          </a:p>
          <a:p>
            <a:r>
              <a:rPr lang="en-GB"/>
              <a:t>• Fracture of brittle bone Advanced arthritis of joints near affected bone</a:t>
            </a:r>
          </a:p>
          <a:p>
            <a:r>
              <a:rPr lang="en-GB"/>
              <a:t>Browning of femur and tibia • Enlargement of the skull or hips</a:t>
            </a:r>
          </a:p>
          <a:p>
            <a:r>
              <a:rPr lang="en-GB"/>
              <a:t>• Curved back bone ⚫ Waddling gait (spine bent forward and chin rest on chest)</a:t>
            </a:r>
          </a:p>
          <a:p>
            <a:r>
              <a:rPr lang="en-GB"/>
              <a:t>Other symptoms may occur as the result of the location of Paget's disease. For example, the disease can affect the skull and cause headaches, dizziness, loss of muscle strength in the face (facial droop), or problems with vision or hearing. When the disease affects the spine, nerves can become damaged and cause leg pain, numbness, weakness, or cauda equina syndrome (an emergency condition with symptoms that include loss of feeling in the pelvic area and legs).</a:t>
            </a:r>
          </a:p>
          <a:p>
            <a:r>
              <a:rPr lang="en-GB"/>
              <a:t>DIAGNOSTIC EVALUATIONS</a:t>
            </a:r>
          </a:p>
          <a:p>
            <a:r>
              <a:rPr lang="en-GB"/>
              <a:t>Complete family health history</a:t>
            </a:r>
          </a:p>
          <a:p>
            <a:r>
              <a:rPr lang="en-GB"/>
              <a:t>Physical examination Chest X-rays</a:t>
            </a:r>
          </a:p>
          <a:p>
            <a:r>
              <a:rPr lang="en-GB"/>
              <a:t>Bone scans</a:t>
            </a:r>
          </a:p>
          <a:p>
            <a:r>
              <a:rPr lang="en-GB"/>
              <a:t>OCT scan and MRI done</a:t>
            </a:r>
          </a:p>
          <a:p>
            <a:r>
              <a:rPr lang="en-GB"/>
              <a:t>Blood examination - serum alkaline phosphate is increased Urine examination - urinary hydroxyproline excretion is increased</a:t>
            </a:r>
          </a:p>
          <a:p>
            <a:r>
              <a:rPr lang="en-GB"/>
              <a:t>MEDICAL MANAGEMENT</a:t>
            </a:r>
          </a:p>
          <a:p>
            <a:r>
              <a:rPr lang="en-GB"/>
              <a:t>1 Usually no treatment for patients who is not having symptoms</a:t>
            </a:r>
          </a:p>
          <a:p>
            <a:r>
              <a:rPr lang="en-GB"/>
              <a:t>2 Biophosphonates - Biphosphonates inhibit bone resorption and reduce incidence of fractures. Alendronate (Fosa max), Pamidronate (Aredia), Tiludronate (Skelid), Risedronate (Actonel).</a:t>
            </a:r>
          </a:p>
          <a:p>
            <a:r>
              <a:rPr lang="en-GB"/>
              <a:t>3. Calcitonin hormone also decrease bone reabsorption by reducing osteoclasts. Calcitonin (eg Miacalcic) helps to regulate calcium levels in your body and is usually given by injection.</a:t>
            </a:r>
          </a:p>
          <a:p>
            <a:r>
              <a:rPr lang="en-GB"/>
              <a:t>4. Acetaminophen (Tylenol) or nonsteroidal anti-inflammatory medications (NSAIDs) may</a:t>
            </a:r>
          </a:p>
          <a:p>
            <a:r>
              <a:rPr lang="en-GB"/>
              <a:t>also be given for pain 5. Plicamycin (Mithramycin, Mithracin) is a potent anticancer drug that is reserved for patients with severe hypercalcemia/severe disease with neurological involvement. This drug suppresses both osteoclastic and osteoblastic activity within days, but it has serious adverse effects.</a:t>
            </a:r>
          </a:p>
          <a:p>
            <a:r>
              <a:rPr lang="en-GB"/>
              <a:t>Loss of hearing is managed with hearing aids and communication technique</a:t>
            </a:r>
          </a:p>
          <a:p>
            <a:r>
              <a:rPr lang="en-GB"/>
              <a:t>7. Physiotherapy, hydrotherapy (exercise in water) and transcutaneous electrical nerve</a:t>
            </a:r>
          </a:p>
          <a:p>
            <a:r>
              <a:rPr lang="en-GB"/>
              <a:t>stimulation (TENS)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Content Placeholder 1048733"/>
          <p:cNvSpPr>
            <a:spLocks noGrp="1"/>
          </p:cNvSpPr>
          <p:nvPr>
            <p:ph idx="1"/>
          </p:nvPr>
        </p:nvSpPr>
        <p:spPr/>
        <p:txBody>
          <a:bodyPr>
            <a:normAutofit fontScale="35714" lnSpcReduction="20000"/>
          </a:bodyPr>
          <a:lstStyle/>
          <a:p>
            <a:r>
              <a:rPr lang="en-GB"/>
              <a:t>SURGERY</a:t>
            </a:r>
          </a:p>
          <a:p>
            <a:r>
              <a:rPr lang="en-GB"/>
              <a:t>1. In rare cases, patient may require surgery to:</a:t>
            </a:r>
          </a:p>
          <a:p>
            <a:r>
              <a:rPr lang="en-GB"/>
              <a:t>2 Help fractures heal</a:t>
            </a:r>
          </a:p>
          <a:p>
            <a:r>
              <a:rPr lang="en-GB"/>
              <a:t>3. Replace joints damaged by severe arthritis</a:t>
            </a:r>
          </a:p>
          <a:p>
            <a:r>
              <a:rPr lang="en-GB"/>
              <a:t>4. Realign deformed bones 5. Reduce pressure on nerves</a:t>
            </a:r>
          </a:p>
          <a:p>
            <a:r>
              <a:rPr lang="en-GB"/>
              <a:t>6. Severe degenerative arthritis may require total joint replacement</a:t>
            </a:r>
          </a:p>
          <a:p>
            <a:r>
              <a:rPr lang="en-GB"/>
              <a:t>Nursing Diagnosis</a:t>
            </a:r>
          </a:p>
          <a:p>
            <a:r>
              <a:rPr lang="en-GB"/>
              <a:t>1. Pain AND tenderness of the bones related to thickness and hardening of bone as</a:t>
            </a:r>
          </a:p>
          <a:p>
            <a:r>
              <a:rPr lang="en-GB"/>
              <a:t>manifested by client complaining of pain 2. Breathing pattern disturbance related to bending of spine forward as manifested by</a:t>
            </a:r>
          </a:p>
          <a:p>
            <a:r>
              <a:rPr lang="en-GB"/>
              <a:t>feeling discomfort at the time of walking 3. Activity intolerance related to thickening and molding of bones from normal posture as</a:t>
            </a:r>
          </a:p>
          <a:p>
            <a:r>
              <a:rPr lang="en-GB"/>
              <a:t>evidenced by client walking 4. Knowledge deficit regarding disease process as manifested by patient is not aware regarding disease process and it's causative factors 5. Altered sensory perception (hearing loss) related to compression of nerve secondary to</a:t>
            </a:r>
          </a:p>
          <a:p>
            <a:r>
              <a:rPr lang="en-GB"/>
              <a:t>enlargement of skull as manifested by patient is complaining of deafness</a:t>
            </a:r>
          </a:p>
          <a:p>
            <a:r>
              <a:rPr lang="en-GB"/>
              <a:t>Nursing Management</a:t>
            </a:r>
          </a:p>
          <a:p>
            <a:r>
              <a:rPr lang="en-GB"/>
              <a:t>Nursing management focuses on pain relief and support for symptoms. Teaching about the disease, medications, and other therapies is done.</a:t>
            </a:r>
          </a:p>
          <a:p>
            <a:r>
              <a:rPr lang="en-GB"/>
              <a:t>1. Assess the pain location &amp; intensity of pain. 2. Advice the patient to take analgesics &amp; NSAIDS.</a:t>
            </a:r>
          </a:p>
          <a:p>
            <a:r>
              <a:rPr lang="en-GB"/>
              <a:t>3. Ensure correct use of prescribed brace or corset.</a:t>
            </a:r>
          </a:p>
          <a:p>
            <a:r>
              <a:rPr lang="en-GB"/>
              <a:t>4. Advice heat therapy and massage.</a:t>
            </a:r>
          </a:p>
          <a:p>
            <a:r>
              <a:rPr lang="en-GB"/>
              <a:t>5. Encourage the patient for the use of assistive device during 6. Encourage the patient to practice good body mechanics. ambulation.</a:t>
            </a:r>
          </a:p>
          <a:p>
            <a:r>
              <a:rPr lang="en-GB"/>
              <a:t>7. Weight controlling to reduce the stress on affected bones</a:t>
            </a:r>
          </a:p>
          <a:p>
            <a:r>
              <a:rPr lang="en-GB"/>
              <a:t>Advice the patient to take diet rich in calcium &amp; vitamin D. 9. Advice safety precautions to reduce falls in bathroom &amp; house by proper lighting, use of side rails (handles) &amp; non slippery floors.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048734"/>
          <p:cNvSpPr>
            <a:spLocks noGrp="1"/>
          </p:cNvSpPr>
          <p:nvPr>
            <p:ph type="ctrTitle"/>
          </p:nvPr>
        </p:nvSpPr>
        <p:spPr/>
        <p:txBody>
          <a:bodyPr/>
          <a:lstStyle/>
          <a:p>
            <a:r>
              <a:rPr lang="en-GB" b="1" dirty="0">
                <a:solidFill>
                  <a:schemeClr val="accent6">
                    <a:lumMod val="50000"/>
                  </a:schemeClr>
                </a:solidFill>
              </a:rPr>
              <a:t>AMPUTATION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Content Placeholder 1048737"/>
          <p:cNvSpPr>
            <a:spLocks noGrp="1"/>
          </p:cNvSpPr>
          <p:nvPr>
            <p:ph idx="1"/>
          </p:nvPr>
        </p:nvSpPr>
        <p:spPr/>
        <p:txBody>
          <a:bodyPr/>
          <a:lstStyle/>
          <a:p>
            <a:r>
              <a:rPr lang="en-GB"/>
              <a:t>Amputation is an acquired condition that results in the loss of a limb, usually from injury, disease, or surgery. The word amputation is derived from Latin word amputare which means "to cut off". Amputation is complete removal of injured or deformed part.</a:t>
            </a:r>
          </a:p>
          <a:p>
            <a:r>
              <a:rPr lang="en-GB"/>
              <a:t>An amputation is the partial or total removal of an extremity. Amputation may result from acute process (traumatic event) or chronic condition such as peripheral vascular disease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Content Placeholder 1048739"/>
          <p:cNvSpPr>
            <a:spLocks noGrp="1"/>
          </p:cNvSpPr>
          <p:nvPr>
            <p:ph idx="1"/>
          </p:nvPr>
        </p:nvSpPr>
        <p:spPr/>
        <p:txBody>
          <a:bodyPr>
            <a:normAutofit fontScale="28571" lnSpcReduction="20000"/>
          </a:bodyPr>
          <a:lstStyle/>
          <a:p>
            <a:r>
              <a:rPr lang="en-GB"/>
              <a:t>diabetes mellitus or surgery.</a:t>
            </a:r>
          </a:p>
          <a:p>
            <a:r>
              <a:rPr lang="en-GB"/>
              <a:t>CAUSES</a:t>
            </a:r>
          </a:p>
          <a:p>
            <a:r>
              <a:rPr lang="en-GB"/>
              <a:t>⚫ Trauma - Crush injuries, burns, frost bite, electrical burns, fulminating gas gangrene Diseases - Peripheral vascular disease, diabetes, blood clots, or osteomyelitis</a:t>
            </a:r>
          </a:p>
          <a:p>
            <a:r>
              <a:rPr lang="en-GB"/>
              <a:t>Electrical injuries, frostbite, and burns</a:t>
            </a:r>
          </a:p>
          <a:p>
            <a:r>
              <a:rPr lang="en-GB"/>
              <a:t>Chronic osteomyelitis and gas gangrene</a:t>
            </a:r>
          </a:p>
          <a:p>
            <a:r>
              <a:rPr lang="en-GB"/>
              <a:t>Bone tumor</a:t>
            </a:r>
          </a:p>
          <a:p>
            <a:r>
              <a:rPr lang="en-GB"/>
              <a:t>Congenital abnormalities</a:t>
            </a:r>
          </a:p>
          <a:p>
            <a:r>
              <a:rPr lang="en-GB"/>
              <a:t>Surgery to remove tumors from bones and muscles</a:t>
            </a:r>
          </a:p>
          <a:p>
            <a:r>
              <a:rPr lang="en-GB"/>
              <a:t>PURPOSES</a:t>
            </a:r>
          </a:p>
          <a:p>
            <a:r>
              <a:rPr lang="en-GB"/>
              <a:t>Arms, legs, hands, feet, fingers, and toes can be amputated. Most involve small body parts such as a finger, rather than an entire limb. Amputation is performed for the following</a:t>
            </a:r>
          </a:p>
          <a:p>
            <a:r>
              <a:rPr lang="en-GB"/>
              <a:t>reasons:</a:t>
            </a:r>
          </a:p>
          <a:p>
            <a:r>
              <a:rPr lang="en-GB"/>
              <a:t>To remove tissue that no longer has an adequate blood supply</a:t>
            </a:r>
          </a:p>
          <a:p>
            <a:r>
              <a:rPr lang="en-GB"/>
              <a:t>To remove malignant tumors</a:t>
            </a:r>
          </a:p>
          <a:p>
            <a:r>
              <a:rPr lang="en-GB"/>
              <a:t>Because of severe trauma to the body part</a:t>
            </a:r>
          </a:p>
          <a:p>
            <a:r>
              <a:rPr lang="en-GB"/>
              <a:t>Blood supply to an extremity can be cut off because of injury to blood vessel, hardening of</a:t>
            </a:r>
          </a:p>
          <a:p>
            <a:r>
              <a:rPr lang="en-GB"/>
              <a:t>the arteries, arterial embolism, and impaired circulation as a complication of diabetes mellitus, repeated infection that leads to gangrene, frostbite, Raynaud's disease, or Buerger's disease.</a:t>
            </a:r>
          </a:p>
          <a:p>
            <a:r>
              <a:rPr lang="en-GB"/>
              <a:t>THE SITE OF AMPUTATION</a:t>
            </a:r>
          </a:p>
          <a:p>
            <a:r>
              <a:rPr lang="en-GB"/>
              <a:t>The exact location for the amputation of a limb is based on several factors. The physician will always strive to preserve as much of the limb as possible, but there are other considerations involved in the decision. For example: (1) The blood supply available to the remaining limb.</a:t>
            </a:r>
          </a:p>
          <a:p>
            <a:r>
              <a:rPr lang="en-GB"/>
              <a:t>(2) The functional ability of the remaining limb.</a:t>
            </a:r>
          </a:p>
          <a:p>
            <a:r>
              <a:rPr lang="en-GB"/>
              <a:t>(3) The fitting of a functional prosthesis.</a:t>
            </a:r>
          </a:p>
          <a:p>
            <a:r>
              <a:rPr lang="en-GB"/>
              <a:t>(4) The patient's age and overall physical condition.</a:t>
            </a:r>
          </a:p>
          <a:p>
            <a:r>
              <a:rPr lang="en-GB"/>
              <a:t>(5) The patient's muscle strength.</a:t>
            </a:r>
          </a:p>
          <a:p>
            <a:r>
              <a:rPr lang="en-GB"/>
              <a:t>(6) The patient's ability to learn</a:t>
            </a:r>
          </a:p>
          <a:p>
            <a:r>
              <a:rPr lang="en-GB"/>
              <a:t>LEVELS OF AMPUTATION</a:t>
            </a:r>
          </a:p>
          <a:p>
            <a:r>
              <a:rPr lang="en-GB"/>
              <a:t>Level of amputation determined by circulation in the part and functional usefulness (use of</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Content Placeholder 1048741"/>
          <p:cNvSpPr>
            <a:spLocks noGrp="1"/>
          </p:cNvSpPr>
          <p:nvPr>
            <p:ph idx="1"/>
          </p:nvPr>
        </p:nvSpPr>
        <p:spPr/>
        <p:txBody>
          <a:bodyPr>
            <a:normAutofit fontScale="39286" lnSpcReduction="20000"/>
          </a:bodyPr>
          <a:lstStyle/>
          <a:p>
            <a:r>
              <a:rPr lang="en-GB"/>
              <a:t>Partial Foot Amputation: Amputation of the lower limb distal to the ankle joint.</a:t>
            </a:r>
          </a:p>
          <a:p>
            <a:r>
              <a:rPr lang="en-GB"/>
              <a:t>2. Transtarsal Amputation: Through the tarsal (tarsus) or foot bones. 43. Ankle Disarticulation (Symes): A disarticulation Amputation of the lower limb at the ankle joint that retains the fatty heel pad portion for cushioning.</a:t>
            </a:r>
          </a:p>
          <a:p>
            <a:r>
              <a:rPr lang="en-GB"/>
              <a:t>A. Ankle Disarticulation: Amputation of the lower limb at the ankle joint. 5. Trans-Tibial Amputation (below-knee amputation): Amputation of the lower limb between the knee joint and the ankle joint.</a:t>
            </a:r>
          </a:p>
          <a:p>
            <a:r>
              <a:rPr lang="en-GB"/>
              <a:t>6. Knee Disarticulation: Amputation of the lower limb at the knee joint.</a:t>
            </a:r>
          </a:p>
          <a:p>
            <a:r>
              <a:rPr lang="en-GB"/>
              <a:t>Trans-Femoral Amputation (above-knee amputation): Amputation of the lower limb between the hip joint and the knee joint</a:t>
            </a:r>
          </a:p>
          <a:p>
            <a:r>
              <a:rPr lang="en-GB"/>
              <a:t>8. Hip Disarticulation: Amputation of the lower limb at the hip joint, leaving the pelvis</a:t>
            </a:r>
          </a:p>
          <a:p>
            <a:r>
              <a:rPr lang="en-GB"/>
              <a:t>intact.</a:t>
            </a:r>
          </a:p>
          <a:p>
            <a:r>
              <a:rPr lang="en-GB"/>
              <a:t>9. Trans-Pelvic Amputation hindquarter amputation) Amputation of the whole lower</a:t>
            </a:r>
          </a:p>
          <a:p>
            <a:r>
              <a:rPr lang="en-GB"/>
              <a:t>limb together with all or part of the hemipelvis. 30. Partial Hand Amputation: Amputation of the upper limb distal to the wrist joint.</a:t>
            </a:r>
          </a:p>
          <a:p>
            <a:r>
              <a:rPr lang="en-GB"/>
              <a:t>1. Wrist Disarticulation: Amputation of the upper limb at the wrist joint.</a:t>
            </a:r>
          </a:p>
          <a:p>
            <a:r>
              <a:rPr lang="en-GB"/>
              <a:t>22. Trans-Radial Amputation (below-elbow amputation): Amputation of the upper limb</a:t>
            </a:r>
          </a:p>
          <a:p>
            <a:r>
              <a:rPr lang="en-GB"/>
              <a:t>between the elbow joint and the wrist joint. 13. Elbow Disarticulation: Amputation of the upper limb at the elbow joint. 14. Trans-Humeral Amputation (above-elbow amputation): Amputation of the upper limb</a:t>
            </a:r>
          </a:p>
          <a:p>
            <a:r>
              <a:rPr lang="en-GB"/>
              <a:t>between the shoulder joint and the elbow joint.</a:t>
            </a:r>
          </a:p>
          <a:p>
            <a:r>
              <a:rPr lang="en-GB"/>
              <a:t>15. Shoulder Disarticulation: Amputation of the upper limb at the shoulder joint. 16. Forequarter Amputation: Amputation of the upper limb at the scapulo-thoracic and the sternoclavicular joints. Interscapulthorasic amputation.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Content Placeholder 1048743"/>
          <p:cNvSpPr>
            <a:spLocks noGrp="1"/>
          </p:cNvSpPr>
          <p:nvPr>
            <p:ph idx="1"/>
          </p:nvPr>
        </p:nvSpPr>
        <p:spPr/>
        <p:txBody>
          <a:bodyPr>
            <a:normAutofit fontScale="28571" lnSpcReduction="20000"/>
          </a:bodyPr>
          <a:lstStyle/>
          <a:p>
            <a:r>
              <a:rPr lang="en-GB"/>
              <a:t>TYPES OF AMPUTATION</a:t>
            </a:r>
          </a:p>
          <a:p>
            <a:r>
              <a:rPr lang="en-GB"/>
              <a:t>PU A Text Book of Medical Surgical Nursing</a:t>
            </a:r>
          </a:p>
          <a:p>
            <a:r>
              <a:rPr lang="en-GB"/>
              <a:t>A) On the Basis of Amputated Part</a:t>
            </a:r>
          </a:p>
          <a:p>
            <a:r>
              <a:rPr lang="en-GB"/>
              <a:t>⚫ Amputated finger Amputated thumb</a:t>
            </a:r>
          </a:p>
          <a:p>
            <a:r>
              <a:rPr lang="en-GB"/>
              <a:t>Amputated arm</a:t>
            </a:r>
          </a:p>
          <a:p>
            <a:r>
              <a:rPr lang="en-GB"/>
              <a:t>Amputated toe</a:t>
            </a:r>
          </a:p>
          <a:p>
            <a:r>
              <a:rPr lang="en-GB"/>
              <a:t>Amputated leg</a:t>
            </a:r>
          </a:p>
          <a:p>
            <a:r>
              <a:rPr lang="en-GB"/>
              <a:t>Amputated lower leg</a:t>
            </a:r>
          </a:p>
          <a:p>
            <a:r>
              <a:rPr lang="en-GB"/>
              <a:t>B) On the Basis of Type of Surgery 1. Open Amputation: The open, or guillotine amputation is performed when infection is present or likely to develop due to the circumstances of the injury or amputation. Tissue and bone are severed at the same level, and the wound is not closed, but left open to drain. Bulky dressings cover the stump end. Wound is closed when infection is no longer present and draining of fluid stops. 2. Closed Amputation: The Closed, or flap amputation is the preferred method as it usually</a:t>
            </a:r>
          </a:p>
          <a:p>
            <a:r>
              <a:rPr lang="en-GB"/>
              <a:t>heals faster and allows the patient to be fitted for and begin using a prosthetic device</a:t>
            </a:r>
          </a:p>
          <a:p>
            <a:r>
              <a:rPr lang="en-GB"/>
              <a:t>much sooner When the tissue and bone are severed, skin flaps are left to cover the</a:t>
            </a:r>
          </a:p>
          <a:p>
            <a:r>
              <a:rPr lang="en-GB"/>
              <a:t>stump end. Drains are placed in the wound and the skin flaps are sutured.</a:t>
            </a:r>
          </a:p>
          <a:p>
            <a:r>
              <a:rPr lang="en-GB"/>
              <a:t>PREPARATION</a:t>
            </a:r>
          </a:p>
          <a:p>
            <a:r>
              <a:rPr lang="en-GB"/>
              <a:t>Before an amputation is performed, extensive testing is done to determine the proper level</a:t>
            </a:r>
          </a:p>
          <a:p>
            <a:r>
              <a:rPr lang="en-GB"/>
              <a:t>of amputation. The goal of the surgeon is to find the place where healing is most likely to be complete, while allowing the maximum amount of limb to remain for effective rehabilitation. The greater the blood flow through an area, the more likely healing is to occur. These tests are designed to measure blood flow through the limb. Several or all of them can be done to</a:t>
            </a:r>
          </a:p>
          <a:p>
            <a:r>
              <a:rPr lang="en-GB"/>
              <a:t>help choose the proper level of amputation. Measurement of blood pressure in different parts of the limb</a:t>
            </a:r>
          </a:p>
          <a:p>
            <a:r>
              <a:rPr lang="en-GB"/>
              <a:t>Xenon 133 studies, which use a radiopharmaceutical to measure blood flow</a:t>
            </a:r>
          </a:p>
          <a:p>
            <a:r>
              <a:rPr lang="en-GB"/>
              <a:t>⚫ Oxygen tension measurements in which an oxygen electrode is used to measure oxygen pressure under the skin. If the pressure is 0, the healing will not occur. If the pressure reads higher than 40mm hg, healing of the area is likely to be satisfactory. Laser doppler measurements of the microcirculation of the skin</a:t>
            </a:r>
          </a:p>
          <a:p>
            <a:r>
              <a:rPr lang="en-GB"/>
              <a:t>Skin fluorescent studies that also measure skin microcirculation • Skin perfusion measurements using a blood pressure cuff and photoelectric detector</a:t>
            </a:r>
          </a:p>
          <a:p>
            <a:r>
              <a:rPr lang="en-GB"/>
              <a:t>⚫ Infrared measurements of skin temperature No single test is highly predictive of healing, but taken together, the results give the surgeon an excellent idea of the best place to amputate.</a:t>
            </a:r>
          </a:p>
          <a:p>
            <a:r>
              <a:rPr lang="en-GB"/>
              <a:t>HEALING OF AMPUTATION SITE</a:t>
            </a:r>
          </a:p>
          <a:p>
            <a:r>
              <a:rPr lang="en-GB"/>
              <a:t>• Rigid or compression dressing is applied over stump that promote healing and prevent infection and minimize edema. Rigid dressing is made up of cast.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Content Placeholder 1048745"/>
          <p:cNvSpPr>
            <a:spLocks noGrp="1"/>
          </p:cNvSpPr>
          <p:nvPr>
            <p:ph idx="1"/>
          </p:nvPr>
        </p:nvSpPr>
        <p:spPr/>
        <p:txBody>
          <a:bodyPr>
            <a:normAutofit fontScale="28571" lnSpcReduction="20000"/>
          </a:bodyPr>
          <a:lstStyle/>
          <a:p>
            <a:r>
              <a:rPr lang="en-GB"/>
              <a:t>Soft dressing can also be applied if you have to observe the stump for infection.</a:t>
            </a:r>
          </a:p>
          <a:p>
            <a:r>
              <a:rPr lang="en-GB"/>
              <a:t>1725</a:t>
            </a:r>
          </a:p>
          <a:p>
            <a:r>
              <a:rPr lang="en-GB"/>
              <a:t>Stump is prepared for prosthesis by pushing it into first soft and then harder surfaces. . Stump may be wrapped in an ice bandage to form its conical shape and to prevent edema. Bandage is applied from the distal to the proximal extremity</a:t>
            </a:r>
          </a:p>
          <a:p>
            <a:r>
              <a:rPr lang="en-GB"/>
              <a:t>COMPLICATIONS COMPLI</a:t>
            </a:r>
          </a:p>
          <a:p>
            <a:r>
              <a:rPr lang="en-GB"/>
              <a:t>Hematoma</a:t>
            </a:r>
          </a:p>
          <a:p>
            <a:r>
              <a:rPr lang="en-GB"/>
              <a:t>Infection</a:t>
            </a:r>
          </a:p>
          <a:p>
            <a:r>
              <a:rPr lang="en-GB"/>
              <a:t>Delayed healing</a:t>
            </a:r>
          </a:p>
          <a:p>
            <a:r>
              <a:rPr lang="en-GB"/>
              <a:t>• Contractures</a:t>
            </a:r>
          </a:p>
          <a:p>
            <a:r>
              <a:rPr lang="en-GB"/>
              <a:t>Skin flap necrosis</a:t>
            </a:r>
          </a:p>
          <a:p>
            <a:r>
              <a:rPr lang="en-GB"/>
              <a:t>Deformity of joints Chronic stump pain and phantom pain</a:t>
            </a:r>
          </a:p>
          <a:p>
            <a:r>
              <a:rPr lang="en-GB"/>
              <a:t>Neuroma</a:t>
            </a:r>
          </a:p>
          <a:p>
            <a:r>
              <a:rPr lang="en-GB"/>
              <a:t>⚫ Hardening of arteries and even death in elder patients</a:t>
            </a:r>
          </a:p>
          <a:p>
            <a:r>
              <a:rPr lang="en-GB"/>
              <a:t>DIAGNOSTIC EVALUATIONS</a:t>
            </a:r>
          </a:p>
          <a:p>
            <a:r>
              <a:rPr lang="en-GB"/>
              <a:t>Pre-operatively some diagnostic test was done</a:t>
            </a:r>
          </a:p>
          <a:p>
            <a:r>
              <a:rPr lang="en-GB"/>
              <a:t>Routine blood hematology, biochemistry &amp; blood cross matching, coagulation studies done. 2 Doppler flowmetry, segmented blood pressure determination, transcutaneous partial</a:t>
            </a:r>
          </a:p>
          <a:p>
            <a:r>
              <a:rPr lang="en-GB"/>
              <a:t>1</a:t>
            </a:r>
          </a:p>
          <a:p>
            <a:r>
              <a:rPr lang="en-GB"/>
              <a:t>pressure oxygen reading, arteriography, venography are performed.</a:t>
            </a:r>
          </a:p>
          <a:p>
            <a:r>
              <a:rPr lang="en-GB"/>
              <a:t>Post operative:</a:t>
            </a:r>
          </a:p>
          <a:p>
            <a:r>
              <a:rPr lang="en-GB"/>
              <a:t>1 CBC done to monitor blood loss.</a:t>
            </a:r>
          </a:p>
          <a:p>
            <a:r>
              <a:rPr lang="en-GB"/>
              <a:t>2 WBC count to rule out infection.</a:t>
            </a:r>
          </a:p>
          <a:p>
            <a:r>
              <a:rPr lang="en-GB"/>
              <a:t>3 Blood biochemistry checked to evaluate electrolytes.</a:t>
            </a:r>
          </a:p>
          <a:p>
            <a:r>
              <a:rPr lang="en-GB"/>
              <a:t>4. Vascular dopper ultrasonography done to rule out DVT</a:t>
            </a:r>
          </a:p>
          <a:p>
            <a:r>
              <a:rPr lang="en-GB"/>
              <a:t>REHABILITATION OF PATIENT</a:t>
            </a:r>
          </a:p>
          <a:p>
            <a:r>
              <a:rPr lang="en-GB"/>
              <a:t>Rehabilitation team (patient, nurse, physician, social worker, physiotherapist occupational therapist, psychologist, prosthetist and vocational rehabilitation, help the patient to achieve highest level of mobility and function.</a:t>
            </a:r>
          </a:p>
          <a:p>
            <a:r>
              <a:rPr lang="en-GB"/>
              <a:t>Physical therapy and rehabilitation are started as soon as possible, usually within 48 hours. Studies have shown that there is a positive relationship between early rehabilitation and effective functioning of the stump and prosthesis.</a:t>
            </a:r>
          </a:p>
          <a:p>
            <a:r>
              <a:rPr lang="en-GB"/>
              <a:t>• Positioning and elevation of stump: Elevate the stump for 24 to 48 hours to combat edema. A lower extremity should not be elevated for more than 48 hours to prevent contractures.</a:t>
            </a:r>
          </a:p>
          <a:p>
            <a:r>
              <a:rPr lang="en-GB"/>
              <a:t>Exercises: Exercises helps to prevent contractures, strengthen the muscles and make amputed part ready for prosthesis.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Content Placeholder 1048747"/>
          <p:cNvSpPr>
            <a:spLocks noGrp="1"/>
          </p:cNvSpPr>
          <p:nvPr>
            <p:ph idx="1"/>
          </p:nvPr>
        </p:nvSpPr>
        <p:spPr/>
        <p:txBody>
          <a:bodyPr>
            <a:normAutofit fontScale="25000" lnSpcReduction="20000"/>
          </a:bodyPr>
          <a:lstStyle/>
          <a:p>
            <a:r>
              <a:rPr lang="en-GB"/>
              <a:t>Nuraing Care Plan</a:t>
            </a:r>
          </a:p>
          <a:p>
            <a:r>
              <a:rPr lang="en-GB"/>
              <a:t>Nursing Assessment</a:t>
            </a:r>
          </a:p>
          <a:p>
            <a:r>
              <a:rPr lang="en-GB"/>
              <a:t>1 Collect health history regarding previous health history, pain, occupation and life style and nutritional status &amp; psychological status.</a:t>
            </a:r>
          </a:p>
          <a:p>
            <a:r>
              <a:rPr lang="en-GB"/>
              <a:t>2 Physical assessment Assess neurovascular status of both extremities (pulse, capillary refill, color, sensation, edema discoloration and gangrene). 3. Assess the wound for drainage, necrosis and bleeding.</a:t>
            </a:r>
          </a:p>
          <a:p>
            <a:r>
              <a:rPr lang="en-GB"/>
              <a:t>4. Monitor for phantom pain. 5 Assess keenly for complications</a:t>
            </a:r>
          </a:p>
          <a:p>
            <a:r>
              <a:rPr lang="en-GB"/>
              <a:t>Assess psychological state of client</a:t>
            </a:r>
          </a:p>
          <a:p>
            <a:r>
              <a:rPr lang="en-GB"/>
              <a:t>.</a:t>
            </a:r>
          </a:p>
          <a:p>
            <a:r>
              <a:rPr lang="en-GB"/>
              <a:t>Ad</a:t>
            </a:r>
          </a:p>
          <a:p>
            <a:r>
              <a:rPr lang="en-GB"/>
              <a:t>ant</a:t>
            </a:r>
          </a:p>
          <a:p>
            <a:r>
              <a:rPr lang="en-GB"/>
              <a:t>2. Mai</a:t>
            </a:r>
          </a:p>
          <a:p>
            <a:r>
              <a:rPr lang="en-GB"/>
              <a:t>Mo</a:t>
            </a:r>
          </a:p>
          <a:p>
            <a:r>
              <a:rPr lang="en-GB"/>
              <a:t>inc</a:t>
            </a:r>
          </a:p>
          <a:p>
            <a:r>
              <a:rPr lang="en-GB"/>
              <a:t>Per</a:t>
            </a:r>
          </a:p>
          <a:p>
            <a:r>
              <a:rPr lang="en-GB"/>
              <a:t>an</a:t>
            </a:r>
          </a:p>
          <a:p>
            <a:r>
              <a:rPr lang="en-GB"/>
              <a:t>Ne</a:t>
            </a:r>
          </a:p>
          <a:p>
            <a:r>
              <a:rPr lang="en-GB"/>
              <a:t>de</a:t>
            </a:r>
          </a:p>
          <a:p>
            <a:r>
              <a:rPr lang="en-GB"/>
              <a:t>Ins</a:t>
            </a:r>
          </a:p>
          <a:p>
            <a:r>
              <a:rPr lang="en-GB"/>
              <a:t>Co</a:t>
            </a:r>
          </a:p>
          <a:p>
            <a:r>
              <a:rPr lang="en-GB"/>
              <a:t>Ap</a:t>
            </a:r>
          </a:p>
          <a:p>
            <a:r>
              <a:rPr lang="en-GB"/>
              <a:t>site</a:t>
            </a:r>
          </a:p>
          <a:p>
            <a:r>
              <a:rPr lang="en-GB"/>
              <a:t>ble</a:t>
            </a:r>
          </a:p>
          <a:p>
            <a:r>
              <a:rPr lang="en-GB"/>
              <a:t>Nursing Diagnosis</a:t>
            </a:r>
          </a:p>
          <a:p>
            <a:r>
              <a:rPr lang="en-GB"/>
              <a:t>1 Acute pain related to amputation physical injury/tissue and nerve trauma and psychologic impact of loss of body part as evidenced by reports of pain, narrowed self-focus and</a:t>
            </a:r>
          </a:p>
          <a:p>
            <a:r>
              <a:rPr lang="en-GB"/>
              <a:t>autonomic responses, and guarding/protective behavior.</a:t>
            </a:r>
          </a:p>
          <a:p>
            <a:r>
              <a:rPr lang="en-GB"/>
              <a:t>2 risk for ineffective peripheral tissue perfusion related to reduced arterial/venous blood flow, tissue edema, hematoma formation and hypovolemia 3 risk for infection related to inadequate primary defenses (broken skin, traumatized tissue), invasive procedures; environmental exposure, chronic disease and altered nutritional status.</a:t>
            </a:r>
          </a:p>
          <a:p>
            <a:r>
              <a:rPr lang="en-GB"/>
              <a:t>4 impaired physical mobility related to loss of a limb; pain/discomfort; altered sense of as evidenced by reluctance to attempt movement, impaired coordination; decreased muscle strength, control, and mass 5. Risk for self care deficit (bathing, dressing and feeding) related to impediments imposed balance</a:t>
            </a:r>
          </a:p>
          <a:p>
            <a:r>
              <a:rPr lang="en-GB"/>
              <a:t>by amputation. 6 situational low self-esteem related to loss of body part/change in functional abilities as evidenced by anticipated changes in lifestyle, fear of rejection/reaction by others, and feelings of helplessness, powerlessness.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ontent Placeholder 1048603"/>
          <p:cNvSpPr>
            <a:spLocks noGrp="1"/>
          </p:cNvSpPr>
          <p:nvPr>
            <p:ph idx="1"/>
          </p:nvPr>
        </p:nvSpPr>
        <p:spPr/>
        <p:txBody>
          <a:bodyPr>
            <a:normAutofit fontScale="35714" lnSpcReduction="20000"/>
          </a:bodyPr>
          <a:lstStyle/>
          <a:p>
            <a:r>
              <a:rPr lang="en-GB"/>
              <a:t>When treatment for clubfoot starts soon after birth, the foot grows to be stable and positioned to bear weight for standing and moving comfortably. The goal of treatment is to improve the way child's foot looks and works before he or she learns to walk, in hopes of preventing long-term disabilities. Treatment options include</a:t>
            </a:r>
          </a:p>
          <a:p>
            <a:r>
              <a:rPr lang="en-GB"/>
              <a:t>1. The Ponset Method (Stretching and casting)-This method was pioneered in the 1940's by Dr Ignacio Ponseti. A specialist manipulates the baby's foot with their hands. The aim is to correct the bend in the foot. Then a plaster cast is applied from the patient's toes to their thigh to hold the foot in position. Each session is generally done once a week. The marupulation and casting are done very gently and the patient should experience no pain</a:t>
            </a:r>
          </a:p>
          <a:p>
            <a:r>
              <a:rPr lang="en-GB"/>
              <a:t>At each session the plaster cast is changed, and each time the foot is corrected a tiny bit more The whole process may be done 4 to 10 times 14 to 10 new casts used). Toward the end of the series of castings, if the whole foot is pointing down, children treated with this method still need a minor surgery to lengthen the tight</a:t>
            </a:r>
          </a:p>
          <a:p>
            <a:r>
              <a:rPr lang="en-GB"/>
              <a:t>Clubfoot treatment over 4-6 weeks</a:t>
            </a:r>
          </a:p>
          <a:p>
            <a:r>
              <a:rPr lang="en-GB"/>
              <a:t>2 cast</a:t>
            </a:r>
          </a:p>
          <a:p>
            <a:r>
              <a:rPr lang="en-GB"/>
              <a:t>6-7 days</a:t>
            </a:r>
          </a:p>
          <a:p>
            <a:r>
              <a:rPr lang="en-GB"/>
              <a:t>3rd cast</a:t>
            </a:r>
          </a:p>
          <a:p>
            <a:r>
              <a:rPr lang="en-GB"/>
              <a:t>6-7 days</a:t>
            </a:r>
          </a:p>
          <a:p>
            <a:r>
              <a:rPr lang="en-GB"/>
              <a:t>4th cast</a:t>
            </a:r>
          </a:p>
          <a:p>
            <a:r>
              <a:rPr lang="en-GB"/>
              <a:t>6-7 days</a:t>
            </a:r>
          </a:p>
          <a:p>
            <a:r>
              <a:rPr lang="en-GB"/>
              <a:t>5th cast</a:t>
            </a:r>
          </a:p>
          <a:p>
            <a:r>
              <a:rPr lang="en-GB"/>
              <a:t>6-7 days</a:t>
            </a:r>
          </a:p>
          <a:p>
            <a:r>
              <a:rPr lang="en-GB"/>
              <a:t>6-7 days</a:t>
            </a:r>
          </a:p>
          <a:p>
            <a:r>
              <a:rPr lang="en-GB"/>
              <a:t>Once the foot has been corrected, the infant must wear a a special shoes and braces to maintain the correction This has been extremely effective but requires the parents to actively participate in the daily care by applying the braces. The child will have to wear the bracing bars for 23 hours a day for about 3 months and then only at night for 2-4 years Splints/Braces may be used after a few years of casting the feet. Denis -Browne and Bell Grice splints are used</a:t>
            </a:r>
          </a:p>
          <a:p>
            <a:r>
              <a:rPr lang="en-GB"/>
              <a:t>Denis Browne Splint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Content Placeholder 1048749"/>
          <p:cNvSpPr>
            <a:spLocks noGrp="1"/>
          </p:cNvSpPr>
          <p:nvPr>
            <p:ph idx="1"/>
          </p:nvPr>
        </p:nvSpPr>
        <p:spPr/>
        <p:txBody>
          <a:bodyPr>
            <a:normAutofit fontScale="32143" lnSpcReduction="20000"/>
          </a:bodyPr>
          <a:lstStyle/>
          <a:p>
            <a:r>
              <a:rPr lang="en-GB"/>
              <a:t>deficient knowledge regarding condition, prognosis, self-care, and discharge needs related to lack of exposure and information misinterpretation as evidenced by questions request for information, verbalization of problem, inaccurate follow-through of instructions, development of preventable complications.</a:t>
            </a:r>
          </a:p>
          <a:p>
            <a:r>
              <a:rPr lang="en-GB"/>
              <a:t>Nursing Interventions 1. Relieving Pain</a:t>
            </a:r>
          </a:p>
          <a:p>
            <a:r>
              <a:rPr lang="en-GB"/>
              <a:t>Document location and intensity of pain (0-10 scale). Investigate changes in pain characteristics; e.g., numbness, tingling.</a:t>
            </a:r>
          </a:p>
          <a:p>
            <a:r>
              <a:rPr lang="en-GB"/>
              <a:t>Elevate affected part by raising foot of bed slightly or use of pillow/sling for upper limb amputation</a:t>
            </a:r>
          </a:p>
          <a:p>
            <a:r>
              <a:rPr lang="en-GB"/>
              <a:t>Provide/promote general comfort measures (e.g., frequent turning, back rub) and diversional activities.</a:t>
            </a:r>
          </a:p>
          <a:p>
            <a:r>
              <a:rPr lang="en-GB"/>
              <a:t>Encourage use of stress management techniques (e.g., deep-breathing exercises,</a:t>
            </a:r>
          </a:p>
          <a:p>
            <a:r>
              <a:rPr lang="en-GB"/>
              <a:t>visualization, and guided imagery) and therapeutic touch.</a:t>
            </a:r>
          </a:p>
          <a:p>
            <a:r>
              <a:rPr lang="en-GB"/>
              <a:t>Instruct in use of patient-controlled analgesia. PCA provides for continuous drug administration, preventing fluctuations in pain level and muscle tension/spasms. Administer medications, as indicated; eg, opioid analgesics; anti-inflammatory agents: antidepressants; antiseizure drugs; sedatives/antianxiety agents; and local anesthetics.</a:t>
            </a:r>
          </a:p>
          <a:p>
            <a:r>
              <a:rPr lang="en-GB"/>
              <a:t>2. Maintaining Adequate Peripheral Tissue Perfusion</a:t>
            </a:r>
          </a:p>
          <a:p>
            <a:r>
              <a:rPr lang="en-GB"/>
              <a:t>Monitor vital signs. Palpate peripheral pulses, noting strength and equality. General</a:t>
            </a:r>
          </a:p>
          <a:p>
            <a:r>
              <a:rPr lang="en-GB"/>
              <a:t>indicators of circulatory status and adequacy of perfusion.</a:t>
            </a:r>
          </a:p>
          <a:p>
            <a:r>
              <a:rPr lang="en-GB"/>
              <a:t>• Perform periodic neurovascular assessments; e.g., sensation, movement, pulse, skin color.</a:t>
            </a:r>
          </a:p>
          <a:p>
            <a:r>
              <a:rPr lang="en-GB"/>
              <a:t>and temperature.</a:t>
            </a:r>
          </a:p>
          <a:p>
            <a:r>
              <a:rPr lang="en-GB"/>
              <a:t>. Note type of dressing used; e.g., soft, soft with pressure wrap, semi rigid and rigid. A soft dressing does not control edema. Semi rigid dressings or rigid dressings allow for decreased edema. Inspect dressings/drainage device, noting amount and characteristics of drainage.</a:t>
            </a:r>
          </a:p>
          <a:p>
            <a:r>
              <a:rPr lang="en-GB"/>
              <a:t>Continued blood loss may indicate need for additional fluid replacement. Apply direct pressure to bleeding site if hemorrhage occurs. Direct pressure to bleeding site may be followed by application of a bulk dressing secured with an elastic wrap once bleeding is controlled. .</a:t>
            </a:r>
          </a:p>
          <a:p>
            <a:r>
              <a:rPr lang="en-GB"/>
              <a:t>Apply antiembolic/sequential compression hose to nonoperated leg as indicated.</a:t>
            </a:r>
          </a:p>
          <a:p>
            <a:r>
              <a:rPr lang="en-GB"/>
              <a:t>Enhances venous return, reducing venous pooling and risk of thrombophlebitis.</a:t>
            </a:r>
          </a:p>
          <a:p>
            <a:r>
              <a:rPr lang="en-GB"/>
              <a:t>Administer IV fluids/blood products as indicated. Maintains circulating volume to</a:t>
            </a:r>
          </a:p>
          <a:p>
            <a:r>
              <a:rPr lang="en-GB"/>
              <a:t>maximize tissue perfusion. 3. Preventing Wound Infection</a:t>
            </a:r>
          </a:p>
          <a:p>
            <a:r>
              <a:rPr lang="en-GB"/>
              <a:t>Maintain aseptic technique when changing dressings/caring for wound. Minimizes opportunity for introduction of bacteria,</a:t>
            </a:r>
          </a:p>
          <a:p>
            <a:r>
              <a:rPr lang="en-GB"/>
              <a:t>Inspect dressings and wound; note characteristics of drainage. Early detection of infection provides opportunity for timely intervention and prevention of complications.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Content Placeholder 1048751"/>
          <p:cNvSpPr>
            <a:spLocks noGrp="1"/>
          </p:cNvSpPr>
          <p:nvPr>
            <p:ph idx="1"/>
          </p:nvPr>
        </p:nvSpPr>
        <p:spPr/>
        <p:txBody>
          <a:bodyPr>
            <a:normAutofit fontScale="28571" lnSpcReduction="20000"/>
          </a:bodyPr>
          <a:lstStyle/>
          <a:p>
            <a:r>
              <a:rPr lang="en-GB"/>
              <a:t>Maintain patency and routinely empty drainage device. Hemovac, jackson-pratt drains facilitate removal of drainage, promoting wound healing and reducing risk of infection. Cover dressing with plastic when using the bedpan or if incontinent. Prevents contamination in lower-limb amputation.</a:t>
            </a:r>
          </a:p>
          <a:p>
            <a:r>
              <a:rPr lang="en-GB"/>
              <a:t>Expose stump to air, wash with mild soap and water after dressings are discontinued Maintains cleanliness, minimizes skin contaminants, and promotes healing of tender/</a:t>
            </a:r>
          </a:p>
          <a:p>
            <a:r>
              <a:rPr lang="en-GB"/>
              <a:t>fragile skin.</a:t>
            </a:r>
          </a:p>
          <a:p>
            <a:r>
              <a:rPr lang="en-GB"/>
              <a:t>Obtain wound/drainage cultures and sensitivities as appropriate. Identifies presence of</a:t>
            </a:r>
          </a:p>
          <a:p>
            <a:r>
              <a:rPr lang="en-GB"/>
              <a:t>infection/specific organisms and appropriate therapy. Monitor vital signs. Temperature elevation/tachycardia may reflect developing sepsis. Administer antibiotics as indicated. Wide-spectrum antibiotics may be used . .</a:t>
            </a:r>
          </a:p>
          <a:p>
            <a:r>
              <a:rPr lang="en-GB"/>
              <a:t>prophylactically, or antibiotic therapy may be geared toward specific organisms,</a:t>
            </a:r>
          </a:p>
          <a:p>
            <a:r>
              <a:rPr lang="en-GB"/>
              <a:t>4. Achieving Physical Mobility Provide stump care on a routine basis; e.g., inspect area, cleanse and dry thoroughly, and rewrap stump with elastic bandage or air splint or apply stump shrinker, for "delayed" prosthesis.</a:t>
            </a:r>
          </a:p>
          <a:p>
            <a:r>
              <a:rPr lang="en-GB"/>
              <a:t>• Rewrap stump immediately with an elastic bandage, elevate if "immediate/early" cast</a:t>
            </a:r>
          </a:p>
          <a:p>
            <a:r>
              <a:rPr lang="en-GB"/>
              <a:t>is accidentally dislodged. Prepare for reapplication of cast.</a:t>
            </a:r>
          </a:p>
          <a:p>
            <a:r>
              <a:rPr lang="en-GB"/>
              <a:t>Assist with specified ROM exercises for both the affected and unaffected limbs beginning</a:t>
            </a:r>
          </a:p>
          <a:p>
            <a:r>
              <a:rPr lang="en-GB"/>
              <a:t>early in postoperative stage.</a:t>
            </a:r>
          </a:p>
          <a:p>
            <a:r>
              <a:rPr lang="en-GB"/>
              <a:t>⚫ Encourage active/isometric exercises for upper torso and unaffected limbs. Increases</a:t>
            </a:r>
          </a:p>
          <a:p>
            <a:r>
              <a:rPr lang="en-GB"/>
              <a:t>muscle strength to facilitate transfers/ambulation and promote mobility and more normal</a:t>
            </a:r>
          </a:p>
          <a:p>
            <a:r>
              <a:rPr lang="en-GB"/>
              <a:t>lifestyle.</a:t>
            </a:r>
          </a:p>
          <a:p>
            <a:r>
              <a:rPr lang="en-GB"/>
              <a:t>Provide trochanter rolls as indicated. Prevents external rotation of lower-limb stump.</a:t>
            </a:r>
          </a:p>
          <a:p>
            <a:r>
              <a:rPr lang="en-GB"/>
              <a:t>Instruct client to lie in prone position as tolerated at least twice a day with pillow under abdomen and lower-extremity stump.</a:t>
            </a:r>
          </a:p>
          <a:p>
            <a:r>
              <a:rPr lang="en-GB"/>
              <a:t>Instruct client in stump-conditioning exercises; e.g., pushing the stump against a pillow</a:t>
            </a:r>
          </a:p>
          <a:p>
            <a:r>
              <a:rPr lang="en-GB"/>
              <a:t>initially, then progressing to harder surface..</a:t>
            </a:r>
          </a:p>
          <a:p>
            <a:r>
              <a:rPr lang="en-GB"/>
              <a:t>Encourage the patient to prepare stump for fitting of prostheses by doing recommended exercises (pushing a stump in to soft pillow, then into firm pillow then against hard surface).</a:t>
            </a:r>
          </a:p>
          <a:p>
            <a:r>
              <a:rPr lang="en-GB"/>
              <a:t>CLIENT EDUCATION GUIDE</a:t>
            </a:r>
          </a:p>
          <a:p>
            <a:r>
              <a:rPr lang="en-GB"/>
              <a:t>Stump Care</a:t>
            </a:r>
          </a:p>
          <a:p>
            <a:r>
              <a:rPr lang="en-GB"/>
              <a:t>⚫ Inspect the stump daily for redness, blistering or abrasions.</a:t>
            </a:r>
          </a:p>
          <a:p>
            <a:r>
              <a:rPr lang="en-GB"/>
              <a:t>Use a mirror to examine all sides and aspects of the stump. Skin break down on stump are extremely serious because it interferes with prosthesis training and may prolong hospitalization and recovery.</a:t>
            </a:r>
          </a:p>
          <a:p>
            <a:r>
              <a:rPr lang="en-GB"/>
              <a:t>Perform meticulous daily hygiene. Wash stump with mild soap and carefully rinse and dry it. Apply nothing (as alcohol, cream, lotions, powder) to stump after it is bathed.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Content Placeholder 1048753"/>
          <p:cNvSpPr>
            <a:spLocks noGrp="1"/>
          </p:cNvSpPr>
          <p:nvPr>
            <p:ph idx="1"/>
          </p:nvPr>
        </p:nvSpPr>
        <p:spPr/>
        <p:txBody>
          <a:bodyPr>
            <a:normAutofit fontScale="50000" lnSpcReduction="20000"/>
          </a:bodyPr>
          <a:lstStyle/>
          <a:p>
            <a:r>
              <a:rPr lang="en-GB"/>
              <a:t>Wear woolen stump socks over the stump for cleanliness and comfort Wash woulen</a:t>
            </a:r>
          </a:p>
          <a:p>
            <a:r>
              <a:rPr lang="en-GB"/>
              <a:t>1729</a:t>
            </a:r>
          </a:p>
          <a:p>
            <a:r>
              <a:rPr lang="en-GB"/>
              <a:t>A</a:t>
            </a:r>
          </a:p>
          <a:p>
            <a:r>
              <a:rPr lang="en-GB"/>
              <a:t>socks in cool water and mild soap to prevent shrinkage . Put on prosthesis immediately when arising and keep it om all day to reduce stomp</a:t>
            </a:r>
          </a:p>
          <a:p>
            <a:r>
              <a:rPr lang="en-GB"/>
              <a:t>swelling. Continue prescribed exercises to prevent weakness</a:t>
            </a:r>
          </a:p>
          <a:p>
            <a:r>
              <a:rPr lang="en-GB"/>
              <a:t>Prosthesis care</a:t>
            </a:r>
          </a:p>
          <a:p>
            <a:r>
              <a:rPr lang="en-GB"/>
              <a:t>Remove sweat and dirt from the prosthesis socket daily by wiping inside of the socket with a damp soapy cloth. To remove soap, use a clean damp cloth Dry prosthesis socket thoroughly</a:t>
            </a:r>
          </a:p>
          <a:p>
            <a:r>
              <a:rPr lang="en-GB"/>
              <a:t>Never attempt to adjust or mechanically alter the prosthesis Consult the prosthetics Have a yearly appointment with the prosthetist</a:t>
            </a:r>
          </a:p>
          <a:p>
            <a:r>
              <a:rPr lang="en-GB"/>
              <a:t>Home Care</a:t>
            </a:r>
          </a:p>
          <a:p>
            <a:r>
              <a:rPr lang="en-GB"/>
              <a:t>Teach the patient to wrap the stump properly Teach the patient stump exercises and physical activities</a:t>
            </a:r>
          </a:p>
          <a:p>
            <a:r>
              <a:rPr lang="en-GB"/>
              <a:t>Advice the patient to use assistive devices like walkers (for elderly patient) &amp; crutches</a:t>
            </a:r>
          </a:p>
          <a:p>
            <a:r>
              <a:rPr lang="en-GB"/>
              <a:t>Advice the patient regarding household modification such as grab bans in the bathroom, hand hold showers and shower chairs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048754"/>
          <p:cNvSpPr>
            <a:spLocks noGrp="1"/>
          </p:cNvSpPr>
          <p:nvPr>
            <p:ph type="ctrTitle"/>
          </p:nvPr>
        </p:nvSpPr>
        <p:spPr/>
        <p:txBody>
          <a:bodyPr/>
          <a:lstStyle/>
          <a:p>
            <a:r>
              <a:rPr lang="en-GB" b="1" dirty="0">
                <a:solidFill>
                  <a:schemeClr val="accent6">
                    <a:lumMod val="50000"/>
                  </a:schemeClr>
                </a:solidFill>
              </a:rPr>
              <a:t>PROSTHESIS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Content Placeholder 1048757"/>
          <p:cNvSpPr>
            <a:spLocks noGrp="1"/>
          </p:cNvSpPr>
          <p:nvPr>
            <p:ph idx="1"/>
          </p:nvPr>
        </p:nvSpPr>
        <p:spPr/>
        <p:txBody>
          <a:bodyPr>
            <a:normAutofit fontScale="39286" lnSpcReduction="20000"/>
          </a:bodyPr>
          <a:lstStyle/>
          <a:p>
            <a:r>
              <a:rPr lang="en-GB"/>
              <a:t>Prosthetics is a unit of rehabilitation medicine dealing with the replacement of whole or a part of a missing extremity with an artificial device. The device SO manufactured is called prosthesis.</a:t>
            </a:r>
          </a:p>
          <a:p>
            <a:r>
              <a:rPr lang="en-GB"/>
              <a:t>Requirements</a:t>
            </a:r>
          </a:p>
          <a:p>
            <a:r>
              <a:rPr lang="en-GB"/>
              <a:t>Prosthesis is a device designed to replace a missing part of the body or to make a part of the body work better. The replacement devices, sometimes referred to as prostheses, are made of metal, titanium, stainless steel, ceramic, plastic (polyethylene), or a combination of these materials. Some prostheses are held in place by acrylic cement or it can be press fit, which allows bone to grow into the</a:t>
            </a:r>
          </a:p>
          <a:p>
            <a:r>
              <a:rPr lang="en-GB"/>
              <a:t>Replacing the functions of the lost parts of the supporting apparatus</a:t>
            </a:r>
          </a:p>
          <a:p>
            <a:r>
              <a:rPr lang="en-GB"/>
              <a:t>Replacing the dynamic functions of the lost locomotory systam parts</a:t>
            </a:r>
          </a:p>
          <a:p>
            <a:r>
              <a:rPr lang="en-GB"/>
              <a:t>Recovery of a sound body scheine</a:t>
            </a:r>
          </a:p>
          <a:p>
            <a:r>
              <a:rPr lang="en-GB"/>
              <a:t>implant. Once the joint replacement is in place, its motion and function are restored through physical therapy. Bone substitutes, also called biologics, are being used more often when the amount of available bone is insufficient to provide a good base of support for the replacement devices. Bone glues and fillers such as osteoset or pro osteon and bone stimulants such as allomatrix help in providing better support for the prosthetics used.</a:t>
            </a:r>
          </a:p>
          <a:p>
            <a:r>
              <a:rPr lang="en-GB"/>
              <a:t>PARTS OF PROSTHESIS</a:t>
            </a:r>
          </a:p>
          <a:p>
            <a:r>
              <a:rPr lang="en-GB"/>
              <a:t>A limb prosthesis has three main parts: the interface, the components, and the cover. 1. Interface: The prosthesis attaches to the body at the interface. The interface consists of a socket and a rigid frame. The socket, which is made of plastic or laminated material, is where the working parts of the prosthesis (the components) attach to the person. The frame, which is made of graphite or similar materials, provides structural support for the socket.</a:t>
            </a:r>
          </a:p>
          <a:p>
            <a:r>
              <a:rPr lang="en-GB"/>
              <a:t>A liner is worn between the remaining part of the limb (stump) and the socket to provide</a:t>
            </a:r>
          </a:p>
          <a:p>
            <a:r>
              <a:rPr lang="en-GB"/>
              <a:t>cushioning and to make the fit tight. The liner is made of soft polyurethane or silicone,</a:t>
            </a:r>
          </a:p>
          <a:p>
            <a:r>
              <a:rPr lang="en-GB"/>
              <a:t>which clings to the skin without causing friction.</a:t>
            </a:r>
          </a:p>
          <a:p>
            <a:r>
              <a:rPr lang="en-GB"/>
              <a:t>The interface may include devices that help hold the prosthesis on securely (called a suspension system). The following suspension systems are commonly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Content Placeholder 1048759"/>
          <p:cNvSpPr>
            <a:spLocks noGrp="1"/>
          </p:cNvSpPr>
          <p:nvPr>
            <p:ph idx="1"/>
          </p:nvPr>
        </p:nvSpPr>
        <p:spPr/>
        <p:txBody>
          <a:bodyPr>
            <a:normAutofit fontScale="28571" lnSpcReduction="20000"/>
          </a:bodyPr>
          <a:lstStyle/>
          <a:p>
            <a:r>
              <a:rPr lang="en-GB"/>
              <a:t>Suction Valve: When the stump is put in the socket, air is forced out through an opening at the bottom of the socket. A one-way suction valve on the socket closes the opening and forms a seal that holds prosthesis in place.</a:t>
            </a:r>
          </a:p>
          <a:p>
            <a:r>
              <a:rPr lang="en-GB"/>
              <a:t>Residual</a:t>
            </a:r>
          </a:p>
          <a:p>
            <a:r>
              <a:rPr lang="en-GB"/>
              <a:t>B. Liners with a locking pin: Most liners are locked into the bottom of the socket by a notched pin. Because the pin is pressed tightly against the stump, the parts of the stump near it can become irritated and inflamed, fluid may accumulate, and skin sores may develop.</a:t>
            </a:r>
          </a:p>
          <a:p>
            <a:r>
              <a:rPr lang="en-GB"/>
              <a:t>C Belts and Harnesses. Sometimes the prosthesis is attached by a belt or harness. These devices may be used by people who have difficulty keeping the prosthesis on with a suction valve or locking pin or who cannot tolerate the pin.</a:t>
            </a:r>
          </a:p>
          <a:p>
            <a:r>
              <a:rPr lang="en-GB"/>
              <a:t>Gel Viper</a:t>
            </a:r>
          </a:p>
          <a:p>
            <a:r>
              <a:rPr lang="en-GB"/>
              <a:t>Socket</a:t>
            </a:r>
          </a:p>
          <a:p>
            <a:r>
              <a:rPr lang="en-GB"/>
              <a:t>Prosthesis</a:t>
            </a:r>
          </a:p>
          <a:p>
            <a:r>
              <a:rPr lang="en-GB"/>
              <a:t>Pylon (pipe)</a:t>
            </a:r>
          </a:p>
          <a:p>
            <a:r>
              <a:rPr lang="en-GB"/>
              <a:t>2. Components: Components are the working parts of the prosthesis. They include terminal devices (artificial fingers, hands, feet, and toes) and joints (wrists, elbows, hips, and knees), as well as metal shafts, which function as bones. Components that are controlled by microprocessors and powered myoelectrically are replacing the older hydraulic, body-powered models. Myoelectric prostheses create movement using the electrical charges naturally produced when a muscle contracts. The electrical charges are sent to an electric motor that moves the limb. These new components are more efficient and cause less trauma to users.</a:t>
            </a:r>
          </a:p>
          <a:p>
            <a:r>
              <a:rPr lang="en-GB"/>
              <a:t>Socket</a:t>
            </a:r>
          </a:p>
          <a:p>
            <a:r>
              <a:rPr lang="en-GB"/>
              <a:t>Above-the-Elbow Prosthesis</a:t>
            </a:r>
          </a:p>
          <a:p>
            <a:r>
              <a:rPr lang="en-GB"/>
              <a:t>Pin</a:t>
            </a:r>
          </a:p>
          <a:p>
            <a:r>
              <a:rPr lang="en-GB"/>
              <a:t>Suction Liner with Pin (worn between the</a:t>
            </a:r>
          </a:p>
          <a:p>
            <a:r>
              <a:rPr lang="en-GB"/>
              <a:t>Flexible inner socket</a:t>
            </a:r>
          </a:p>
          <a:p>
            <a:r>
              <a:rPr lang="en-GB"/>
              <a:t>Laminated frame</a:t>
            </a:r>
          </a:p>
          <a:p>
            <a:r>
              <a:rPr lang="en-GB"/>
              <a:t>Bitonic knee</a:t>
            </a:r>
          </a:p>
          <a:p>
            <a:r>
              <a:rPr lang="en-GB"/>
              <a:t>Full-energy storing graphite foot</a:t>
            </a:r>
          </a:p>
          <a:p>
            <a:r>
              <a:rPr lang="en-GB"/>
              <a:t>Above-the-Knee Prosthesis</a:t>
            </a:r>
          </a:p>
          <a:p>
            <a:r>
              <a:rPr lang="en-GB"/>
              <a:t>stump and socket)</a:t>
            </a:r>
          </a:p>
          <a:p>
            <a:r>
              <a:rPr lang="en-GB"/>
              <a:t>Flexible inner socket</a:t>
            </a:r>
          </a:p>
          <a:p>
            <a:r>
              <a:rPr lang="en-GB"/>
              <a:t>Knee with microprocessor</a:t>
            </a:r>
          </a:p>
          <a:p>
            <a:r>
              <a:rPr lang="en-GB"/>
              <a:t>Force sensor</a:t>
            </a:r>
          </a:p>
          <a:p>
            <a:r>
              <a:rPr lang="en-GB"/>
              <a:t>Dynamic foot</a:t>
            </a:r>
          </a:p>
          <a:p>
            <a:r>
              <a:rPr lang="en-GB"/>
              <a:t>Shock absorber</a:t>
            </a:r>
          </a:p>
          <a:p>
            <a:r>
              <a:rPr lang="en-GB"/>
              <a:t>Below-the-Knee Prosthesis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Content Placeholder 1048761"/>
          <p:cNvSpPr>
            <a:spLocks noGrp="1"/>
          </p:cNvSpPr>
          <p:nvPr>
            <p:ph idx="1"/>
          </p:nvPr>
        </p:nvSpPr>
        <p:spPr/>
        <p:txBody>
          <a:bodyPr>
            <a:normAutofit fontScale="78571" lnSpcReduction="20000"/>
          </a:bodyPr>
          <a:lstStyle/>
          <a:p>
            <a:r>
              <a:rPr lang="en-GB"/>
              <a:t>Cover Some people who wear prosthesis choose to have the components enclosed by a Cover Prosthetic covers consist of form shaped by the prosthetist to look like the mining limb The foam is often enclosed by a lifelike protective covering How lifelike cover look depends on whether they are off-the-shelf or highly customized, designed by artisans to exactly match the user's skin pattern Some people prefer to omit the r leaving the components exposed.</a:t>
            </a:r>
          </a:p>
          <a:p>
            <a:r>
              <a:rPr lang="en-GB"/>
              <a:t>CLASSIFICATION</a:t>
            </a:r>
          </a:p>
          <a:p>
            <a:r>
              <a:rPr lang="en-GB"/>
              <a:t>Endo-Prosthesis: These are implants used in orthopedic surgery to replace joints E</a:t>
            </a:r>
          </a:p>
          <a:p>
            <a:r>
              <a:rPr lang="en-GB"/>
              <a:t>Austin Moore prosthesis. 2 Exo-Prosthesis. These are for replacement externally for a lost part of the lumb. They more extensively used in the lower limbs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Placeholder 2097152"/>
          <p:cNvPicPr>
            <a:picLocks noGrp="1"/>
          </p:cNvPicPr>
          <p:nvPr>
            <p:ph type="pic" idx="1"/>
          </p:nvPr>
        </p:nvPicPr>
        <p:blipFill>
          <a:blip r:embed="rId2"/>
          <a:srcRect t="10083" b="10083"/>
          <a:stretch>
            <a:fillRect/>
          </a:stretch>
        </p:blipFill>
        <p:spPr/>
      </p:pic>
      <p:sp>
        <p:nvSpPr>
          <p:cNvPr id="1048764" name="Text Placeholder 1048763"/>
          <p:cNvSpPr>
            <a:spLocks noGrp="1"/>
          </p:cNvSpPr>
          <p:nvPr>
            <p:ph type="body" sz="half" idx="2"/>
          </p:nvPr>
        </p:nvSpPr>
        <p:spPr/>
        <p:txBody>
          <a:bodyPr/>
          <a:lstStyle/>
          <a:p>
            <a:r>
              <a:rPr lang="en-GB"/>
              <a:t>TYPES OF PROSTHESIS 1 Transtibial Prosthesis</a:t>
            </a:r>
          </a:p>
          <a:p>
            <a:r>
              <a:rPr lang="en-GB"/>
              <a:t>Transhumeral Prosthesis</a:t>
            </a:r>
          </a:p>
          <a:p>
            <a:r>
              <a:rPr lang="en-GB"/>
              <a:t>Partial Hand Prosthesis</a:t>
            </a:r>
          </a:p>
          <a:p>
            <a:r>
              <a:rPr lang="en-GB"/>
              <a:t>2 Transfemoral Prosthesis</a:t>
            </a:r>
          </a:p>
          <a:p>
            <a:r>
              <a:rPr lang="en-GB"/>
              <a:t>Partal Feet Prosthe</a:t>
            </a:r>
          </a:p>
          <a:p>
            <a:r>
              <a:rPr lang="en-GB"/>
              <a:t>Transradial Prosthesis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Content Placeholder 1048765"/>
          <p:cNvSpPr>
            <a:spLocks noGrp="1"/>
          </p:cNvSpPr>
          <p:nvPr>
            <p:ph idx="1"/>
          </p:nvPr>
        </p:nvSpPr>
        <p:spPr/>
        <p:txBody>
          <a:bodyPr>
            <a:normAutofit fontScale="35714" lnSpcReduction="20000"/>
          </a:bodyPr>
          <a:lstStyle/>
          <a:p>
            <a:r>
              <a:rPr lang="en-GB"/>
              <a:t>Hip Prosthesis</a:t>
            </a:r>
          </a:p>
          <a:p>
            <a:r>
              <a:rPr lang="en-GB"/>
              <a:t>Plastic</a:t>
            </a:r>
          </a:p>
          <a:p>
            <a:r>
              <a:rPr lang="en-GB"/>
              <a:t>Femoral Head</a:t>
            </a:r>
          </a:p>
          <a:p>
            <a:r>
              <a:rPr lang="en-GB"/>
              <a:t>~ Famaral</a:t>
            </a:r>
          </a:p>
          <a:p>
            <a:r>
              <a:rPr lang="en-GB"/>
              <a:t>NEW INNOVATIONS</a:t>
            </a:r>
          </a:p>
          <a:p>
            <a:r>
              <a:rPr lang="en-GB"/>
              <a:t>1. Myoelectric Prosthetics: A myoelectric prosthesis uses electromyography signals or potentials from voluntarily contracted muscles within a person's residual limb on the surface of the skin to control the movements of the prosthesis, such as elbow flexion/extension, wrist supination/pronation (rotation) or hand opening/closing of the fingers. Parts of a below-elbow myoelectric prosthesis</a:t>
            </a:r>
          </a:p>
          <a:p>
            <a:r>
              <a:rPr lang="en-GB"/>
              <a:t>Electrodes</a:t>
            </a:r>
          </a:p>
          <a:p>
            <a:r>
              <a:rPr lang="en-GB"/>
              <a:t>Control unit and battery pack</a:t>
            </a:r>
          </a:p>
          <a:p>
            <a:r>
              <a:rPr lang="en-GB"/>
              <a:t>Friction wrist</a:t>
            </a:r>
          </a:p>
          <a:p>
            <a:r>
              <a:rPr lang="en-GB"/>
              <a:t>Advantages</a:t>
            </a:r>
          </a:p>
          <a:p>
            <a:r>
              <a:rPr lang="en-GB"/>
              <a:t>Socket</a:t>
            </a:r>
          </a:p>
          <a:p>
            <a:r>
              <a:rPr lang="en-GB"/>
              <a:t>Electric hand</a:t>
            </a:r>
          </a:p>
          <a:p>
            <a:r>
              <a:rPr lang="en-GB"/>
              <a:t>This provides a more natural response with less effort than the traditional mechanical</a:t>
            </a:r>
          </a:p>
          <a:p>
            <a:r>
              <a:rPr lang="en-GB"/>
              <a:t>systems.</a:t>
            </a:r>
          </a:p>
          <a:p>
            <a:r>
              <a:rPr lang="en-GB"/>
              <a:t>Myoelectric systems increase mobility and allow any patient to achieve maximum</a:t>
            </a:r>
          </a:p>
          <a:p>
            <a:r>
              <a:rPr lang="en-GB"/>
              <a:t>function, including transhumeral, forequarter amputees and shoulder disarticulation</a:t>
            </a:r>
          </a:p>
          <a:p>
            <a:r>
              <a:rPr lang="en-GB"/>
              <a:t>2. Cable Operated Prosthesis. It is attached by being slung over the person's shoulder and then a kind of clamp is open and closed by the cable. This device is preferred when a patient does not have appropriate muscle EMG signal strength for a myo-electric type device.or there is a need to work in environments where an electronic device is not well suited such as wet or extremely dirty conditions. Conventional cable operated prostheses are often the most durable and least cosmetic type of upper extremity prosthesis.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Content Placeholder 1048767"/>
          <p:cNvSpPr>
            <a:spLocks noGrp="1"/>
          </p:cNvSpPr>
          <p:nvPr>
            <p:ph idx="1"/>
          </p:nvPr>
        </p:nvSpPr>
        <p:spPr/>
        <p:txBody>
          <a:bodyPr>
            <a:normAutofit fontScale="75000" lnSpcReduction="20000"/>
          </a:bodyPr>
          <a:lstStyle/>
          <a:p>
            <a:r>
              <a:rPr lang="en-GB"/>
              <a:t>Osseointegration: It involves threading the prosthesis onto a titanium bolt, called an "abutment," which is implanted in the bone of the residual limb and protrudes through the skin.</a:t>
            </a:r>
          </a:p>
          <a:p>
            <a:r>
              <a:rPr lang="en-GB"/>
              <a:t>Osseoperception"-the term given to the patient-reported feeling of heightened. perception of the environment with osseointegrated prostheses Robotic Limbe Previously robot arm used to do actions only when a button is pressed. In order to make a more efficient and effective robot arm, scientists have created a robot arm that can be controlled by the person's mind.</a:t>
            </a:r>
          </a:p>
          <a:p>
            <a:r>
              <a:rPr lang="en-GB"/>
              <a:t>5. Neuroprosthetics: Neural prostheses are a series of devices that can substitute a motor, sensory or cognitive modality that might have been damaged as a result of an injury or a disease. An example of such devices is cochlear implants.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1048605"/>
          <p:cNvSpPr>
            <a:spLocks noGrp="1"/>
          </p:cNvSpPr>
          <p:nvPr>
            <p:ph idx="1"/>
          </p:nvPr>
        </p:nvSpPr>
        <p:spPr/>
        <p:txBody>
          <a:bodyPr>
            <a:normAutofit fontScale="35714" lnSpcReduction="20000"/>
          </a:bodyPr>
          <a:lstStyle/>
          <a:p>
            <a:r>
              <a:rPr lang="en-GB"/>
              <a:t>2. The FFinal Mellend (Stretching and taping) This method consists of daily stretching, exercise, massage, and immobilization of the foot with nonelastic tape to slowly move the foot to the correct position. These therapy sessions are performed primarily by a physical therapist for the first three months, when most of the improvement occurs, but parents receive training during this time in order to perform some of the treatments at home. The taping and splinting continues until the child is two years old.</a:t>
            </a:r>
          </a:p>
          <a:p>
            <a:r>
              <a:rPr lang="en-GB"/>
              <a:t>1131</a:t>
            </a:r>
          </a:p>
          <a:p>
            <a:r>
              <a:rPr lang="en-GB"/>
              <a:t>SURGICAL</a:t>
            </a:r>
          </a:p>
          <a:p>
            <a:r>
              <a:rPr lang="en-GB"/>
              <a:t>MANAGEMENT</a:t>
            </a:r>
          </a:p>
          <a:p>
            <a:r>
              <a:rPr lang="en-GB"/>
              <a:t>On occasion, stretching casting and bracing are not enough to correct your baby's clubfoot Surgery may be needed to adjust the tendons, ligaments and joints in the foot/ankle Usually done at 9 to 12 months of age, surgery corrects all of baby's clubfoot deformities at the same time. After surgery, a cast holds the clubfoot still while it heals It's still possible for the muscles in child's foot to try to return to the clubfoot position, and special shoes or braces will likely be used for up to a year or more after surgery The surgery of the soft tissue or bone is not usually necessary to treat the clubfoot. This 2</a:t>
            </a:r>
          </a:p>
          <a:p>
            <a:r>
              <a:rPr lang="en-GB"/>
              <a:t>surgical procedures are</a:t>
            </a:r>
          </a:p>
          <a:p>
            <a:r>
              <a:rPr lang="en-GB"/>
              <a:t>incision</a:t>
            </a:r>
          </a:p>
          <a:p>
            <a:r>
              <a:rPr lang="en-GB"/>
              <a:t>Clubfoot Surgery</a:t>
            </a:r>
          </a:p>
          <a:p>
            <a:r>
              <a:rPr lang="en-GB"/>
              <a:t>Short tendons are lengthened</a:t>
            </a:r>
          </a:p>
          <a:p>
            <a:r>
              <a:rPr lang="en-GB"/>
              <a:t>Ligaments lengthened shortened</a:t>
            </a:r>
          </a:p>
          <a:p>
            <a:r>
              <a:rPr lang="en-GB"/>
              <a:t>Long tendons are shortened</a:t>
            </a:r>
          </a:p>
          <a:p>
            <a:r>
              <a:rPr lang="en-GB"/>
              <a:t>A. Percutaneous Tenotomy It is needed in 80% cases In this there is a release iclipping) of the Achillas Tendon. It is a minor surgery &amp; done under local anaesthesia Anterior Tibial Tendon Transfer It is needed in 20% cases Tendon is moved from the first toe to the 3 toe in order to release the inward traction on the foot</a:t>
            </a:r>
          </a:p>
          <a:p>
            <a:r>
              <a:rPr lang="en-GB"/>
              <a:t>Post-operative routines usually include, a period of cast immobilization of upto 12 weeks</a:t>
            </a:r>
          </a:p>
          <a:p>
            <a:r>
              <a:rPr lang="en-GB"/>
              <a:t>followed by a brace or corrective shoe for a period of 2 to 4 years.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Content Placeholder 1048769"/>
          <p:cNvSpPr>
            <a:spLocks noGrp="1"/>
          </p:cNvSpPr>
          <p:nvPr>
            <p:ph idx="1"/>
          </p:nvPr>
        </p:nvSpPr>
        <p:spPr/>
        <p:txBody>
          <a:bodyPr>
            <a:normAutofit fontScale="28571" lnSpcReduction="20000"/>
          </a:bodyPr>
          <a:lstStyle/>
          <a:p>
            <a:r>
              <a:rPr lang="en-GB"/>
              <a:t>CARE OF PROSTHESIS</a:t>
            </a:r>
          </a:p>
          <a:p>
            <a:r>
              <a:rPr lang="en-GB"/>
              <a:t>A prosthesis is an expensive and precise device. A small amount of daily care and maintenance will extend its life and comfort. It is also an important part of an amputee's life so if it is looked after, it will serve you well. A prosthesis should be reviewed and checked by a prosthetist at least every six months. In between clinic visits, get into a daily maintenance routine.</a:t>
            </a:r>
          </a:p>
          <a:p>
            <a:r>
              <a:rPr lang="en-GB"/>
              <a:t>SKIN CARE</a:t>
            </a:r>
          </a:p>
          <a:p>
            <a:r>
              <a:rPr lang="en-GB"/>
              <a:t>I Wash limb with mild soap and water every day and pat it dry with a soft towel. Be patient and allow it to dry I completely. If this is not done,</a:t>
            </a:r>
          </a:p>
          <a:p>
            <a:r>
              <a:rPr lang="en-GB"/>
              <a:t>NEUROROBOTICS</a:t>
            </a:r>
          </a:p>
          <a:p>
            <a:r>
              <a:rPr lang="en-GB"/>
              <a:t>PU A Text Book of Medical Surgical Nursing</a:t>
            </a:r>
          </a:p>
          <a:p>
            <a:r>
              <a:rPr lang="en-GB"/>
              <a:t>NEUROPROSTHETICS</a:t>
            </a:r>
          </a:p>
          <a:p>
            <a:r>
              <a:rPr lang="en-GB"/>
              <a:t>Neuronal Population Recordings</a:t>
            </a:r>
          </a:p>
          <a:p>
            <a:r>
              <a:rPr lang="en-GB"/>
              <a:t>Hybrid ANN</a:t>
            </a:r>
          </a:p>
          <a:p>
            <a:r>
              <a:rPr lang="en-GB"/>
              <a:t>Neurorobotic controller</a:t>
            </a:r>
          </a:p>
          <a:p>
            <a:r>
              <a:rPr lang="en-GB"/>
              <a:t>Sensory prosthesis controller</a:t>
            </a:r>
          </a:p>
          <a:p>
            <a:r>
              <a:rPr lang="en-GB"/>
              <a:t>Neuroprosthesis controller</a:t>
            </a:r>
          </a:p>
          <a:p>
            <a:r>
              <a:rPr lang="en-GB"/>
              <a:t>FNS</a:t>
            </a:r>
          </a:p>
          <a:p>
            <a:r>
              <a:rPr lang="en-GB"/>
              <a:t>ROBOT ART</a:t>
            </a:r>
          </a:p>
          <a:p>
            <a:r>
              <a:rPr lang="en-GB"/>
              <a:t>will be at risk for fungal growth that could lead to infection or abrasion. 2 Check limb for red pressure patches that last more than a few min. after remove prosthesis, these may be a sign that the socket needs checking. 3 Check for skin breakdown twice a day - if you can't see the end of residual limb, use a</a:t>
            </a:r>
          </a:p>
          <a:p>
            <a:r>
              <a:rPr lang="en-GB"/>
              <a:t>mirror. This is particularly important for people with diabetes.</a:t>
            </a:r>
          </a:p>
          <a:p>
            <a:r>
              <a:rPr lang="en-GB"/>
              <a:t>4 Softening cream should only be used if the skin is extremely dry and at risk of cracking It should only be used temporarily unless cleared by your doctor. 5 Do not use talcum powder on limb, as it can ball up and create an abrasion. If you must use a powder, cornstarch is better. Do not use alcohol or unknown chemicals/ creams</a:t>
            </a:r>
          </a:p>
          <a:p>
            <a:r>
              <a:rPr lang="en-GB"/>
              <a:t>6</a:t>
            </a:r>
          </a:p>
          <a:p>
            <a:r>
              <a:rPr lang="en-GB"/>
              <a:t>on limb. Remember -limb is covered all the time, so be very careful if you expose it to the sun. Use sunscreen SPF 30 or better.</a:t>
            </a:r>
          </a:p>
          <a:p>
            <a:r>
              <a:rPr lang="en-GB"/>
              <a:t>7 Do not shave limb; the resulting short hairs get pushed back into skin, becoming ingrown hairs that can become infected.</a:t>
            </a:r>
          </a:p>
          <a:p>
            <a:r>
              <a:rPr lang="en-GB"/>
              <a:t>8. If having a fit problem with socket, causing skin breakdown, go to prosthetist for adjustment. If the breakdown is infected, need to go to physician as well. 9 If you have a skin breakdown, don't use a prosthesis. Put a clean dressing/band-aid on the area daily and see doctor or prosthetist. Don't "pad" a pressure area, as that creates additional pressure and will make it worse.</a:t>
            </a:r>
          </a:p>
          <a:p>
            <a:r>
              <a:rPr lang="en-GB"/>
              <a:t>10. A red spot that turns into an ulcer can mean weeks without being able to use your</a:t>
            </a:r>
          </a:p>
          <a:p>
            <a:r>
              <a:rPr lang="en-GB"/>
              <a:t>prosthesis. Stop using the prosthesis and call prosthetist/doctor. 11 If you have reduced or no sensation in your residual limb, check your limb more frequently during the day and don't put it in hot water or expose it to the sun - it will burn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Title 1048770"/>
          <p:cNvSpPr>
            <a:spLocks noGrp="1"/>
          </p:cNvSpPr>
          <p:nvPr>
            <p:ph type="ctrTitle"/>
          </p:nvPr>
        </p:nvSpPr>
        <p:spPr/>
        <p:txBody>
          <a:bodyPr/>
          <a:lstStyle/>
          <a:p>
            <a:r>
              <a:rPr lang="en-GB"/>
              <a:t>CARE OF PROSTHESIS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Content Placeholder 1048773"/>
          <p:cNvSpPr>
            <a:spLocks noGrp="1"/>
          </p:cNvSpPr>
          <p:nvPr>
            <p:ph idx="1"/>
          </p:nvPr>
        </p:nvSpPr>
        <p:spPr/>
        <p:txBody>
          <a:bodyPr>
            <a:normAutofit fontScale="28571" lnSpcReduction="20000"/>
          </a:bodyPr>
          <a:lstStyle/>
          <a:p>
            <a:r>
              <a:rPr lang="en-GB"/>
              <a:t>A prosthesis is an expensive and precise device. A small amount of daily care and maintenance will extend its life and comfort. It is also an important part of an amputee's life so if it is looked after, it will serve you well. A prosthesis should be reviewed and checked by a prosthetist at least every six months. In between clinic visits, get into a daily maintenance routine.</a:t>
            </a:r>
          </a:p>
          <a:p>
            <a:r>
              <a:rPr lang="en-GB"/>
              <a:t>SKIN CARE</a:t>
            </a:r>
          </a:p>
          <a:p>
            <a:r>
              <a:rPr lang="en-GB"/>
              <a:t>1 Wash limb with mild soap and water every day and pat it dry with a soft towel. Be patient it to dry and allow completely. If this is not done,</a:t>
            </a:r>
          </a:p>
          <a:p>
            <a:r>
              <a:rPr lang="en-GB"/>
              <a:t>PUA Text Book of Medical Surgical Nursing</a:t>
            </a:r>
          </a:p>
          <a:p>
            <a:r>
              <a:rPr lang="en-GB"/>
              <a:t>NEUROROBOTICS</a:t>
            </a:r>
          </a:p>
          <a:p>
            <a:r>
              <a:rPr lang="en-GB"/>
              <a:t>Neuronal Population</a:t>
            </a:r>
          </a:p>
          <a:p>
            <a:r>
              <a:rPr lang="en-GB"/>
              <a:t>Recordings</a:t>
            </a:r>
          </a:p>
          <a:p>
            <a:r>
              <a:rPr lang="en-GB"/>
              <a:t>NEUROPROSTHETICS</a:t>
            </a:r>
          </a:p>
          <a:p>
            <a:r>
              <a:rPr lang="en-GB"/>
              <a:t>Hybrid ANN</a:t>
            </a:r>
          </a:p>
          <a:p>
            <a:r>
              <a:rPr lang="en-GB"/>
              <a:t>Sensory prosthesis controller</a:t>
            </a:r>
          </a:p>
          <a:p>
            <a:r>
              <a:rPr lang="en-GB"/>
              <a:t>Neuroprosthesis</a:t>
            </a:r>
          </a:p>
          <a:p>
            <a:r>
              <a:rPr lang="en-GB"/>
              <a:t>controller</a:t>
            </a:r>
          </a:p>
          <a:p>
            <a:r>
              <a:rPr lang="en-GB"/>
              <a:t>Neurorobotic controiler</a:t>
            </a:r>
          </a:p>
          <a:p>
            <a:r>
              <a:rPr lang="en-GB"/>
              <a:t>FNS</a:t>
            </a:r>
          </a:p>
          <a:p>
            <a:r>
              <a:rPr lang="en-GB"/>
              <a:t>ROBOT ART</a:t>
            </a:r>
          </a:p>
          <a:p>
            <a:r>
              <a:rPr lang="en-GB"/>
              <a:t>will be at risk for fungal growth that could lead to infection or abrasion. 2 Check limb for red pressure patches that last more than a few min. after remove prosthesis; these may be a sign that the socket needs checking Check for skin breakdown twice a day- if you can't see the end of residual limb, use a mirror. This is particularly important for people with diabetes.</a:t>
            </a:r>
          </a:p>
          <a:p>
            <a:r>
              <a:rPr lang="en-GB"/>
              <a:t>4 Softening cream should only be used if the skin is extremely dry and at risk of cracking It should only be used temporarily unless cleared by your doctor. 5. Do not use talcum powder on limb, as it can ball up and create an abrasion. If you must use a powder, cornstarch is better. Do not use alcohol or unknown chemicals/ creams on limb.</a:t>
            </a:r>
          </a:p>
          <a:p>
            <a:r>
              <a:rPr lang="en-GB"/>
              <a:t>6. Remember-limb is covered all the time, so be very careful if you expose it to the sun Use sunscreen SPF 30 or better.</a:t>
            </a:r>
          </a:p>
          <a:p>
            <a:r>
              <a:rPr lang="en-GB"/>
              <a:t>7. Do not shave limb; the resulting short hairs get pushed back into skin, becoming ingrown</a:t>
            </a:r>
          </a:p>
          <a:p>
            <a:r>
              <a:rPr lang="en-GB"/>
              <a:t>hairs that can become infected.</a:t>
            </a:r>
          </a:p>
          <a:p>
            <a:r>
              <a:rPr lang="en-GB"/>
              <a:t>8. If having a fit problem with socket, causing skin breakdown, go to prosthetist for adjustment. If the breakdown is infected, need to go to physician as well. 9 If you have a skin breakdown, don't use a prosthesis. Put a clean dressing/band-aid on the area daily and see doctor or prosthetist. Don't "pad" a pressure area, as that creates</a:t>
            </a:r>
          </a:p>
          <a:p>
            <a:r>
              <a:rPr lang="en-GB"/>
              <a:t>additional pressure and will make it worse. 10. A red spot that turns into an ulcer can mean weeks without being able to use your</a:t>
            </a:r>
          </a:p>
          <a:p>
            <a:r>
              <a:rPr lang="en-GB"/>
              <a:t>prosthesis. Stop using the prosthesis and call prosthetist/doctor. II If you have reduced or no sensation in your residual limb, check your limb more frequently during the day and don't put it in hot water or expose it to the sun- it will burn and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Content Placeholder 1048775"/>
          <p:cNvSpPr>
            <a:spLocks noGrp="1"/>
          </p:cNvSpPr>
          <p:nvPr>
            <p:ph idx="1"/>
          </p:nvPr>
        </p:nvSpPr>
        <p:spPr/>
        <p:txBody>
          <a:bodyPr>
            <a:normAutofit fontScale="50000" lnSpcReduction="20000"/>
          </a:bodyPr>
          <a:lstStyle/>
          <a:p>
            <a:r>
              <a:rPr lang="en-GB"/>
              <a:t>PROSTHETIC CARE</a:t>
            </a:r>
          </a:p>
          <a:p>
            <a:r>
              <a:rPr lang="en-GB"/>
              <a:t>1 Wash anything that makes skin contact (liners, socks, the inside of the socket, etc.) every day with mild soap and water and allow plenty of time to dry. Follow manufacturers' instructions for care of liners. Do not use anything containing alcohol or unknown chemicals.</a:t>
            </a:r>
          </a:p>
          <a:p>
            <a:r>
              <a:rPr lang="en-GB"/>
              <a:t>2. You should know the landmarks of when socket fits correctly; if you don't, ask prosthetist to show you. If socket is too big or too small, visit prosthetist immediately. 3 Each day when the prosthesis is removed, wipe out the socket with a cloth and warm soapy water and then again with fresh water. Do not immerse the prosthesis in water as this may ruin parts. After washing, ensure all parts are dried thoroughly</a:t>
            </a:r>
          </a:p>
          <a:p>
            <a:r>
              <a:rPr lang="en-GB"/>
              <a:t>4 Make sure shoe height is correct for prosthesis or alignment will be wrong, putting a</a:t>
            </a:r>
          </a:p>
          <a:p>
            <a:r>
              <a:rPr lang="en-GB"/>
              <a:t>strain on residual limb and surrounding joints.</a:t>
            </a:r>
          </a:p>
          <a:p>
            <a:r>
              <a:rPr lang="en-GB"/>
              <a:t>5. Keep a "leg" bag handy with items you might need in an emergency (stump socks, pull socks or bandages, antibiotic ointment, antihistamine ointment, etc). 6. If you are having trouble with the prosthesis or liner, do not make your own adjustments</a:t>
            </a:r>
          </a:p>
          <a:p>
            <a:r>
              <a:rPr lang="en-GB"/>
              <a:t>or alter the prosthesis/ liner- call your prosthetist immediately.</a:t>
            </a:r>
          </a:p>
          <a:p>
            <a:r>
              <a:rPr lang="en-GB"/>
              <a:t>7. Prosthesis should be checked over at least once per week. Straps, harnesses and their attachments to the prosthesis need to be checked for wear and tear and to ensure that attachments are secure. Joints should also be checked to ensure they are not too loose or</a:t>
            </a:r>
          </a:p>
          <a:p>
            <a:r>
              <a:rPr lang="en-GB"/>
              <a:t>too tight. 8. Remove the shoe and sock and check the foot for wear and tear. Check the shoe inside and out for stones or anything else that may damage the shoe and/or the prosthesis.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Title 1048776"/>
          <p:cNvSpPr>
            <a:spLocks noGrp="1"/>
          </p:cNvSpPr>
          <p:nvPr>
            <p:ph type="ctrTitle"/>
          </p:nvPr>
        </p:nvSpPr>
        <p:spPr/>
        <p:txBody>
          <a:bodyPr/>
          <a:lstStyle/>
          <a:p>
            <a:r>
              <a:rPr lang="en-GB" b="1" dirty="0">
                <a:solidFill>
                  <a:schemeClr val="accent6">
                    <a:lumMod val="50000"/>
                  </a:schemeClr>
                </a:solidFill>
              </a:rPr>
              <a:t>FRACTURES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Content Placeholder 1048779"/>
          <p:cNvSpPr>
            <a:spLocks noGrp="1"/>
          </p:cNvSpPr>
          <p:nvPr>
            <p:ph idx="1"/>
          </p:nvPr>
        </p:nvSpPr>
        <p:spPr/>
        <p:txBody>
          <a:bodyPr/>
          <a:lstStyle/>
          <a:p>
            <a:r>
              <a:rPr lang="en-GB"/>
              <a:t>Fracture is a break in the continuity of bone and is defined according to its types and extent. Fracture occurs when the bone is subjected to stress greater than it can absorb. A bone may be completely fractured or partially fractured in any number of ways (crosswise, length wise, in multiple pieces).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Content Placeholder 1048781"/>
          <p:cNvSpPr>
            <a:spLocks noGrp="1"/>
          </p:cNvSpPr>
          <p:nvPr>
            <p:ph idx="1"/>
          </p:nvPr>
        </p:nvSpPr>
        <p:spPr/>
        <p:txBody>
          <a:bodyPr>
            <a:normAutofit fontScale="28571" lnSpcReduction="20000"/>
          </a:bodyPr>
          <a:lstStyle/>
          <a:p>
            <a:r>
              <a:rPr lang="en-GB"/>
              <a:t>CAUSES AND RISK FACTORS OF FRACTURE</a:t>
            </a:r>
          </a:p>
          <a:p>
            <a:r>
              <a:rPr lang="en-GB"/>
              <a:t>Direct blows (Trauma)</a:t>
            </a:r>
          </a:p>
          <a:p>
            <a:r>
              <a:rPr lang="en-GB"/>
              <a:t>Crushing forces</a:t>
            </a:r>
          </a:p>
          <a:p>
            <a:r>
              <a:rPr lang="en-GB"/>
              <a:t>Sudden twisting motions (torsion)</a:t>
            </a:r>
          </a:p>
          <a:p>
            <a:r>
              <a:rPr lang="en-GB"/>
              <a:t>Extreme muscle contractions</a:t>
            </a:r>
          </a:p>
          <a:p>
            <a:r>
              <a:rPr lang="en-GB"/>
              <a:t>Bending Forces</a:t>
            </a:r>
          </a:p>
          <a:p>
            <a:r>
              <a:rPr lang="en-GB"/>
              <a:t>Compression Forces</a:t>
            </a:r>
          </a:p>
          <a:p>
            <a:r>
              <a:rPr lang="en-GB"/>
              <a:t>Shearing Forces</a:t>
            </a:r>
          </a:p>
          <a:p>
            <a:r>
              <a:rPr lang="en-GB"/>
              <a:t>Automobile injury/Motor vehicle accidents</a:t>
            </a:r>
          </a:p>
          <a:p>
            <a:r>
              <a:rPr lang="en-GB"/>
              <a:t>Falling</a:t>
            </a:r>
          </a:p>
          <a:p>
            <a:r>
              <a:rPr lang="en-GB"/>
              <a:t>Due to muscular action</a:t>
            </a:r>
          </a:p>
          <a:p>
            <a:r>
              <a:rPr lang="en-GB"/>
              <a:t>Primary bone disease- Osteoporosis, metastasis bone cancer</a:t>
            </a:r>
          </a:p>
          <a:p>
            <a:r>
              <a:rPr lang="en-GB"/>
              <a:t>M</a:t>
            </a:r>
          </a:p>
          <a:p>
            <a:r>
              <a:rPr lang="en-GB"/>
              <a:t>BENDING</a:t>
            </a:r>
          </a:p>
          <a:p>
            <a:r>
              <a:rPr lang="en-GB"/>
              <a:t>SHEAR</a:t>
            </a:r>
          </a:p>
          <a:p>
            <a:r>
              <a:rPr lang="en-GB"/>
              <a:t>FU A Text Book of Medical Surgical Nursing-4</a:t>
            </a:r>
          </a:p>
          <a:p>
            <a:r>
              <a:rPr lang="en-GB"/>
              <a:t>TORSION</a:t>
            </a:r>
          </a:p>
          <a:p>
            <a:r>
              <a:rPr lang="en-GB"/>
              <a:t>MECHANISM OF FRACTURE</a:t>
            </a:r>
          </a:p>
          <a:p>
            <a:r>
              <a:rPr lang="en-GB"/>
              <a:t>Direct Force: With direct force, the kinetic energy is applied at or near the site of fracture</a:t>
            </a:r>
          </a:p>
          <a:p>
            <a:r>
              <a:rPr lang="en-GB"/>
              <a:t>and bone cannot withstand the force.</a:t>
            </a:r>
          </a:p>
          <a:p>
            <a:r>
              <a:rPr lang="en-GB"/>
              <a:t>2. Indirect Force: Kinetic energy is transmitted from the point of impact to the site where</a:t>
            </a:r>
          </a:p>
          <a:p>
            <a:r>
              <a:rPr lang="en-GB"/>
              <a:t>bone is weaker and fracture occurs at weaker point.</a:t>
            </a:r>
          </a:p>
          <a:p>
            <a:r>
              <a:rPr lang="en-GB"/>
              <a:t>CLASSIFICATION OF FRACTURES,</a:t>
            </a:r>
          </a:p>
          <a:p>
            <a:r>
              <a:rPr lang="en-GB"/>
              <a:t>a cantants &amp; omniabola intermipled) 1. Complete Fracture: It involves a break across the entire cross-section of the bone and is</a:t>
            </a:r>
          </a:p>
          <a:p>
            <a:r>
              <a:rPr lang="en-GB"/>
              <a:t>frequently displaced. In a complete fracture, the bone snaps into two or more parts. 2. Incomplete Fracture: The break occurs through only part of the cross section of the bone. In an incomplete fracture, the bone cracks but does not break all the way through..</a:t>
            </a:r>
          </a:p>
          <a:p>
            <a:r>
              <a:rPr lang="en-GB"/>
              <a:t>3. Closed Fracture: In a closed fracture, also called a simple fracture, the bone breaks but, there is no open wound in the skin. Skin is intact over fracture site pie</a:t>
            </a:r>
          </a:p>
          <a:p>
            <a:r>
              <a:rPr lang="en-GB"/>
              <a:t>4. Open Fracture: In an open fracture, also called compound fracture, the bone breaks through the skin. Skin is interrupted over fracture site. Open fracture allows bacteria to</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Content Placeholder 1048783"/>
          <p:cNvSpPr>
            <a:spLocks noGrp="1"/>
          </p:cNvSpPr>
          <p:nvPr>
            <p:ph idx="1"/>
          </p:nvPr>
        </p:nvSpPr>
        <p:spPr/>
        <p:txBody>
          <a:bodyPr>
            <a:normAutofit fontScale="28571" lnSpcReduction="20000"/>
          </a:bodyPr>
          <a:lstStyle/>
          <a:p>
            <a:r>
              <a:rPr lang="en-GB"/>
              <a:t>enter the injured area and predispose the fracture site for infection. Open fractures are further divided according to severity of grades. Grade 1: When wound is clean and smaller than 1cm.</a:t>
            </a:r>
          </a:p>
          <a:p>
            <a:r>
              <a:rPr lang="en-GB"/>
              <a:t>Grade II: When wound is moderately contaminated and larger than Icm.</a:t>
            </a:r>
          </a:p>
          <a:p>
            <a:r>
              <a:rPr lang="en-GB"/>
              <a:t>Grade III: When wound is highly contaminated with extensive soft tissue, nerve and tendons damage and wound is larger than 6-8cm. 5. Displaced Fracture: A fracture in which the two ends of the broken bone are separated</a:t>
            </a:r>
          </a:p>
          <a:p>
            <a:r>
              <a:rPr lang="en-GB"/>
              <a:t>from one another fracture; the break seems to have been caused by a fall. Comminuted Fracture: In this fracture bone fragments are crushed, splintered or broken into several pieces. Elderly people suffer comminuted hip fracture during falls.</a:t>
            </a:r>
          </a:p>
          <a:p>
            <a:r>
              <a:rPr lang="en-GB"/>
              <a:t>Open</a:t>
            </a:r>
          </a:p>
          <a:p>
            <a:r>
              <a:rPr lang="en-GB"/>
              <a:t>Closed</a:t>
            </a:r>
          </a:p>
          <a:p>
            <a:r>
              <a:rPr lang="en-GB"/>
              <a:t>Incomplete</a:t>
            </a:r>
          </a:p>
          <a:p>
            <a:r>
              <a:rPr lang="en-GB"/>
              <a:t>Complete Displaced</a:t>
            </a:r>
          </a:p>
          <a:p>
            <a:r>
              <a:rPr lang="en-GB"/>
              <a:t>Comminuted.</a:t>
            </a:r>
          </a:p>
          <a:p>
            <a:r>
              <a:rPr lang="en-GB"/>
              <a:t>Fragments lie at to each other.</a:t>
            </a:r>
          </a:p>
          <a:p>
            <a:r>
              <a:rPr lang="en-GB"/>
              <a:t>No 12 stadions of bane moitais</a:t>
            </a:r>
          </a:p>
          <a:p>
            <a:r>
              <a:rPr lang="en-GB"/>
              <a:t>~ Intacted one book frogamat</a:t>
            </a:r>
          </a:p>
          <a:p>
            <a:r>
              <a:rPr lang="en-GB"/>
              <a:t>1 Angulated</a:t>
            </a:r>
          </a:p>
          <a:p>
            <a:r>
              <a:rPr lang="en-GB"/>
              <a:t>Tibia</a:t>
            </a:r>
          </a:p>
          <a:p>
            <a:r>
              <a:rPr lang="en-GB"/>
              <a:t>GIA- ago. fragment</a:t>
            </a:r>
          </a:p>
          <a:p>
            <a:r>
              <a:rPr lang="en-GB"/>
              <a:t>Fibula</a:t>
            </a:r>
          </a:p>
          <a:p>
            <a:r>
              <a:rPr lang="en-GB"/>
              <a:t>PATTERN/Free line 1 Linear Fracture: A fracture that is parallel to the bone's long axis. Fracture line is intact.</a:t>
            </a:r>
          </a:p>
          <a:p>
            <a:r>
              <a:rPr lang="en-GB"/>
              <a:t>CLASSIFICATION BY FRACTURE</a:t>
            </a:r>
          </a:p>
          <a:p>
            <a:r>
              <a:rPr lang="en-GB"/>
              <a:t>This occurs when direct force applied to bone.</a:t>
            </a:r>
          </a:p>
          <a:p>
            <a:r>
              <a:rPr lang="en-GB"/>
              <a:t>Femur segmental DAvuised</a:t>
            </a:r>
          </a:p>
          <a:p>
            <a:r>
              <a:rPr lang="en-GB"/>
              <a:t>2. Transverse Fracture: Fracture line is straight across the bone at (90°) right angle to axis of bone. These fractures occur due to bone disorders such as Paget's disease and osteomalacia. Oblique Fracture: Fracture line occurs at an oblique angle (45°) to the shaft of bone.</a:t>
            </a:r>
          </a:p>
          <a:p>
            <a:r>
              <a:rPr lang="en-GB"/>
              <a:t>These fractures are caused by twisting force.</a:t>
            </a:r>
          </a:p>
          <a:p>
            <a:r>
              <a:rPr lang="en-GB"/>
              <a:t>Spiral Fracture: A spiral fracture, also called torsion fracture, is a type of bone fracture which is caused by twisting force. Fracture line forms a spiral encircling the shaft of bone. 5. Depressed Fracture: A fracture in which fragments are driven inward (fracture of skull</a:t>
            </a:r>
          </a:p>
          <a:p>
            <a:r>
              <a:rPr lang="en-GB"/>
              <a:t>and facial bone). 6. Longitudinal Fracture: A longitudinal fracture is a fracture that normally follows the</a:t>
            </a:r>
          </a:p>
          <a:p>
            <a:r>
              <a:rPr lang="en-GB"/>
              <a:t>long axis of the bone in a human's body. Fracture line extends longitudinally.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Content Placeholder 1048785"/>
          <p:cNvSpPr>
            <a:spLocks noGrp="1"/>
          </p:cNvSpPr>
          <p:nvPr>
            <p:ph idx="1"/>
          </p:nvPr>
        </p:nvSpPr>
        <p:spPr/>
        <p:txBody>
          <a:bodyPr>
            <a:normAutofit fontScale="50000" lnSpcReduction="20000"/>
          </a:bodyPr>
          <a:lstStyle/>
          <a:p>
            <a:r>
              <a:rPr lang="en-GB"/>
              <a:t>CLASSIFICATION BY TYPES OF FRACTURE</a:t>
            </a:r>
          </a:p>
          <a:p>
            <a:r>
              <a:rPr lang="en-GB"/>
              <a:t>1. Avulsion Fracture: A Fracture in which a fragment of bone has been pulled away by a ligament or tendon and its attachment.</a:t>
            </a:r>
          </a:p>
          <a:p>
            <a:r>
              <a:rPr lang="en-GB"/>
              <a:t>2. Compression Fracture: A compression fracture, also called a crush fracture, happens when bone is compressed by force greater than the bone can withstand (seen in vertebral</a:t>
            </a:r>
          </a:p>
          <a:p>
            <a:r>
              <a:rPr lang="en-GB"/>
              <a:t>fracture).</a:t>
            </a:r>
          </a:p>
          <a:p>
            <a:r>
              <a:rPr lang="en-GB"/>
              <a:t>3. Green stick Fracture A fracture in which one side of a bone is broken and the other side is bent (like a stick of green wood). 4. Impacted Fracture An impacted fracture is a loss in continuity in the structure of bones</a:t>
            </a:r>
          </a:p>
          <a:p>
            <a:r>
              <a:rPr lang="en-GB"/>
              <a:t>Le, breaks or cracks, in which at least one bone or fragment of bone has been driven into another. 5 Pathologic Practure. A fracture that occurs through an area of diseased bones (e.g osteoporosis, bone cyst, Paget's disease, bony metastasis, tumor); occur without trauma</a:t>
            </a:r>
          </a:p>
          <a:p>
            <a:r>
              <a:rPr lang="en-GB"/>
              <a:t>or a fall.</a:t>
            </a:r>
          </a:p>
          <a:p>
            <a:r>
              <a:rPr lang="en-GB"/>
              <a:t>6. Stress Fracture. A fracture that results from repeated loading without bone and muscle recovery. Mostly occur in marathon runners.</a:t>
            </a:r>
          </a:p>
          <a:p>
            <a:r>
              <a:rPr lang="en-GB"/>
              <a:t>Avulsion</a:t>
            </a:r>
          </a:p>
          <a:p>
            <a:r>
              <a:rPr lang="en-GB"/>
              <a:t>Impacted</a:t>
            </a:r>
          </a:p>
          <a:p>
            <a:r>
              <a:rPr lang="en-GB"/>
              <a:t>Fissure</a:t>
            </a:r>
          </a:p>
          <a:p>
            <a:r>
              <a:rPr lang="en-GB"/>
              <a:t>Greenstick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Content Placeholder 1048787"/>
          <p:cNvSpPr>
            <a:spLocks noGrp="1"/>
          </p:cNvSpPr>
          <p:nvPr>
            <p:ph idx="1"/>
          </p:nvPr>
        </p:nvSpPr>
        <p:spPr/>
        <p:txBody>
          <a:bodyPr>
            <a:normAutofit fontScale="32143" lnSpcReduction="20000"/>
          </a:bodyPr>
          <a:lstStyle/>
          <a:p>
            <a:r>
              <a:rPr lang="en-GB"/>
              <a:t>CLASSIFICATION BY EPONYM (named by the physician who first described them)</a:t>
            </a:r>
          </a:p>
          <a:p>
            <a:r>
              <a:rPr lang="en-GB"/>
              <a:t>1 Colles's Fracture: A Colles fracture, is often called a broken wrist, is a fracture of the distal radius in the forearm with dorsal (posterior) and radial displacement of the wrist and hand. Radius is fractured within 1 inch of articular surface.</a:t>
            </a:r>
          </a:p>
          <a:p>
            <a:r>
              <a:rPr lang="en-GB"/>
              <a:t>2. Pott's Fracture: This fracture occurs at medial malleolus of the tibia and fibula. It is also associated with rupture of the internal lateral ligament, chipping off a piece of medial malleolus or both. English physician Percivall Pott experienced this injury in 1765 and described his clinical findings in a paper published in 1769.</a:t>
            </a:r>
          </a:p>
          <a:p>
            <a:r>
              <a:rPr lang="en-GB"/>
              <a:t>CLASSIFICATION BY ANATOMIC LOCATION 1. Articular Fracture: A fracture involving the articulating surfaces of a joint. These fractures</a:t>
            </a:r>
          </a:p>
          <a:p>
            <a:r>
              <a:rPr lang="en-GB"/>
              <a:t>can damage the articular cartilage and subchondral bone and lead to articular incongruity. 2 Extra capsular Fracture: Any fracture that occurs near a joint but does not directly involve</a:t>
            </a:r>
          </a:p>
          <a:p>
            <a:r>
              <a:rPr lang="en-GB"/>
              <a:t>the joint capsule. This type of fracture is extremely common in the hip. 3. Intracapsular Fracture: These fractures occur at the level of the neck and the head of the</a:t>
            </a:r>
          </a:p>
          <a:p>
            <a:r>
              <a:rPr lang="en-GB"/>
              <a:t>femur, and are generally within the capsule.</a:t>
            </a:r>
          </a:p>
          <a:p>
            <a:r>
              <a:rPr lang="en-GB"/>
              <a:t>4. Epiphyseal Fracture: A fracture involving the epiphyseal plate of a long bone, which causes separation or fragmentation of the plate. It is also called salter fracture.</a:t>
            </a:r>
          </a:p>
          <a:p>
            <a:r>
              <a:rPr lang="en-GB"/>
              <a:t>Intracapsular fractures</a:t>
            </a:r>
          </a:p>
          <a:p>
            <a:r>
              <a:rPr lang="en-GB"/>
              <a:t>Pelvis</a:t>
            </a:r>
          </a:p>
          <a:p>
            <a:r>
              <a:rPr lang="en-GB"/>
              <a:t>Joint capsule</a:t>
            </a:r>
          </a:p>
          <a:p>
            <a:r>
              <a:rPr lang="en-GB"/>
              <a:t>Extracapsular fractures</a:t>
            </a:r>
          </a:p>
          <a:p>
            <a:r>
              <a:rPr lang="en-GB"/>
              <a:t>Pelvis</a:t>
            </a:r>
          </a:p>
          <a:p>
            <a:r>
              <a:rPr lang="en-GB"/>
              <a:t>Joint capsule</a:t>
            </a:r>
          </a:p>
          <a:p>
            <a:r>
              <a:rPr lang="en-GB"/>
              <a:t>Trochanteric fracture</a:t>
            </a:r>
          </a:p>
          <a:p>
            <a:r>
              <a:rPr lang="en-GB"/>
              <a:t>Joint capsule</a:t>
            </a:r>
          </a:p>
          <a:p>
            <a:r>
              <a:rPr lang="en-GB"/>
              <a:t>Intracapsular fracture</a:t>
            </a:r>
          </a:p>
          <a:p>
            <a:r>
              <a:rPr lang="en-GB"/>
              <a:t>Thigh bone (femur)</a:t>
            </a:r>
          </a:p>
          <a:p>
            <a:r>
              <a:rPr lang="en-GB"/>
              <a:t>Joint capsule</a:t>
            </a:r>
          </a:p>
          <a:p>
            <a:r>
              <a:rPr lang="en-GB"/>
              <a:t>5 cm</a:t>
            </a:r>
          </a:p>
          <a:p>
            <a:r>
              <a:rPr lang="en-GB"/>
              <a:t>www</a:t>
            </a:r>
          </a:p>
          <a:p>
            <a:r>
              <a:rPr lang="en-GB"/>
              <a:t>Subtrochanteric fracture</a:t>
            </a:r>
          </a:p>
          <a:p>
            <a:r>
              <a:rPr lang="en-GB"/>
              <a:t>Thigh bone (femur)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ontent Placeholder 1048607"/>
          <p:cNvSpPr>
            <a:spLocks noGrp="1"/>
          </p:cNvSpPr>
          <p:nvPr>
            <p:ph idx="1"/>
          </p:nvPr>
        </p:nvSpPr>
        <p:spPr/>
        <p:txBody>
          <a:bodyPr>
            <a:normAutofit fontScale="32143" lnSpcReduction="20000"/>
          </a:bodyPr>
          <a:lstStyle/>
          <a:p>
            <a:r>
              <a:rPr lang="en-GB"/>
              <a:t>NURSING MANAGEMENT</a:t>
            </a:r>
          </a:p>
          <a:p>
            <a:r>
              <a:rPr lang="en-GB"/>
              <a:t>Nursing Assessment</a:t>
            </a:r>
          </a:p>
          <a:p>
            <a:r>
              <a:rPr lang="en-GB"/>
              <a:t>After</a:t>
            </a:r>
          </a:p>
          <a:p>
            <a:r>
              <a:rPr lang="en-GB"/>
              <a:t>Obiain a family history of foot deformities</a:t>
            </a:r>
          </a:p>
          <a:p>
            <a:r>
              <a:rPr lang="en-GB"/>
              <a:t>Obtain an obstetric history for risk factors</a:t>
            </a:r>
          </a:p>
          <a:p>
            <a:r>
              <a:rPr lang="en-GB"/>
              <a:t>Perform physical assessment for presence of other anomalies &amp; classic foot position &amp;</a:t>
            </a:r>
          </a:p>
          <a:p>
            <a:r>
              <a:rPr lang="en-GB"/>
              <a:t>ROM</a:t>
            </a:r>
          </a:p>
          <a:p>
            <a:r>
              <a:rPr lang="en-GB"/>
              <a:t>If late presentation perform a thorough neurologic examination to rule out causative</a:t>
            </a:r>
          </a:p>
          <a:p>
            <a:r>
              <a:rPr lang="en-GB"/>
              <a:t>factors</a:t>
            </a:r>
          </a:p>
          <a:p>
            <a:r>
              <a:rPr lang="en-GB"/>
              <a:t>Assess family coping and resources available for lengthy treatment</a:t>
            </a:r>
          </a:p>
          <a:p>
            <a:r>
              <a:rPr lang="en-GB"/>
              <a:t>Nursing Diagnosis and Intervention</a:t>
            </a:r>
          </a:p>
          <a:p>
            <a:r>
              <a:rPr lang="en-GB"/>
              <a:t>Risk for impaired parenting related to ineffective adaptation to stremor associated with</a:t>
            </a:r>
          </a:p>
          <a:p>
            <a:r>
              <a:rPr lang="en-GB"/>
              <a:t>a diagnosis of clubfoot &amp; the therapeutic regimen</a:t>
            </a:r>
          </a:p>
          <a:p>
            <a:r>
              <a:rPr lang="en-GB"/>
              <a:t>Numing Intervention</a:t>
            </a:r>
          </a:p>
          <a:p>
            <a:r>
              <a:rPr lang="en-GB"/>
              <a:t>Provide an accurate description of deformity and the importance of treatment in the</a:t>
            </a:r>
          </a:p>
          <a:p>
            <a:r>
              <a:rPr lang="en-GB"/>
              <a:t>language that parents can understand</a:t>
            </a:r>
          </a:p>
          <a:p>
            <a:r>
              <a:rPr lang="en-GB"/>
              <a:t>Provide opportunity for parents to verbalize questions and concerns. Encourage the parents to hold &amp; play with child and participate in care</a:t>
            </a:r>
          </a:p>
          <a:p>
            <a:r>
              <a:rPr lang="en-GB"/>
              <a:t>Demonstrate how to move or position the child and allow return demonstrations</a:t>
            </a:r>
          </a:p>
          <a:p>
            <a:r>
              <a:rPr lang="en-GB"/>
              <a:t>* Provide parents with a contact family that has been through the treatment proces for</a:t>
            </a:r>
          </a:p>
          <a:p>
            <a:r>
              <a:rPr lang="en-GB"/>
              <a:t>support Risk for impaired skin integrity related to Serial Casting</a:t>
            </a:r>
          </a:p>
          <a:p>
            <a:r>
              <a:rPr lang="en-GB"/>
              <a:t>Nursing interventions</a:t>
            </a:r>
          </a:p>
          <a:p>
            <a:r>
              <a:rPr lang="en-GB"/>
              <a:t>As the cast splint orthotic device, or special shoes When moving child in a wet cast, always use open palms to move the cast</a:t>
            </a:r>
          </a:p>
          <a:p>
            <a:r>
              <a:rPr lang="en-GB"/>
              <a:t>Turn the child every 2 h to allow the under surface of the cast to dry Advice parents that due to rapid growth rate of infant the cast or splint may need to be</a:t>
            </a:r>
          </a:p>
          <a:p>
            <a:r>
              <a:rPr lang="en-GB"/>
              <a:t>replaced to prevent skin breakdown Ames and teach assessment of excessive pressure in skin redness, excoriation foul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Content Placeholder 1048789"/>
          <p:cNvSpPr>
            <a:spLocks noGrp="1"/>
          </p:cNvSpPr>
          <p:nvPr>
            <p:ph idx="1"/>
          </p:nvPr>
        </p:nvSpPr>
        <p:spPr/>
        <p:txBody>
          <a:bodyPr>
            <a:normAutofit fontScale="39286" lnSpcReduction="20000"/>
          </a:bodyPr>
          <a:lstStyle/>
          <a:p>
            <a:r>
              <a:rPr lang="en-GB"/>
              <a:t>PATHOPHYSIOLOGY</a:t>
            </a:r>
          </a:p>
          <a:p>
            <a:r>
              <a:rPr lang="en-GB"/>
              <a:t>Injury in the bone</a:t>
            </a:r>
          </a:p>
          <a:p>
            <a:r>
              <a:rPr lang="en-GB"/>
              <a:t>Disruption in the continuity of bone</a:t>
            </a:r>
          </a:p>
          <a:p>
            <a:r>
              <a:rPr lang="en-GB"/>
              <a:t>Disruption of muscle and blood vessels attached to the end of the bone</a:t>
            </a:r>
          </a:p>
          <a:p>
            <a:r>
              <a:rPr lang="en-GB"/>
              <a:t>Soft tissue damage</a:t>
            </a:r>
          </a:p>
          <a:p>
            <a:r>
              <a:rPr lang="en-GB"/>
              <a:t>Bleeding and hematoma forms in medullary canal</a:t>
            </a:r>
          </a:p>
          <a:p>
            <a:r>
              <a:rPr lang="en-GB"/>
              <a:t>Bone tissue surrounds the fractured site dies</a:t>
            </a:r>
          </a:p>
          <a:p>
            <a:r>
              <a:rPr lang="en-GB"/>
              <a:t>Inflammatory response: Vasodilation, edema, pain, loss of function, exudate and infiltration of WBCS</a:t>
            </a:r>
          </a:p>
          <a:p>
            <a:r>
              <a:rPr lang="en-GB"/>
              <a:t>CLINICAL MANIFESTATIONS</a:t>
            </a:r>
          </a:p>
          <a:p>
            <a:r>
              <a:rPr lang="en-GB"/>
              <a:t>Continuous pain occurs due to muscle spasm and direct tissue trauma Pain becomes severe with the movement of fractured bone</a:t>
            </a:r>
          </a:p>
          <a:p>
            <a:r>
              <a:rPr lang="en-GB"/>
              <a:t>Discomfort, irritability and restlessness Localized swelling and discoloration of skin</a:t>
            </a:r>
          </a:p>
          <a:p>
            <a:r>
              <a:rPr lang="en-GB"/>
              <a:t>Tenderness over fracture site</a:t>
            </a:r>
          </a:p>
          <a:p>
            <a:r>
              <a:rPr lang="en-GB"/>
              <a:t>Weakness and&amp; lethargy</a:t>
            </a:r>
          </a:p>
          <a:p>
            <a:r>
              <a:rPr lang="en-GB"/>
              <a:t>Loss of function occurs as fracture extremity cannot perform normal function Numbness present due to nerve damage Limb shortening occurs during fracture of long bones as overlapping fragments</a:t>
            </a:r>
          </a:p>
          <a:p>
            <a:r>
              <a:rPr lang="en-GB"/>
              <a:t>Deformity: Alignment and contour of bone changes due to strong muscle spasm Edema and ecchymosis as a result of trauma and bleeding into the adjacent tissues Crepitus: Crepitus is a grating sensation that can be felt during examination with hand</a:t>
            </a:r>
          </a:p>
          <a:p>
            <a:r>
              <a:rPr lang="en-GB"/>
              <a:t>as bone fragments rub against each other.</a:t>
            </a:r>
          </a:p>
          <a:p>
            <a:r>
              <a:rPr lang="en-GB"/>
              <a:t>Hypovolemic shock occurs due to blood loss or with other associative injuries.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Content Placeholder 1048791"/>
          <p:cNvSpPr>
            <a:spLocks noGrp="1"/>
          </p:cNvSpPr>
          <p:nvPr>
            <p:ph idx="1"/>
          </p:nvPr>
        </p:nvSpPr>
        <p:spPr/>
        <p:txBody>
          <a:bodyPr>
            <a:normAutofit fontScale="28571" lnSpcReduction="20000"/>
          </a:bodyPr>
          <a:lstStyle/>
          <a:p>
            <a:r>
              <a:rPr lang="en-GB"/>
              <a:t>LBIAGNOSTIC TESTS</a:t>
            </a:r>
          </a:p>
          <a:p>
            <a:r>
              <a:rPr lang="en-GB"/>
              <a:t>History and Physical examination</a:t>
            </a:r>
          </a:p>
          <a:p>
            <a:r>
              <a:rPr lang="en-GB"/>
              <a:t>X-ray studies: X-ray is taken in antero-posterior and lateral views prior to reduction and after reduction and periodically during the healing process.</a:t>
            </a:r>
          </a:p>
          <a:p>
            <a:r>
              <a:rPr lang="en-GB"/>
              <a:t>MRI</a:t>
            </a:r>
          </a:p>
          <a:p>
            <a:r>
              <a:rPr lang="en-GB"/>
              <a:t>CT scan also done to confirm the diagnosis.</a:t>
            </a:r>
          </a:p>
          <a:p>
            <a:r>
              <a:rPr lang="en-GB"/>
              <a:t>Blood chemistry, CBC and coagulation studies done.</a:t>
            </a:r>
          </a:p>
          <a:p>
            <a:r>
              <a:rPr lang="en-GB"/>
              <a:t>EMERGENCY CARE OF FRACTURE</a:t>
            </a:r>
          </a:p>
          <a:p>
            <a:r>
              <a:rPr lang="en-GB"/>
              <a:t>1. Immobilization of body part done whenever fracture suspected. If patient has to be removed from vehicle prior to splinting, fractured extremity should be supported distal &amp; proximal to fracture site to prevent rotation or angular motion of bone. 2. In case of severe trauma, normal body alignment must be maintained while considering</a:t>
            </a:r>
          </a:p>
          <a:p>
            <a:r>
              <a:rPr lang="en-GB"/>
              <a:t>the cervical spine immobilization. 3. Open fractures require the protruding bone be covered with a clean (sterile preferred)</a:t>
            </a:r>
          </a:p>
          <a:p>
            <a:r>
              <a:rPr lang="en-GB"/>
              <a:t>dressing.</a:t>
            </a:r>
          </a:p>
          <a:p>
            <a:r>
              <a:rPr lang="en-GB"/>
              <a:t>4. Bleeding may be controlled by application of pressure dressing. If bleeding is present visualization may be necessary before pressure can be applied where bleeding is originating. Keep patient covered to preserve body heat. 5. Assess color, warmth, circulation, movement and sensation of the limb distal to the</a:t>
            </a:r>
          </a:p>
          <a:p>
            <a:r>
              <a:rPr lang="en-GB"/>
              <a:t>fracture prior to splinting and after splinting.</a:t>
            </a:r>
          </a:p>
          <a:p>
            <a:r>
              <a:rPr lang="en-GB"/>
              <a:t>6. Adequate splinting should be applied. Joints proximal and distal to fracture must be</a:t>
            </a:r>
          </a:p>
          <a:p>
            <a:r>
              <a:rPr lang="en-GB"/>
              <a:t>immobilized to prevent movement of fracture fragments that may cause pain, bleeding</a:t>
            </a:r>
          </a:p>
          <a:p>
            <a:r>
              <a:rPr lang="en-GB"/>
              <a:t>and soft tissue damage e.g. fractured arm to be secured to the torso with a sling and</a:t>
            </a:r>
          </a:p>
          <a:p>
            <a:r>
              <a:rPr lang="en-GB"/>
              <a:t>fractured leg may be strapped to the other leg.</a:t>
            </a:r>
          </a:p>
          <a:p>
            <a:r>
              <a:rPr lang="en-GB"/>
              <a:t>7. Do not attempt to "straighten" or realign the fractured extremity. Move the affected</a:t>
            </a:r>
          </a:p>
          <a:p>
            <a:r>
              <a:rPr lang="en-GB"/>
              <a:t>limb as little as necessary. 8. Complete physical assessment of patient done to rule out any other injury.</a:t>
            </a:r>
          </a:p>
          <a:p>
            <a:r>
              <a:rPr lang="en-GB"/>
              <a:t>Pression Elevation MEDICAL MANAGEMENT PE Act, mallization, compressing</a:t>
            </a:r>
          </a:p>
          <a:p>
            <a:r>
              <a:rPr lang="en-GB"/>
              <a:t>The principle of fracture treatment includes reduction, immobilization, and regarding of normal function, and strength through rehabilitation.</a:t>
            </a:r>
          </a:p>
          <a:p>
            <a:r>
              <a:rPr lang="en-GB"/>
              <a:t>1. REDUCTION</a:t>
            </a:r>
          </a:p>
          <a:p>
            <a:r>
              <a:rPr lang="en-GB"/>
              <a:t>Reduction (setting of bone) is the process of manipulation of fractured bone to restore align ment and alleviate compression and stretching of nerves and vessels. For these procedures, the patient is prepared; permission for the procedure is obtained and an analgesic is admin istered. Additional damage should be avoided by gentle handling of injured part. Anes thetic may be administered. It is two types (A) closed reduction or (B) open reduction.</a:t>
            </a:r>
          </a:p>
          <a:p>
            <a:r>
              <a:rPr lang="en-GB"/>
              <a:t>A. Closed Reduction: In most instances, closed reduction is accomplished by bringing the bone fragment into apposition (i.e., placing the end in contact) through manipulation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Content Placeholder 1048793"/>
          <p:cNvSpPr>
            <a:spLocks noGrp="1"/>
          </p:cNvSpPr>
          <p:nvPr>
            <p:ph idx="1"/>
          </p:nvPr>
        </p:nvSpPr>
        <p:spPr/>
        <p:txBody>
          <a:bodyPr>
            <a:normAutofit fontScale="35714" lnSpcReduction="20000"/>
          </a:bodyPr>
          <a:lstStyle/>
          <a:p>
            <a:r>
              <a:rPr lang="en-GB"/>
              <a:t>STEPS OF MANUAL REDUCTION</a:t>
            </a:r>
          </a:p>
          <a:p>
            <a:r>
              <a:rPr lang="en-GB"/>
              <a:t>Longitudinal pull on distal end of fracture or extremity should be applied. This maneuver overcomes the initial muscle spasm, limb shortening and overriding of bone fragments.</a:t>
            </a:r>
          </a:p>
          <a:p>
            <a:r>
              <a:rPr lang="en-GB"/>
              <a:t>Disengagement of the bony ends of fracture which is bone by rotating the distal portion. Realignment of the ends of the bone done. Alignment of bone maintained.</a:t>
            </a:r>
          </a:p>
          <a:p>
            <a:r>
              <a:rPr lang="en-GB"/>
              <a:t>The extremity is held in the desired position while the physician applies a cast, splint. Reduction under anesthesia with percutaneous pinning may be used.</a:t>
            </a:r>
          </a:p>
          <a:p>
            <a:r>
              <a:rPr lang="en-GB"/>
              <a:t>X-ray is done to verify the correct alignment of bone.</a:t>
            </a:r>
          </a:p>
          <a:p>
            <a:r>
              <a:rPr lang="en-GB"/>
              <a:t>Traction (skin/skeletal) or cast may be used to effect fracture reduction and</a:t>
            </a:r>
          </a:p>
          <a:p>
            <a:r>
              <a:rPr lang="en-GB"/>
              <a:t>immobilization.</a:t>
            </a:r>
          </a:p>
          <a:p>
            <a:r>
              <a:rPr lang="en-GB"/>
              <a:t>B. Open Reduction: Some fractures require open reduction through a surgical approach. In open reduction, an incision is made and fracture is aligned during surgery. Open reduction and internal fixation done while using metallic devices like pins, wires, screws, plates, nails or rods. These devices hold the bone fragments in position until solid bone healing occur. These devices can be attached to sides of bone, or may be inserted through bony fragments or directly into the medullary cavity of bone. These devices ensure the fixation of the bony fragments.</a:t>
            </a:r>
          </a:p>
          <a:p>
            <a:r>
              <a:rPr lang="en-GB"/>
              <a:t>2. IMMOBILIZATION</a:t>
            </a:r>
          </a:p>
          <a:p>
            <a:r>
              <a:rPr lang="en-GB"/>
              <a:t>After the fracture has been reduced, the bone fragments must be immobilized. Immobiliza tion may be accomplished by external or internal fixation. External fixation includes ban dages, casts, splints, continuous traction and external fixators. Internal fixation includes metal implants. It functions as internal splints. Immobilizing device maintains the reduction and stabilizes the extremity for bone healing.</a:t>
            </a:r>
          </a:p>
          <a:p>
            <a:r>
              <a:rPr lang="en-GB"/>
              <a:t>External fixation</a:t>
            </a:r>
          </a:p>
          <a:p>
            <a:r>
              <a:rPr lang="en-GB"/>
              <a:t>3. MAINTAINING AND RESTORING FUNCTIONS</a:t>
            </a:r>
          </a:p>
          <a:p>
            <a:r>
              <a:rPr lang="en-GB"/>
              <a:t>Reduction and immobilization promotes bone and soft tissue healing.</a:t>
            </a:r>
          </a:p>
          <a:p>
            <a:r>
              <a:rPr lang="en-GB"/>
              <a:t>Elevate the affected extremity and apply cold to reduce swelling. Neurovascular status (circulation, movement and sensation) evaluated and any deviation should be notified to physician.</a:t>
            </a:r>
          </a:p>
          <a:p>
            <a:r>
              <a:rPr lang="en-GB"/>
              <a:t>Assist the client to change position to relieve pressure and use pillows for support.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Content Placeholder 1048795"/>
          <p:cNvSpPr>
            <a:spLocks noGrp="1"/>
          </p:cNvSpPr>
          <p:nvPr>
            <p:ph idx="1"/>
          </p:nvPr>
        </p:nvSpPr>
        <p:spPr/>
        <p:txBody>
          <a:bodyPr>
            <a:normAutofit fontScale="32143" lnSpcReduction="20000"/>
          </a:bodyPr>
          <a:lstStyle/>
          <a:p>
            <a:r>
              <a:rPr lang="en-GB"/>
              <a:t>Teach client to use alternative methods of pain management; relaxation and guided</a:t>
            </a:r>
          </a:p>
          <a:p>
            <a:r>
              <a:rPr lang="en-GB"/>
              <a:t>imagery.</a:t>
            </a:r>
          </a:p>
          <a:p>
            <a:r>
              <a:rPr lang="en-GB"/>
              <a:t>Isometric and muscle setting exercises should be taught to patient to promote circulation.</a:t>
            </a:r>
          </a:p>
          <a:p>
            <a:r>
              <a:rPr lang="en-GB"/>
              <a:t>Motivate the patient to carry out ADLs to promote independent functioning &amp; self</a:t>
            </a:r>
          </a:p>
          <a:p>
            <a:r>
              <a:rPr lang="en-GB"/>
              <a:t>esteem.</a:t>
            </a:r>
          </a:p>
          <a:p>
            <a:r>
              <a:rPr lang="en-GB"/>
              <a:t>4. PHARMACOLOGICAL MANAGEMENT</a:t>
            </a:r>
          </a:p>
          <a:p>
            <a:r>
              <a:rPr lang="en-GB"/>
              <a:t>Narcotics are administered initially. As healing started, oral analgesics (NSAIDS) can</a:t>
            </a:r>
          </a:p>
          <a:p>
            <a:r>
              <a:rPr lang="en-GB"/>
              <a:t>be given. This focus on relieving pain. Antibiotics may be administered to clients with open/complex fractures to prevent</a:t>
            </a:r>
          </a:p>
          <a:p>
            <a:r>
              <a:rPr lang="en-GB"/>
              <a:t>infection.</a:t>
            </a:r>
          </a:p>
          <a:p>
            <a:r>
              <a:rPr lang="en-GB"/>
              <a:t>Anticoagulants may be administered to prevent DVT. Stool softeners may by administer to decrease the risk of constipation.</a:t>
            </a:r>
          </a:p>
          <a:p>
            <a:r>
              <a:rPr lang="en-GB"/>
              <a:t>NURSING MANAGEMENT</a:t>
            </a:r>
          </a:p>
          <a:p>
            <a:r>
              <a:rPr lang="en-GB"/>
              <a:t>Nursing Assessment: Following data should be collected through health history and physi</a:t>
            </a:r>
          </a:p>
          <a:p>
            <a:r>
              <a:rPr lang="en-GB"/>
              <a:t>cal examination.</a:t>
            </a:r>
          </a:p>
          <a:p>
            <a:r>
              <a:rPr lang="en-GB"/>
              <a:t>1. Health history: Age, history of trauma/accident, history of chronic illness and history of previous musculoskeletal illness/surgery should be collected.</a:t>
            </a:r>
          </a:p>
          <a:p>
            <a:r>
              <a:rPr lang="en-GB"/>
              <a:t>2. Physical assessment: Pain with movement, pulses, edema, skin color, temperature, deformity, range of motion, sensation should be assessed.</a:t>
            </a:r>
          </a:p>
          <a:p>
            <a:r>
              <a:rPr lang="en-GB"/>
              <a:t>3. Neurovascular assessment: Pain, pulses, pallor, paralysis/paresis and parasthesia should be assessed.</a:t>
            </a:r>
          </a:p>
          <a:p>
            <a:r>
              <a:rPr lang="en-GB"/>
              <a:t>NURSING DIAGNOSIS</a:t>
            </a:r>
          </a:p>
          <a:p>
            <a:r>
              <a:rPr lang="en-GB"/>
              <a:t>1. Risk for trauma related to loss of skeletal integrity (fractures)/movement of bone fragments, weakness, balancing difficulties, reduced muscle coordination, lack of safety precautions, history of previous trauma.</a:t>
            </a:r>
          </a:p>
          <a:p>
            <a:r>
              <a:rPr lang="en-GB"/>
              <a:t>2. Acute pain related to muscle spasms, movement of bone fragments, edema, and injury</a:t>
            </a:r>
          </a:p>
          <a:p>
            <a:r>
              <a:rPr lang="en-GB"/>
              <a:t>to the soft tissue, traction/immobility device and stress, anxiety as evidenced by reports</a:t>
            </a:r>
          </a:p>
          <a:p>
            <a:r>
              <a:rPr lang="en-GB"/>
              <a:t>of pain, distraction, self-focusing/narrowed focus, facial mask of pain and guarding,</a:t>
            </a:r>
          </a:p>
          <a:p>
            <a:r>
              <a:rPr lang="en-GB"/>
              <a:t>protective behavior; alteration in muscle tone; autonomic responses. 3. Risk for peripheral neurovascular dysfunction related to reduction/interruption of blood flow, direct vascular injury, tissue trauma, excessive edema, thrombus formation and hypovolemia.</a:t>
            </a:r>
          </a:p>
          <a:p>
            <a:r>
              <a:rPr lang="en-GB"/>
              <a:t>4. Risk for impaired gas exchange related to altered blood flow; blood/fat emboli and alveolar/ capillary membrane changes: interstitial, pulmonary edema, congestion. 5. Impaired physical mobility related to neuromuscular skeletal impairment, pain/</a:t>
            </a:r>
          </a:p>
          <a:p>
            <a:r>
              <a:rPr lang="en-GB"/>
              <a:t>discomfort, restrictive therapies (limb immobilization) and psychologic immobility as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Content Placeholder 1048797"/>
          <p:cNvSpPr>
            <a:spLocks noGrp="1"/>
          </p:cNvSpPr>
          <p:nvPr>
            <p:ph idx="1"/>
          </p:nvPr>
        </p:nvSpPr>
        <p:spPr/>
        <p:txBody>
          <a:bodyPr>
            <a:normAutofit fontScale="35714" lnSpcReduction="20000"/>
          </a:bodyPr>
          <a:lstStyle/>
          <a:p>
            <a:r>
              <a:rPr lang="en-GB"/>
              <a:t>evidenced by inability to move purposefully within the physical environment, imposed restrictions, reluctance to attempt movement, limited ROM and decreased muscle strength/control.</a:t>
            </a:r>
          </a:p>
          <a:p>
            <a:r>
              <a:rPr lang="en-GB"/>
              <a:t>6. Actual/risk for impaired skin/tissue integrity related to puncture injury, compound fracture; surgical repair; insertion of traction pins, wires, screws, altered sensation, circulation; accumulation of excretions/secretions and physical immobilization evidenced by reports of itching, pain, numbness, pressure in affected/surrounding area, disruption of skin surface; invasion of body structures; destruction of skin layers/tissues.</a:t>
            </a:r>
          </a:p>
          <a:p>
            <a:r>
              <a:rPr lang="en-GB"/>
              <a:t>7. Risk for infection related to inadequate primary defenses: broken skin, traumatized tissues, environmental exposure, invasive procedures and skeletal traction</a:t>
            </a:r>
          </a:p>
          <a:p>
            <a:r>
              <a:rPr lang="en-GB"/>
              <a:t>B. Deficient knowledge regarding condition, prognosis, treatment, self-care, and discharge needs related to lack of exposure/recall, information misinterpretation/unfamiliarity with information resources.</a:t>
            </a:r>
          </a:p>
          <a:p>
            <a:r>
              <a:rPr lang="en-GB"/>
              <a:t>COMPLICATIONS</a:t>
            </a:r>
          </a:p>
          <a:p>
            <a:r>
              <a:rPr lang="en-GB"/>
              <a:t>Complication of fractures fall into two categories: Early and delayed complications</a:t>
            </a:r>
          </a:p>
          <a:p>
            <a:r>
              <a:rPr lang="en-GB"/>
              <a:t>1. EARLY COMPLICATIONS</a:t>
            </a:r>
          </a:p>
          <a:p>
            <a:r>
              <a:rPr lang="en-GB"/>
              <a:t>A. Shock: Hypovolemic shock occurs due to hemorrhage and from loss of extracellular fluid into damaged tissues. It mostly occurs in fractures of extremities, thorax, pelvis or spine.</a:t>
            </a:r>
          </a:p>
          <a:p>
            <a:r>
              <a:rPr lang="en-GB"/>
              <a:t>Management Bone stabilization done to prevent further bleeding. Restore blood volume and circulation by administering fluids, blood and blood product. Relieving the patient's pain, provide adequate splinting, and protect the patient from further injury and other complications.</a:t>
            </a:r>
          </a:p>
          <a:p>
            <a:r>
              <a:rPr lang="en-GB"/>
              <a:t>B. Thromboembolitic Complications: Deep vein thrombosis and pulmonary embolism can develop in patients who are immobile due to prolonged rest and decreased mobility because of trauma or surgery. Thromboembolitic complications are the most common problems of lower extremity surgery or trauma and the most fatal complication of musculoskeletal surgery. Swelling, leg pain and tenderness or cramping are main manifestations of DVT.</a:t>
            </a:r>
          </a:p>
          <a:p>
            <a:r>
              <a:rPr lang="en-GB"/>
              <a:t>Prevention: Leg exercises, early ambulation, elastic stocking and anticoagulant therapy, usually using low molecular weight heparin, such as dalteparin (Fragmin) or enoxaparin (Lovenox), help prevent these problems and reduce the chances of DVT development.</a:t>
            </a:r>
          </a:p>
          <a:p>
            <a:r>
              <a:rPr lang="en-GB"/>
              <a:t>C. Fat Embolism Syndrome: Fat embolism syndrome (FES) is another serious complication. in which small fat globules are released from yellow bone marrow into the bloodstream The globules then travel to the lung fields, causing respiratory distress. Fat emboli may develop after fracture of long bones or pelvis bones. Fat globules (emboli) occlude small blood vessels that supply lungs, brain, kidneys and other organs.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22304</Words>
  <Application>Microsoft Office PowerPoint</Application>
  <PresentationFormat>On-screen Show (4:3)</PresentationFormat>
  <Paragraphs>1442</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Calibri Light</vt:lpstr>
      <vt:lpstr>Times New Roman</vt:lpstr>
      <vt:lpstr>Office Theme</vt:lpstr>
      <vt:lpstr>CONGENITAL DEFORMITIES</vt:lpstr>
      <vt:lpstr>PowerPoint Presentation</vt:lpstr>
      <vt:lpstr>CONGENITAL CLUB FOOT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DEVELOPMENTAL DYSPLASIA OF 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OSTEOGENESIS IMPERFECTA</vt:lpstr>
      <vt:lpstr>PowerPoint Presentation</vt:lpstr>
      <vt:lpstr>PowerPoint Presentation</vt:lpstr>
      <vt:lpstr>PowerPoint Presentation</vt:lpstr>
      <vt:lpstr>PowerPoint Presentation</vt:lpstr>
      <vt:lpstr>SPINAL COLUMN DEFECTS AND DEFORMITIES</vt:lpstr>
      <vt:lpstr>PowerPoint Presentation</vt:lpstr>
      <vt:lpstr>PowerPoint Presentation</vt:lpstr>
      <vt:lpstr>PowerPoint Presentation</vt:lpstr>
      <vt:lpstr>KYPHOSIS</vt:lpstr>
      <vt:lpstr>PowerPoint Presentation</vt:lpstr>
      <vt:lpstr>PowerPoint Presentation</vt:lpstr>
      <vt:lpstr>PowerPoint Presentation</vt:lpstr>
      <vt:lpstr>LORDOSIS</vt:lpstr>
      <vt:lpstr>PowerPoint Presentation</vt:lpstr>
      <vt:lpstr>PowerPoint Presentation</vt:lpstr>
      <vt:lpstr>PowerPoint Presentation</vt:lpstr>
      <vt:lpstr>LOW BACK PAIN</vt:lpstr>
      <vt:lpstr>PowerPoint Presentation</vt:lpstr>
      <vt:lpstr>PowerPoint Presentation</vt:lpstr>
      <vt:lpstr>PowerPoint Presentation</vt:lpstr>
      <vt:lpstr>PowerPoint Presentation</vt:lpstr>
      <vt:lpstr>PowerPoint Presentation</vt:lpstr>
      <vt:lpstr>SPINAL CORD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POTT'S SPINE</vt:lpstr>
      <vt:lpstr>PowerPoint Presentation</vt:lpstr>
      <vt:lpstr>PowerPoint Presentation</vt:lpstr>
      <vt:lpstr>PowerPoint Presentation</vt:lpstr>
      <vt:lpstr>PowerPoint Presentation</vt:lpstr>
      <vt:lpstr>PowerPoint Presentation</vt:lpstr>
      <vt:lpstr>PAGET'S DISEASE</vt:lpstr>
      <vt:lpstr>PowerPoint Presentation</vt:lpstr>
      <vt:lpstr>PowerPoint Presentation</vt:lpstr>
      <vt:lpstr>PowerPoint Presentation</vt:lpstr>
      <vt:lpstr>PowerPoint Presentation</vt:lpstr>
      <vt:lpstr>AMPUTATION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OF PROSTHESIS</vt:lpstr>
      <vt:lpstr>PowerPoint Presentation</vt:lpstr>
      <vt:lpstr>PowerPoint Presentation</vt:lpstr>
      <vt:lpstr>FRACTURES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DEFORMITIES</dc:title>
  <dc:creator>CPH1859</dc:creator>
  <cp:lastModifiedBy>user</cp:lastModifiedBy>
  <cp:revision>4</cp:revision>
  <dcterms:created xsi:type="dcterms:W3CDTF">2015-05-11T00:30:45Z</dcterms:created>
  <dcterms:modified xsi:type="dcterms:W3CDTF">2022-07-07T02:58:49Z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d7a205c497774538a02d4d44e190f86b</vt:lpwstr>
  </property>
</Properties>
</file>