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72" r:id="rId1"/>
  </p:sldMasterIdLst>
  <p:notesMasterIdLst>
    <p:notesMasterId r:id="rId2"/>
  </p:notesMasterIdLst>
  <p:sldIdLst>
    <p:sldId id="268" r:id="rId3"/>
    <p:sldId id="270" r:id="rId4"/>
    <p:sldId id="271" r:id="rId5"/>
    <p:sldId id="272" r:id="rId6"/>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tableStyles" Target="tableStyle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27"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0" name=""/>
        <p:cNvGrpSpPr/>
        <p:nvPr/>
      </p:nvGrpSpPr>
      <p:grpSpPr>
        <a:xfrm>
          <a:off x="0" y="0"/>
          <a:ext cx="0" cy="0"/>
          <a:chOff x="0" y="0"/>
          <a:chExt cx="0" cy="0"/>
        </a:xfrm>
      </p:grpSpPr>
      <p:sp>
        <p:nvSpPr>
          <p:cNvPr id="1048608" name="Title 1"/>
          <p:cNvSpPr>
            <a:spLocks noGrp="1"/>
          </p:cNvSpPr>
          <p:nvPr>
            <p:ph type="title"/>
          </p:nvPr>
        </p:nvSpPr>
        <p:spPr/>
        <p:txBody>
          <a:bodyPr/>
          <a:p>
            <a:r>
              <a:rPr altLang="zh-CN" lang="en-US" smtClean="0"/>
              <a:t>Click to edit Master title style</a:t>
            </a:r>
            <a:endParaRPr dirty="0" lang="en-US"/>
          </a:p>
        </p:txBody>
      </p:sp>
      <p:sp>
        <p:nvSpPr>
          <p:cNvPr id="104860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1" name="Footer Placeholder 4"/>
          <p:cNvSpPr>
            <a:spLocks noGrp="1"/>
          </p:cNvSpPr>
          <p:nvPr>
            <p:ph type="ftr" sz="quarter" idx="11"/>
          </p:nvPr>
        </p:nvSpPr>
        <p:spPr/>
        <p:txBody>
          <a:bodyPr/>
          <a:p>
            <a:endParaRPr altLang="en-US" lang="zh-CN"/>
          </a:p>
        </p:txBody>
      </p:sp>
      <p:sp>
        <p:nvSpPr>
          <p:cNvPr id="104861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7"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593"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5" name="Footer Placeholder 4"/>
          <p:cNvSpPr>
            <a:spLocks noGrp="1"/>
          </p:cNvSpPr>
          <p:nvPr>
            <p:ph type="ftr" sz="quarter" idx="11"/>
          </p:nvPr>
        </p:nvSpPr>
        <p:spPr/>
        <p:txBody>
          <a:bodyPr/>
          <a:p>
            <a:endParaRPr altLang="en-US" lang="zh-CN"/>
          </a:p>
        </p:txBody>
      </p:sp>
      <p:sp>
        <p:nvSpPr>
          <p:cNvPr id="104859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8" name=""/>
        <p:cNvGrpSpPr/>
        <p:nvPr/>
      </p:nvGrpSpPr>
      <p:grpSpPr>
        <a:xfrm>
          <a:off x="0" y="0"/>
          <a:ext cx="0" cy="0"/>
          <a:chOff x="0" y="0"/>
          <a:chExt cx="0" cy="0"/>
        </a:xfrm>
      </p:grpSpPr>
      <p:sp>
        <p:nvSpPr>
          <p:cNvPr id="1048597" name="Title 1"/>
          <p:cNvSpPr>
            <a:spLocks noGrp="1"/>
          </p:cNvSpPr>
          <p:nvPr>
            <p:ph type="title"/>
          </p:nvPr>
        </p:nvSpPr>
        <p:spPr/>
        <p:txBody>
          <a:bodyPr/>
          <a:p>
            <a:r>
              <a:rPr altLang="zh-CN" lang="en-US" smtClean="0"/>
              <a:t>Click to edit Master title style</a:t>
            </a:r>
            <a:endParaRPr dirty="0" lang="en-US"/>
          </a:p>
        </p:txBody>
      </p:sp>
      <p:sp>
        <p:nvSpPr>
          <p:cNvPr id="1048598"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0" name="Footer Placeholder 4"/>
          <p:cNvSpPr>
            <a:spLocks noGrp="1"/>
          </p:cNvSpPr>
          <p:nvPr>
            <p:ph type="ftr" sz="quarter" idx="11"/>
          </p:nvPr>
        </p:nvSpPr>
        <p:spPr/>
        <p:txBody>
          <a:bodyPr/>
          <a:p>
            <a:endParaRPr altLang="en-US" lang="zh-CN"/>
          </a:p>
        </p:txBody>
      </p:sp>
      <p:sp>
        <p:nvSpPr>
          <p:cNvPr id="104860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14"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1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6" name="Footer Placeholder 4"/>
          <p:cNvSpPr>
            <a:spLocks noGrp="1"/>
          </p:cNvSpPr>
          <p:nvPr>
            <p:ph type="ftr" sz="quarter" idx="11"/>
          </p:nvPr>
        </p:nvSpPr>
        <p:spPr/>
        <p:txBody>
          <a:bodyPr/>
          <a:p>
            <a:endParaRPr altLang="en-US" lang="zh-CN"/>
          </a:p>
        </p:txBody>
      </p:sp>
      <p:sp>
        <p:nvSpPr>
          <p:cNvPr id="104861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2" name=""/>
        <p:cNvGrpSpPr/>
        <p:nvPr/>
      </p:nvGrpSpPr>
      <p:grpSpPr>
        <a:xfrm>
          <a:off x="0" y="0"/>
          <a:ext cx="0" cy="0"/>
          <a:chOff x="0" y="0"/>
          <a:chExt cx="0" cy="0"/>
        </a:xfrm>
      </p:grpSpPr>
      <p:sp>
        <p:nvSpPr>
          <p:cNvPr id="1048618" name="Title 1"/>
          <p:cNvSpPr>
            <a:spLocks noGrp="1"/>
          </p:cNvSpPr>
          <p:nvPr>
            <p:ph type="title"/>
          </p:nvPr>
        </p:nvSpPr>
        <p:spPr/>
        <p:txBody>
          <a:bodyPr/>
          <a:p>
            <a:r>
              <a:rPr altLang="zh-CN" lang="en-US" smtClean="0"/>
              <a:t>Click to edit Master title style</a:t>
            </a:r>
            <a:endParaRPr dirty="0" lang="en-US"/>
          </a:p>
        </p:txBody>
      </p:sp>
      <p:sp>
        <p:nvSpPr>
          <p:cNvPr id="104861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1"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5"/>
          <p:cNvSpPr>
            <a:spLocks noGrp="1"/>
          </p:cNvSpPr>
          <p:nvPr>
            <p:ph type="ftr" sz="quarter" idx="11"/>
          </p:nvPr>
        </p:nvSpPr>
        <p:spPr/>
        <p:txBody>
          <a:bodyPr/>
          <a:p>
            <a:endParaRPr altLang="en-US" lang="zh-CN"/>
          </a:p>
        </p:txBody>
      </p:sp>
      <p:sp>
        <p:nvSpPr>
          <p:cNvPr id="1048623"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3"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25"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6"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7"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0" name="Footer Placeholder 7"/>
          <p:cNvSpPr>
            <a:spLocks noGrp="1"/>
          </p:cNvSpPr>
          <p:nvPr>
            <p:ph type="ftr" sz="quarter" idx="11"/>
          </p:nvPr>
        </p:nvSpPr>
        <p:spPr/>
        <p:txBody>
          <a:bodyPr/>
          <a:p>
            <a:endParaRPr altLang="en-US" lang="zh-CN"/>
          </a:p>
        </p:txBody>
      </p:sp>
      <p:sp>
        <p:nvSpPr>
          <p:cNvPr id="1048631"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6"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0" name="Footer Placeholder 3"/>
          <p:cNvSpPr>
            <a:spLocks noGrp="1"/>
          </p:cNvSpPr>
          <p:nvPr>
            <p:ph type="ftr" sz="quarter" idx="11"/>
          </p:nvPr>
        </p:nvSpPr>
        <p:spPr/>
        <p:txBody>
          <a:bodyPr/>
          <a:p>
            <a:endParaRPr altLang="en-US" lang="zh-CN"/>
          </a:p>
        </p:txBody>
      </p:sp>
      <p:sp>
        <p:nvSpPr>
          <p:cNvPr id="1048591"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4" name=""/>
        <p:cNvGrpSpPr/>
        <p:nvPr/>
      </p:nvGrpSpPr>
      <p:grpSpPr>
        <a:xfrm>
          <a:off x="0" y="0"/>
          <a:ext cx="0" cy="0"/>
          <a:chOff x="0" y="0"/>
          <a:chExt cx="0" cy="0"/>
        </a:xfrm>
      </p:grpSpPr>
      <p:sp>
        <p:nvSpPr>
          <p:cNvPr id="1048632"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3" name="Footer Placeholder 2"/>
          <p:cNvSpPr>
            <a:spLocks noGrp="1"/>
          </p:cNvSpPr>
          <p:nvPr>
            <p:ph type="ftr" sz="quarter" idx="11"/>
          </p:nvPr>
        </p:nvSpPr>
        <p:spPr/>
        <p:txBody>
          <a:bodyPr/>
          <a:p>
            <a:endParaRPr altLang="en-US" lang="zh-CN"/>
          </a:p>
        </p:txBody>
      </p:sp>
      <p:sp>
        <p:nvSpPr>
          <p:cNvPr id="1048634"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5"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9" name="Footer Placeholder 5"/>
          <p:cNvSpPr>
            <a:spLocks noGrp="1"/>
          </p:cNvSpPr>
          <p:nvPr>
            <p:ph type="ftr" sz="quarter" idx="11"/>
          </p:nvPr>
        </p:nvSpPr>
        <p:spPr/>
        <p:txBody>
          <a:bodyPr/>
          <a:p>
            <a:endParaRPr altLang="en-US" lang="zh-CN"/>
          </a:p>
        </p:txBody>
      </p:sp>
      <p:sp>
        <p:nvSpPr>
          <p:cNvPr id="104864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9"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03"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04"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05"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6" name="Footer Placeholder 5"/>
          <p:cNvSpPr>
            <a:spLocks noGrp="1"/>
          </p:cNvSpPr>
          <p:nvPr>
            <p:ph type="ftr" sz="quarter" idx="11"/>
          </p:nvPr>
        </p:nvSpPr>
        <p:spPr/>
        <p:txBody>
          <a:bodyPr/>
          <a:p>
            <a:endParaRPr altLang="en-US" lang="zh-CN"/>
          </a:p>
        </p:txBody>
      </p:sp>
      <p:sp>
        <p:nvSpPr>
          <p:cNvPr id="1048607"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5" name=""/>
        <p:cNvGrpSpPr/>
        <p:nvPr/>
      </p:nvGrpSpPr>
      <p:grpSpPr>
        <a:xfrm>
          <a:off x="0" y="0"/>
          <a:ext cx="0" cy="0"/>
          <a:chOff x="0" y="0"/>
          <a:chExt cx="0" cy="0"/>
        </a:xfrm>
      </p:grpSpPr>
      <p:sp>
        <p:nvSpPr>
          <p:cNvPr id="1048586" name="Title 1"/>
          <p:cNvSpPr>
            <a:spLocks noGrp="1"/>
          </p:cNvSpPr>
          <p:nvPr>
            <p:ph type="ctrTitle"/>
          </p:nvPr>
        </p:nvSpPr>
        <p:spPr/>
        <p:txBody>
          <a:bodyPr/>
          <a:p>
            <a:r>
              <a:rPr altLang="zh-CN" lang="en-US"/>
              <a:t>E</a:t>
            </a:r>
            <a:r>
              <a:rPr altLang="zh-CN" lang="en-US"/>
              <a:t>S</a:t>
            </a:r>
            <a:r>
              <a:rPr altLang="zh-CN" lang="en-US"/>
              <a:t>O</a:t>
            </a:r>
            <a:r>
              <a:rPr altLang="zh-CN" lang="en-US"/>
              <a:t>P</a:t>
            </a:r>
            <a:r>
              <a:rPr altLang="zh-CN" lang="en-US"/>
              <a:t>HAGEAL</a:t>
            </a:r>
            <a:r>
              <a:rPr altLang="zh-CN" lang="en-US"/>
              <a:t> </a:t>
            </a:r>
            <a:r>
              <a:rPr altLang="zh-CN" lang="en-US"/>
              <a:t>S</a:t>
            </a:r>
            <a:r>
              <a:rPr altLang="zh-CN" lang="en-US"/>
              <a:t>T</a:t>
            </a:r>
            <a:r>
              <a:rPr altLang="zh-CN" lang="en-US"/>
              <a:t>R</a:t>
            </a:r>
            <a:r>
              <a:rPr altLang="zh-CN" lang="en-US"/>
              <a:t>I</a:t>
            </a:r>
            <a:r>
              <a:rPr altLang="zh-CN" lang="en-US"/>
              <a:t>C</a:t>
            </a:r>
            <a:r>
              <a:rPr altLang="zh-CN" lang="en-US"/>
              <a:t>T</a:t>
            </a:r>
            <a:r>
              <a:rPr altLang="zh-CN" lang="en-US"/>
              <a:t>U</a:t>
            </a:r>
            <a:r>
              <a:rPr altLang="zh-CN" lang="en-US"/>
              <a:t>R</a:t>
            </a:r>
            <a:r>
              <a:rPr altLang="zh-CN" lang="en-US"/>
              <a:t>E</a:t>
            </a:r>
            <a:r>
              <a:rPr altLang="zh-CN" lang="en-US"/>
              <a:t> </a:t>
            </a:r>
            <a:endParaRPr altLang="zh-CN" lang="en-US"/>
          </a:p>
        </p:txBody>
      </p:sp>
      <p:sp>
        <p:nvSpPr>
          <p:cNvPr id="1048587" name="Subtitle 2"/>
          <p:cNvSpPr>
            <a:spLocks noGrp="1"/>
          </p:cNvSpPr>
          <p:nvPr>
            <p:ph type="subTitle" idx="1"/>
          </p:nvPr>
        </p:nvSpPr>
        <p:spPr/>
        <p:txBody>
          <a:bodyPr/>
          <a:p>
            <a:endParaRPr altLang="zh-CN"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647" name=""/>
          <p:cNvSpPr>
            <a:spLocks noGrp="1"/>
          </p:cNvSpPr>
          <p:nvPr>
            <p:ph type="title"/>
          </p:nvPr>
        </p:nvSpPr>
        <p:spPr/>
        <p:txBody>
          <a:bodyPr/>
          <a:p>
            <a:endParaRPr lang="en-IN"/>
          </a:p>
        </p:txBody>
      </p:sp>
      <p:sp>
        <p:nvSpPr>
          <p:cNvPr id="1048648" name=""/>
          <p:cNvSpPr>
            <a:spLocks noGrp="1"/>
          </p:cNvSpPr>
          <p:nvPr>
            <p:ph idx="1"/>
          </p:nvPr>
        </p:nvSpPr>
        <p:spPr/>
        <p:txBody>
          <a:bodyPr>
            <a:normAutofit fontScale="89286" lnSpcReduction="20000"/>
          </a:bodyPr>
          <a:p>
            <a:r>
              <a:rPr lang="en-IN"/>
              <a:t>ESOPHAGEAL STRICTURE</a:t>
            </a:r>
            <a:endParaRPr lang="en-IN"/>
          </a:p>
          <a:p>
            <a:r>
              <a:rPr lang="en-IN"/>
              <a:t>An esophageal stricture is a gradual narrowing of the esophagus, which can lead to swallowing</a:t>
            </a:r>
            <a:endParaRPr lang="en-IN"/>
          </a:p>
          <a:p>
            <a:r>
              <a:rPr lang="en-IN"/>
              <a:t>difficulties. The strictures are caused by scar tissue that builds up in the esophagus. When the lining of the esophagus is damaged, scarring develops. When scarring occurs, the lining of the esophagus becomes stiff. In time, as this scar tissue continues to build up, the esophagus begins to narrow in that area. The result then is swallowing difficulties. Scarring will result after repeated inflammatory injury and healing, re-injury and rehealing.</a:t>
            </a:r>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49" name=""/>
          <p:cNvSpPr>
            <a:spLocks noGrp="1"/>
          </p:cNvSpPr>
          <p:nvPr>
            <p:ph type="title"/>
          </p:nvPr>
        </p:nvSpPr>
        <p:spPr/>
        <p:txBody>
          <a:bodyPr/>
          <a:p>
            <a:endParaRPr lang="en-IN"/>
          </a:p>
        </p:txBody>
      </p:sp>
      <p:sp>
        <p:nvSpPr>
          <p:cNvPr id="1048650" name=""/>
          <p:cNvSpPr>
            <a:spLocks noGrp="1"/>
          </p:cNvSpPr>
          <p:nvPr>
            <p:ph idx="1"/>
          </p:nvPr>
        </p:nvSpPr>
        <p:spPr/>
        <p:txBody>
          <a:bodyPr>
            <a:normAutofit fontScale="39286" lnSpcReduction="20000"/>
          </a:bodyPr>
          <a:p>
            <a:r>
              <a:rPr lang="en-US"/>
              <a:t>CAUSES AND RISK FACTORS</a:t>
            </a:r>
            <a:endParaRPr lang="en-IN"/>
          </a:p>
          <a:p>
            <a:r>
              <a:rPr lang="en-US"/>
              <a:t>Gastroesophageal reflux (GERD)</a:t>
            </a:r>
            <a:endParaRPr lang="en-IN"/>
          </a:p>
          <a:p>
            <a:r>
              <a:rPr lang="en-US"/>
              <a:t>• Prolonged use of a nasogastric tube</a:t>
            </a:r>
            <a:endParaRPr lang="en-IN"/>
          </a:p>
          <a:p>
            <a:r>
              <a:rPr lang="en-US"/>
              <a:t>Ingestion of toxic or caustic chemicals</a:t>
            </a:r>
            <a:endParaRPr lang="en-IN"/>
          </a:p>
          <a:p>
            <a:r>
              <a:rPr lang="en-US"/>
              <a:t>. Ingestion of corrosive substances, such as household cleaning agents Chronic or severe viral or bacterial infections</a:t>
            </a:r>
            <a:endParaRPr lang="en-IN"/>
          </a:p>
          <a:p>
            <a:r>
              <a:rPr lang="en-US"/>
              <a:t>Injuries caused by endoscopes</a:t>
            </a:r>
            <a:endParaRPr lang="en-IN"/>
          </a:p>
          <a:p>
            <a:r>
              <a:rPr lang="en-US"/>
              <a:t>Scars from previous surgery Esophageal cancer</a:t>
            </a:r>
            <a:endParaRPr lang="en-IN"/>
          </a:p>
          <a:p>
            <a:r>
              <a:rPr lang="en-US"/>
              <a:t>• Treatment of esophageal varices (enlarged veins in the esophagus)</a:t>
            </a:r>
            <a:endParaRPr lang="en-IN"/>
          </a:p>
          <a:p>
            <a:r>
              <a:rPr lang="en-US"/>
              <a:t>CLINICAL MANIFESTATIONS</a:t>
            </a:r>
            <a:endParaRPr lang="en-IN"/>
          </a:p>
          <a:p>
            <a:r>
              <a:rPr lang="en-US"/>
              <a:t>Difficulty swallowing Discomfort with swallowing</a:t>
            </a:r>
            <a:endParaRPr lang="en-IN"/>
          </a:p>
          <a:p>
            <a:r>
              <a:rPr lang="en-US"/>
              <a:t>A felling that food gets stuck in the esophagus</a:t>
            </a:r>
            <a:endParaRPr lang="en-IN"/>
          </a:p>
          <a:p>
            <a:r>
              <a:rPr lang="en-US"/>
              <a:t>Regurgitation of food Weight loss</a:t>
            </a:r>
            <a:endParaRPr lang="en-IN"/>
          </a:p>
          <a:p>
            <a:r>
              <a:rPr lang="en-US"/>
              <a:t>DIAGNOSTIC EVALUATIONS</a:t>
            </a:r>
            <a:endParaRPr lang="en-IN"/>
          </a:p>
          <a:p>
            <a:r>
              <a:rPr lang="en-US"/>
              <a:t>Barium swallows Patient will swallow barium and x-rays can be taken to show the narrowing</a:t>
            </a:r>
            <a:endParaRPr lang="en-IN"/>
          </a:p>
          <a:p>
            <a:r>
              <a:rPr lang="en-US"/>
              <a:t>of the esophagus</a:t>
            </a:r>
            <a:endParaRPr lang="en-IN"/>
          </a:p>
          <a:p>
            <a:r>
              <a:rPr lang="en-US"/>
              <a:t>An endoscopy exam: This narrow tube is inserted into the esophagus and it can show any narrowing of the esophagus.</a:t>
            </a:r>
            <a:endParaRPr lang="en-IN"/>
          </a:p>
          <a:p>
            <a:r>
              <a:rPr lang="en-US"/>
              <a:t>TREATMENT OF ESOPHAGEAL STRICTURES</a:t>
            </a:r>
            <a:endParaRPr lang="en-IN"/>
          </a:p>
          <a:p>
            <a:r>
              <a:rPr lang="en-US"/>
              <a:t>The esophagus is stretched by the use of one of several methods. Two of the methods of dilation are performed by passing a dilator or air-filled balloon (Pneumatic dilator) is passed through an endoscope. Repeated dilation may be necessary to prevent the stricture</a:t>
            </a:r>
            <a:endParaRPr lang="en-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51" name=""/>
          <p:cNvSpPr>
            <a:spLocks noGrp="1"/>
          </p:cNvSpPr>
          <p:nvPr>
            <p:ph type="title"/>
          </p:nvPr>
        </p:nvSpPr>
        <p:spPr/>
        <p:txBody>
          <a:bodyPr/>
          <a:p>
            <a:endParaRPr lang="en-IN"/>
          </a:p>
        </p:txBody>
      </p:sp>
      <p:sp>
        <p:nvSpPr>
          <p:cNvPr id="1048652" name=""/>
          <p:cNvSpPr>
            <a:spLocks noGrp="1"/>
          </p:cNvSpPr>
          <p:nvPr>
            <p:ph idx="1"/>
          </p:nvPr>
        </p:nvSpPr>
        <p:spPr/>
        <p:txBody>
          <a:bodyPr>
            <a:normAutofit fontScale="92857" lnSpcReduction="20000"/>
          </a:bodyPr>
          <a:p>
            <a:r>
              <a:rPr lang="en-IN"/>
              <a:t>from returning. A bougie (boojie) is a tapered rubber device that flattens the tissue and enlarges the opening of the esophagus.</a:t>
            </a:r>
            <a:endParaRPr lang="en-IN"/>
          </a:p>
          <a:p>
            <a:r>
              <a:rPr lang="en-IN"/>
              <a:t>Proton pump inhibitors, such as omeprazole, lansoprazole or rabeprazole, can keep strictures from returning</a:t>
            </a:r>
            <a:endParaRPr lang="en-IN"/>
          </a:p>
          <a:p>
            <a:r>
              <a:rPr lang="en-IN"/>
              <a:t>Surgical treatment is rarely necessary. If is performed if a stricture can't be dilated enough to allow solid food to pass through. Surgery is also performed if repeated dilations do not keep these strictures from returning.</a:t>
            </a:r>
            <a:endParaRPr lang="en-IN"/>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M2010J19CI</dc:creator>
  <dcterms:created xsi:type="dcterms:W3CDTF">2015-05-11T22:30:45Z</dcterms:created>
  <dcterms:modified xsi:type="dcterms:W3CDTF">2022-07-25T02:50:37Z</dcterms:modified>
</cp:coreProperties>
</file>