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62" r:id="rId3"/>
    <p:sldId id="264" r:id="rId4"/>
    <p:sldId id="265" r:id="rId5"/>
    <p:sldId id="266" r:id="rId6"/>
    <p:sldId id="267" r:id="rId7"/>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tableStyles" Target="tableStyles.xml"/><Relationship Id="rId9" Type="http://schemas.openxmlformats.org/officeDocument/2006/relationships/presProps" Target="presProps.xml"/><Relationship Id="rId10" Type="http://schemas.openxmlformats.org/officeDocument/2006/relationships/viewProps" Target="viewProps.xml"/><Relationship Id="rId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G</a:t>
            </a:r>
            <a:r>
              <a:rPr altLang="zh-CN" lang="en-US"/>
              <a:t>E</a:t>
            </a:r>
            <a:r>
              <a:rPr altLang="zh-CN" lang="en-US"/>
              <a:t>R</a:t>
            </a:r>
            <a:r>
              <a:rPr altLang="zh-CN" lang="en-US"/>
              <a:t>D</a:t>
            </a:r>
            <a:endParaRPr altLang="zh-CN" lang="en-US"/>
          </a:p>
        </p:txBody>
      </p:sp>
      <p:sp>
        <p:nvSpPr>
          <p:cNvPr id="1048587" name="Subtitle 2"/>
          <p:cNvSpPr>
            <a:spLocks noGrp="1"/>
          </p:cNvSpPr>
          <p:nvPr>
            <p:ph type="subTitle" idx="1"/>
          </p:nvPr>
        </p:nvSpPr>
        <p:spPr/>
        <p:txBody>
          <a:bodyPr/>
          <a:p>
            <a:endParaRPr altLang="zh-CN"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title"/>
          </p:nvPr>
        </p:nvSpPr>
        <p:spPr/>
        <p:txBody>
          <a:bodyPr/>
          <a:p>
            <a:endParaRPr lang="en-IN"/>
          </a:p>
        </p:txBody>
      </p:sp>
      <p:sp>
        <p:nvSpPr>
          <p:cNvPr id="1048648" name=""/>
          <p:cNvSpPr>
            <a:spLocks noGrp="1"/>
          </p:cNvSpPr>
          <p:nvPr>
            <p:ph idx="1"/>
          </p:nvPr>
        </p:nvSpPr>
        <p:spPr/>
        <p:txBody>
          <a:bodyPr>
            <a:normAutofit fontScale="50000" lnSpcReduction="20000"/>
          </a:bodyPr>
          <a:p>
            <a:r>
              <a:rPr lang="en-US"/>
              <a:t>Acid reflux is a condition where gastric juices containing acid travel back from the stomach into the esophagus (swallowing tube) causing inflammation and damage. Some people experience this problem regularly and have a condition called gastroesophageal reflux disease GERD develops when the oesophageal mucosa is exposed to gastric contents</a:t>
            </a:r>
            <a:endParaRPr lang="en-IN"/>
          </a:p>
          <a:p>
            <a:r>
              <a:rPr lang="en-US"/>
              <a:t>for prolonged periods of time, resulting in symptoms and, in a small proportion of cases, this leads to t oesophagitis</a:t>
            </a:r>
            <a:endParaRPr lang="en-IN"/>
          </a:p>
          <a:p>
            <a:r>
              <a:rPr lang="en-US"/>
              <a:t>Gastroesophageal reflux disease (GERD) is the most common cause of indigestion, affecting up to 30% of the general population GERD develops when gastric or duodenal contents flow back into the esophagus Esophageal reflux is only considered a pathological condition when it causes undesirable symptoms. Excessive reflux may occur because of an incompetent lower esophageal sphincter, pyloric stenosis, or a motility disorder</a:t>
            </a:r>
            <a:endParaRPr lang="en-IN"/>
          </a:p>
          <a:p>
            <a:r>
              <a:rPr lang="en-US"/>
              <a:t>CAUSES AND RISK FACTORS</a:t>
            </a:r>
            <a:endParaRPr lang="en-IN"/>
          </a:p>
          <a:p>
            <a:r>
              <a:rPr lang="en-US"/>
              <a:t>One common cause of acid reflux disease is a stomach abnormality called a hiatal hernia. This occurs when the upper part of the stomach and lower esophageal sphincter move above the diaphragm. If this sphincter muscle doesn't close well, food, liquid, and stomach acid can leak back into the esophagus.</a:t>
            </a:r>
            <a:endParaRPr lang="en-IN"/>
          </a:p>
          <a:p>
            <a:r>
              <a:rPr lang="en-US"/>
              <a:t>Factors contributing to acid reflux include fatty foods, cigarettes smoking, chocolate, caffeine. alenhol, obesity, pregnancy and delayed stomach emptying. Obesity and pregnancy increase</a:t>
            </a:r>
            <a:endParaRPr lang="en-IN"/>
          </a:p>
          <a:p>
            <a:r>
              <a:rPr lang="en-US"/>
              <a:t>presuns within the abdomen (body trunk), pushing the stomach contents into the esophagus These are other common risk factors for acid reflux disease: Eating large meals or lying down right after a meal, eating a heavy meal and lying on back or bending over at the</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title"/>
          </p:nvPr>
        </p:nvSpPr>
        <p:spPr/>
        <p:txBody>
          <a:bodyPr/>
          <a:p>
            <a:endParaRPr lang="en-IN"/>
          </a:p>
        </p:txBody>
      </p:sp>
      <p:sp>
        <p:nvSpPr>
          <p:cNvPr id="1048650" name=""/>
          <p:cNvSpPr>
            <a:spLocks noGrp="1"/>
          </p:cNvSpPr>
          <p:nvPr>
            <p:ph idx="1"/>
          </p:nvPr>
        </p:nvSpPr>
        <p:spPr/>
        <p:txBody>
          <a:bodyPr>
            <a:normAutofit fontScale="32143" lnSpcReduction="20000"/>
          </a:bodyPr>
          <a:p>
            <a:r>
              <a:rPr lang="en-IN"/>
              <a:t>waist, snacking close to bedtime, eating certain foods, such as citrus, tomato, chocolate, mint garlic, onions, or spicy or fatty foods, drinking certain beverages, such as alcohol, carbonated drinks, coffee, or tea and taking aspirin, ibuprofen, certain muscle relaxers, or blood pressure medications. Some patients have stomachs that empty contents into the intestines very slowly. A stomach full of food and acid is more prone to reflux, especially when the patient lies down (supine).</a:t>
            </a:r>
            <a:endParaRPr lang="en-IN"/>
          </a:p>
          <a:p>
            <a:r>
              <a:rPr lang="en-IN"/>
              <a:t>CLINICAL MANIFESTATIONS</a:t>
            </a:r>
            <a:endParaRPr lang="en-IN"/>
          </a:p>
          <a:p>
            <a:r>
              <a:rPr lang="en-IN"/>
              <a:t>Common symptoms of acid reflux are</a:t>
            </a:r>
            <a:endParaRPr lang="en-IN"/>
          </a:p>
          <a:p>
            <a:r>
              <a:rPr lang="en-IN"/>
              <a:t>Heartburn -A burning pain or discomfort that may move from stomach to abdomen or chest, or even up into throat</a:t>
            </a:r>
            <a:endParaRPr lang="en-IN"/>
          </a:p>
          <a:p>
            <a:r>
              <a:rPr lang="en-IN"/>
              <a:t>Regurgitation -A sour or bitter-tasting acid backing up into throat or mouth Other symptoms of acid reflux disease includ</a:t>
            </a:r>
            <a:endParaRPr lang="en-IN"/>
          </a:p>
          <a:p>
            <a:r>
              <a:rPr lang="en-IN"/>
              <a:t>Bloating</a:t>
            </a:r>
            <a:endParaRPr lang="en-IN"/>
          </a:p>
          <a:p>
            <a:r>
              <a:rPr lang="en-IN"/>
              <a:t>. Bloody or black stools</a:t>
            </a:r>
            <a:endParaRPr lang="en-IN"/>
          </a:p>
          <a:p>
            <a:r>
              <a:rPr lang="en-IN"/>
              <a:t>Bloody vomiting</a:t>
            </a:r>
            <a:endParaRPr lang="en-IN"/>
          </a:p>
          <a:p>
            <a:r>
              <a:rPr lang="en-IN"/>
              <a:t>Burping</a:t>
            </a:r>
            <a:endParaRPr lang="en-IN"/>
          </a:p>
          <a:p>
            <a:r>
              <a:rPr lang="en-IN"/>
              <a:t>Chest pain</a:t>
            </a:r>
            <a:endParaRPr lang="en-IN"/>
          </a:p>
          <a:p>
            <a:r>
              <a:rPr lang="en-IN"/>
              <a:t>Difficulty in swallowing (dysphagia)</a:t>
            </a:r>
            <a:endParaRPr lang="en-IN"/>
          </a:p>
          <a:p>
            <a:r>
              <a:rPr lang="en-IN"/>
              <a:t>Hiccups that don't let up</a:t>
            </a:r>
            <a:endParaRPr lang="en-IN"/>
          </a:p>
          <a:p>
            <a:r>
              <a:rPr lang="en-IN"/>
              <a:t>Nausea</a:t>
            </a:r>
            <a:endParaRPr lang="en-IN"/>
          </a:p>
          <a:p>
            <a:r>
              <a:rPr lang="en-IN"/>
              <a:t>Hoarseness</a:t>
            </a:r>
            <a:endParaRPr lang="en-IN"/>
          </a:p>
          <a:p>
            <a:r>
              <a:rPr lang="en-IN"/>
              <a:t>Weight loss for no known reason</a:t>
            </a:r>
            <a:endParaRPr lang="en-IN"/>
          </a:p>
          <a:p>
            <a:r>
              <a:rPr lang="en-IN"/>
              <a:t>Dental diseases</a:t>
            </a:r>
            <a:endParaRPr lang="en-IN"/>
          </a:p>
          <a:p>
            <a:r>
              <a:rPr lang="en-IN"/>
              <a:t>Wheezing, dry cough, hoarseness, or chronic sore throat</a:t>
            </a:r>
            <a:endParaRPr lang="en-IN"/>
          </a:p>
          <a:p>
            <a:r>
              <a:rPr lang="en-IN"/>
              <a:t>DIAGNOSTIC EVALUATIONS</a:t>
            </a:r>
            <a:endParaRPr lang="en-IN"/>
          </a:p>
          <a:p>
            <a:r>
              <a:rPr lang="en-IN"/>
              <a:t>Barium swallow (esophagram) can check for ulcers or a narrowing of the esophagus.</a:t>
            </a:r>
            <a:endParaRPr lang="en-IN"/>
          </a:p>
          <a:p>
            <a:r>
              <a:rPr lang="en-IN"/>
              <a:t>Patient first swallow a solution to help structures show up on an X-ray. Esophagogastroduodenoscopy (EGD) is often used to identify the cause and examine the esophagus (swallowing tube) for damage. The doctor inserts a thin tube with a camera on the end through mouth. The tube is then passed into esophagus, stomach, and small intestine.</a:t>
            </a:r>
            <a:endParaRPr lang="en-IN"/>
          </a:p>
          <a:p>
            <a:r>
              <a:rPr lang="en-IN"/>
              <a:t>Esophageal manometry can check function of the esophagus &amp; lower esophageal sphincter.</a:t>
            </a:r>
            <a:endParaRPr lang="en-IN"/>
          </a:p>
          <a:p>
            <a:r>
              <a:rPr lang="en-IN"/>
              <a:t>pH monitoring can check for acid in esophagus. The doctor inserts a device into esophagus and leaves it in place for one to two days to measure the amount of acid in esophagus.</a:t>
            </a:r>
            <a:endParaRPr lang="en-IN"/>
          </a:p>
          <a:p>
            <a:r>
              <a:rPr lang="en-IN"/>
              <a:t>A biopsy may be taken during endoscopy to check samples of tissue under a microscope</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title"/>
          </p:nvPr>
        </p:nvSpPr>
        <p:spPr/>
        <p:txBody>
          <a:bodyPr/>
          <a:p>
            <a:endParaRPr lang="en-IN"/>
          </a:p>
        </p:txBody>
      </p:sp>
      <p:sp>
        <p:nvSpPr>
          <p:cNvPr id="1048652" name=""/>
          <p:cNvSpPr>
            <a:spLocks noGrp="1"/>
          </p:cNvSpPr>
          <p:nvPr>
            <p:ph idx="1"/>
          </p:nvPr>
        </p:nvSpPr>
        <p:spPr/>
        <p:txBody>
          <a:bodyPr>
            <a:normAutofit fontScale="28571" lnSpcReduction="20000"/>
          </a:bodyPr>
          <a:p>
            <a:r>
              <a:rPr lang="en-IN"/>
              <a:t>MANAGEMENT</a:t>
            </a:r>
            <a:endParaRPr lang="en-IN"/>
          </a:p>
          <a:p>
            <a:r>
              <a:rPr lang="en-IN"/>
              <a:t>Acid reflux can last several months or longer if not treated. Drug treatment is often only needed for a short time although it may have to be repeated since some symptoms may re occur.</a:t>
            </a:r>
            <a:endParaRPr lang="en-IN"/>
          </a:p>
          <a:p>
            <a:r>
              <a:rPr lang="en-IN"/>
              <a:t>Medications commonly used in the treatment of acid reflux include: 1. Antacids are over-the-counter medicines that are commonly used to treat mild acid</a:t>
            </a:r>
            <a:endParaRPr lang="en-IN"/>
          </a:p>
          <a:p>
            <a:r>
              <a:rPr lang="en-IN"/>
              <a:t>related symptoms, like heartburn or indigestion, and work by neutralizing acid in the stomach. However, they are not usually recommended to treat the frequent heartburn suffered by people with GERD. Antacids, such as Maalox, Mylanta, Gelusil, Rolaids and Tums, may provide quick relief.</a:t>
            </a:r>
            <a:endParaRPr lang="en-IN"/>
          </a:p>
          <a:p>
            <a:r>
              <a:rPr lang="en-IN"/>
              <a:t>2. Proton pump inhibitors are the treatment of choice for severe symptoms and for complicated reflux disease. PPIs reduce the production of acid in the stomach by acting on cells in the stomach wall that make acid and release it into the stomach. These drugs irreversibly inhibit the proton pump, reducing the transport of hydrogen ions out of parietal cells. Five different PPIs are approved for the treatment of GERD, including omeprazole (Prilosec), lansoprazole (Prevacid), rabeprazole (Aciphex), pantoprazole (Protonix) and esomeprazole (Nexium)</a:t>
            </a:r>
            <a:endParaRPr lang="en-IN"/>
          </a:p>
          <a:p>
            <a:r>
              <a:rPr lang="en-IN"/>
              <a:t>3. Acid suppressants such as histamine 2-receptor antagonists (blockers): Histamine is a</a:t>
            </a:r>
            <a:endParaRPr lang="en-IN"/>
          </a:p>
          <a:p>
            <a:r>
              <a:rPr lang="en-IN"/>
              <a:t>chemical released in the body under different conditions, but particularly during</a:t>
            </a:r>
            <a:endParaRPr lang="en-IN"/>
          </a:p>
          <a:p>
            <a:r>
              <a:rPr lang="en-IN"/>
              <a:t>inflammation. In the stomach it can release more acid, so blocking it reduces acid</a:t>
            </a:r>
            <a:endParaRPr lang="en-IN"/>
          </a:p>
          <a:p>
            <a:r>
              <a:rPr lang="en-IN"/>
              <a:t>production. Four different H, antagonists are available by prescription, including</a:t>
            </a:r>
            <a:endParaRPr lang="en-IN"/>
          </a:p>
          <a:p>
            <a:r>
              <a:rPr lang="en-IN"/>
              <a:t>cimetidine (Tagamet), ranitidine (Zantac), nizatidine (Axid) and famotidine (Pepcid).</a:t>
            </a:r>
            <a:endParaRPr lang="en-IN"/>
          </a:p>
          <a:p>
            <a:r>
              <a:rPr lang="en-IN"/>
              <a:t>4 Pro-motility drugs work by stimulating the muscles of the gastrointestinal tract, including the esophagus, stomach, small intestine, and/or colon. One pro-motility drug, metoclopramide (Reglan), is approved for GERD. Pro-motility drugs increase the pressure in the lower esophageal sphincter and strengthen the contractions (peristalsis) of the esophagus 5. Prokinetic agents help stomach empty more rapidly and help tighten the valve between</a:t>
            </a:r>
            <a:endParaRPr lang="en-IN"/>
          </a:p>
          <a:p>
            <a:r>
              <a:rPr lang="en-IN"/>
              <a:t>the stomach and the esophagus. They work by increasing the pressure of the lower</a:t>
            </a:r>
            <a:endParaRPr lang="en-IN"/>
          </a:p>
          <a:p>
            <a:r>
              <a:rPr lang="en-IN"/>
              <a:t>esophageal sphincter (the muscular valve between the lower end of the stomach and the</a:t>
            </a:r>
            <a:endParaRPr lang="en-IN"/>
          </a:p>
          <a:p>
            <a:r>
              <a:rPr lang="en-IN"/>
              <a:t>small bowel).</a:t>
            </a:r>
            <a:endParaRPr lang="en-IN"/>
          </a:p>
          <a:p>
            <a:r>
              <a:rPr lang="en-IN"/>
              <a:t>SURGERY AND OTHER PROCEDURES</a:t>
            </a:r>
            <a:endParaRPr lang="en-IN"/>
          </a:p>
          <a:p>
            <a:r>
              <a:rPr lang="en-IN"/>
              <a:t>Most GERD can be controlled through medications. In situations where medications aren't helpful or patient wish to avoid long-term medication use, doctor may recommend more invasive procedures, such as:</a:t>
            </a:r>
            <a:endParaRPr lang="en-IN"/>
          </a:p>
          <a:p>
            <a:r>
              <a:rPr lang="en-IN"/>
              <a:t>1. Surgery to reinforce the lower esophageal sphincter (Nissen fundoplication): This surgery involves tightening the lower esophageal sphincter to prevent reflux by wrapping</a:t>
            </a:r>
            <a:endParaRPr lang="en-IN"/>
          </a:p>
          <a:p>
            <a:r>
              <a:rPr lang="en-IN"/>
              <a:t>the very top of the stomach around the outside of the lower esophagus. Surgery can be open or laparoscopic. In open surgery, the surgeon makes a long incision in abdomen In laparoscopic surgery, the surgeon makes three or four small incisions in the abdomen and inserts instruments, including a flexible tube with a tiny camera, through the incisions. 2. Surgery to create a barrier preventing the backup of stomach acid (EndoCinch endoluminal gastroplication): This procedure uses a tool that's like a miniature sewing</a:t>
            </a:r>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3" name=""/>
          <p:cNvSpPr>
            <a:spLocks noGrp="1"/>
          </p:cNvSpPr>
          <p:nvPr>
            <p:ph type="title"/>
          </p:nvPr>
        </p:nvSpPr>
        <p:spPr/>
        <p:txBody>
          <a:bodyPr/>
          <a:p>
            <a:endParaRPr lang="en-IN"/>
          </a:p>
        </p:txBody>
      </p:sp>
      <p:sp>
        <p:nvSpPr>
          <p:cNvPr id="1048654" name=""/>
          <p:cNvSpPr>
            <a:spLocks noGrp="1"/>
          </p:cNvSpPr>
          <p:nvPr>
            <p:ph idx="1"/>
          </p:nvPr>
        </p:nvSpPr>
        <p:spPr/>
        <p:txBody>
          <a:bodyPr>
            <a:normAutofit fontScale="35714" lnSpcReduction="20000"/>
          </a:bodyPr>
          <a:p>
            <a:r>
              <a:rPr lang="en-US"/>
              <a:t>machine. It places pairs of stitches (sutures) in the stomach near the weakened sphincter The suturing material is then tied together, creating barriers to prevent stomach acid from washing into esophagus 3. A procedure to form scar tissue in the esophagus (Stretta procedure: This approach use electrode energy to heat esophageal tissue. The heat creates scar tissue and damages</a:t>
            </a:r>
            <a:endParaRPr lang="en-IN"/>
          </a:p>
          <a:p>
            <a:r>
              <a:rPr lang="en-US"/>
              <a:t>the nerves that respond to refluxed acid. The scar tissue that forms as esophagus heals</a:t>
            </a:r>
            <a:endParaRPr lang="en-IN"/>
          </a:p>
          <a:p>
            <a:r>
              <a:rPr lang="en-US"/>
              <a:t>helps to strengthen the muscles</a:t>
            </a:r>
            <a:endParaRPr lang="en-IN"/>
          </a:p>
          <a:p>
            <a:r>
              <a:rPr lang="en-US"/>
              <a:t>NURSING MANAGEMENT</a:t>
            </a:r>
            <a:endParaRPr lang="en-IN"/>
          </a:p>
          <a:p>
            <a:r>
              <a:rPr lang="en-US"/>
              <a:t>1. Elicit a history of contributing factors, including the regular consumption of fatty foods, caffeinated beverages, chocolate, nicotine, alcohol, or peppermint. Take a drug history to determine if the patient has been taking drugs that may contribute to GERD: beta adrenergic blockers, calcium channel blockers, nitrates, theophylline, diazepam,</a:t>
            </a:r>
            <a:endParaRPr lang="en-IN"/>
          </a:p>
          <a:p>
            <a:r>
              <a:rPr lang="en-US"/>
              <a:t>anticholinergic drugs, estrogen, and progesterone.. 2. A low-fat, high-protein diet is recommended because fat causes decreased functioning of the lower esophageal sphincter. Foods that cause discomfort should be identified by</a:t>
            </a:r>
            <a:endParaRPr lang="en-IN"/>
          </a:p>
          <a:p>
            <a:r>
              <a:rPr lang="en-US"/>
              <a:t>the patient and avoided. Caffeine, milk products, and spicy foods should be avoided. 3. Dietary modifications that may decrease symptoms include reducing intake of fatty foods, caffeinated beverages, chocolate, nicotine, alcohol, and peppermint. Reducing the intake of spicy and acidic foods lets esophageal healing occur during times of acute inflammation.</a:t>
            </a:r>
            <a:endParaRPr lang="en-IN"/>
          </a:p>
          <a:p>
            <a:r>
              <a:rPr lang="en-US"/>
              <a:t>4. Encourage the patient to eat 5-6 small meals during the day rather than large meals. Ingestion of large amounts of food increases gastric pressure and thereby increases esophageal reflux. 5 Encourage a weight-reduction program if the patient is overweight to decrease intra abdominal pressure. Both weight loss and smoking cessation programs are also important</a:t>
            </a:r>
            <a:endParaRPr lang="en-IN"/>
          </a:p>
          <a:p>
            <a:r>
              <a:rPr lang="en-US"/>
              <a:t>for any patients who have problems with obesity and tobacco use.</a:t>
            </a:r>
            <a:endParaRPr lang="en-IN"/>
          </a:p>
          <a:p>
            <a:r>
              <a:rPr lang="en-US"/>
              <a:t>Many patients experience nighttime reflux because of the recumbent position and</a:t>
            </a:r>
            <a:endParaRPr lang="en-IN"/>
          </a:p>
          <a:p>
            <a:r>
              <a:rPr lang="en-US"/>
              <a:t>infrequent swallowing. Changing the patient's position by elevating the head of the bed</a:t>
            </a:r>
            <a:endParaRPr lang="en-IN"/>
          </a:p>
          <a:p>
            <a:r>
              <a:rPr lang="en-US"/>
              <a:t>during sleep may mitigate symptoms.</a:t>
            </a:r>
            <a:endParaRPr lang="en-IN"/>
          </a:p>
          <a:p>
            <a:r>
              <a:rPr lang="en-US"/>
              <a:t>7. Place 6-inch blocks under the head of the bed or place a wedge under the mattress to enhance nocturnal acid clearance. Encourage the patient to avoid food for 3 hours before going to sleep, and advise the patient to eat slowly and chew food thoroughly. 8. Advice the patient to sit or stand when taking any solid medication (pills, capsules): emphasize the need to follow the drug with at least 100 mL of liquid.</a:t>
            </a:r>
            <a:endParaRPr lang="en-IN"/>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M2010J19CI</dc:creator>
  <dcterms:created xsi:type="dcterms:W3CDTF">2015-05-11T22:30:45Z</dcterms:created>
  <dcterms:modified xsi:type="dcterms:W3CDTF">2022-07-25T02:47:10Z</dcterms:modified>
</cp:coreProperties>
</file>