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8A595DE-5424-465F-9E7C-6C94DA4B179E}">
  <a:tblStyle styleId="{68A595DE-5424-465F-9E7C-6C94DA4B17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95a92a9b19287e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95a92a9b19287e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95a92a9b19287e4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95a92a9b19287e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3377ce391e3632f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3377ce391e3632f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ff29f8226015efd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ff29f8226015efd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a413ccd8ee710f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5a413ccd8ee710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266f31056f39874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266f31056f39874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ff29f8226015efd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ff29f8226015efd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266f31056f39874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266f31056f39874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266f31056f39874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266f31056f39874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266f31056f3987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266f31056f3987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c3d10e20c99148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c3d10e20c99148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de805487adc81af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de805487adc81af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f5a177c9bc4bff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7f5a177c9bc4bff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a2417d6f9206985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a2417d6f9206985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13bc85436ce74a6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713bc85436ce74a6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a2417d6f9206985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a2417d6f9206985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ad2f21f44812ff3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7ad2f21f44812ff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7ad2f21f44812ff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7ad2f21f44812ff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74e013b115b5e2b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74e013b115b5e2b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74e013b115b5e2b8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74e013b115b5e2b8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74e013b115b5e2b8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74e013b115b5e2b8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c3d10e20c99148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c3d10e20c99148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4e013b115b5e2b8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4e013b115b5e2b8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74e013b115b5e2b8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74e013b115b5e2b8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74e013b115b5e2b8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74e013b115b5e2b8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74e013b115b5e2b8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74e013b115b5e2b8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713bc85436ce74a6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713bc85436ce74a6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c3d10e20c991485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c3d10e20c991485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c3d10e20c991485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c3d10e20c991485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8be3396ca0cf20f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8be3396ca0cf20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9177c39f490fd3f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9177c39f490fd3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9177c39f490fd3f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9177c39f490fd3f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612ae7f23f4176e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612ae7f23f4176e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9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1.jp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jp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8.jp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134F5C"/>
                </a:solidFill>
                <a:latin typeface="Cambria"/>
                <a:ea typeface="Cambria"/>
                <a:cs typeface="Cambria"/>
                <a:sym typeface="Cambria"/>
              </a:rPr>
              <a:t>Introduction to Gynecological Nursing</a:t>
            </a:r>
            <a:endParaRPr b="1" i="1">
              <a:solidFill>
                <a:srgbClr val="134F5C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Ms. Anju Ajikumar</a:t>
            </a:r>
            <a:endParaRPr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MENSTRUAL HISTORY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Age of menarche, menstrual cycle,volume,associated symptoms, LMP/PMP,amenorrhea, menopausal age date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LMP : Last Menstrual period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PMP : Previous Menstrual period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 example,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female patient, 27years old, complaint in August menstruation was late and previous menstrual date was in july 16th.Menarche occured in junior high, normally 2 days ahead of each period. Much volume in first 2days, less after and accompanied by mild back pain.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OBSTETRIC HISTORY</a:t>
            </a:r>
            <a:endParaRPr b="1" u="sng">
              <a:solidFill>
                <a:schemeClr val="dk2"/>
              </a:solidFill>
            </a:endParaRPr>
          </a:p>
        </p:txBody>
      </p:sp>
      <p:graphicFrame>
        <p:nvGraphicFramePr>
          <p:cNvPr id="115" name="Google Shape;115;p23"/>
          <p:cNvGraphicFramePr/>
          <p:nvPr/>
        </p:nvGraphicFramePr>
        <p:xfrm>
          <a:off x="612392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{68A595DE-5424-465F-9E7C-6C94DA4B179E}</a:tableStyleId>
              </a:tblPr>
              <a:tblGrid>
                <a:gridCol w="1318000"/>
                <a:gridCol w="1318000"/>
                <a:gridCol w="1318000"/>
                <a:gridCol w="1318000"/>
                <a:gridCol w="1318000"/>
                <a:gridCol w="1318000"/>
              </a:tblGrid>
              <a:tr h="638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Year and date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Pregnancy events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Labour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Types of delivery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Puerperium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Baby status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86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Full term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Normal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Normal vaginal delivery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Postpartum hemorrhage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Sex and weight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38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Post term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Obstruted labour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NVD with episiotomy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Postpartum infection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Condition at birth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08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 term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</a:t>
                      </a:r>
                      <a:r>
                        <a:rPr lang="en"/>
                        <a:t>thers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Cesarean section/forceps/ventouse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Contraception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Duration of breast feeding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3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MTP/Self abortion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Immunization 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MARITAL HISTORY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flipH="1" rot="126">
            <a:off x="471000" y="1017876"/>
            <a:ext cx="8202000" cy="12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➢"/>
            </a:pPr>
            <a:r>
              <a:rPr lang="en" sz="1350"/>
              <a:t>Marriage history (age of </a:t>
            </a:r>
            <a:r>
              <a:rPr lang="en" sz="1350"/>
              <a:t>marriage and times of marriage)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➢"/>
            </a:pPr>
            <a:r>
              <a:rPr lang="en" sz="1350"/>
              <a:t>Health condition of husband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➢"/>
            </a:pPr>
            <a:r>
              <a:rPr lang="en" sz="1350"/>
              <a:t>Birth control measures</a:t>
            </a:r>
            <a:endParaRPr sz="135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/>
          </a:p>
        </p:txBody>
      </p:sp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2134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GYNECOLOGICAL</a:t>
            </a:r>
            <a:r>
              <a:rPr b="1" lang="en" u="sng">
                <a:solidFill>
                  <a:schemeClr val="dk2"/>
                </a:solidFill>
              </a:rPr>
              <a:t> HISTORY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 flipH="1" rot="126">
            <a:off x="471000" y="2706923"/>
            <a:ext cx="8202000" cy="17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-314325" lvl="0" marL="457200" rtl="0" algn="l">
              <a:spcBef>
                <a:spcPts val="1200"/>
              </a:spcBef>
              <a:spcAft>
                <a:spcPts val="0"/>
              </a:spcAft>
              <a:buSzPts val="1350"/>
              <a:buChar char="➢"/>
            </a:pPr>
            <a:r>
              <a:rPr lang="en" sz="1350"/>
              <a:t>History of gynaecological disorders such as reproductive tract infections/salpingitis/endometriosis/tubo-ovarian abscess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➢"/>
            </a:pPr>
            <a:r>
              <a:rPr lang="en" sz="1350"/>
              <a:t>Ectopic pregnancy/infertility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➢"/>
            </a:pPr>
            <a:r>
              <a:rPr lang="en" sz="1350"/>
              <a:t>Hiv/Hepatitis/Syphilis toxoplasmosis /other infections/rubella/cytomegalovirus/herpes simplex(STORCH)</a:t>
            </a:r>
            <a:endParaRPr sz="135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PAST MEDICAL HISTORY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Previous health condition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General health condition and medical history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History of any chronic illness or genetic disorders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PAST SURGICAL HISTORY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3215577"/>
            <a:ext cx="85206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History of any previous general, obstetric or gynecologic surgery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If any, nature of operation, anesthetic procedure, bleeding or clotting complication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PERSONAL HISTORY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7753800" cy="16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Birth place, previous location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Bad habits for cigarettes  and alcohol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If married, details of sexual history and contraceptive practice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History of taking drugs for a long time or allergy to certain drugs</a:t>
            </a:r>
            <a:endParaRPr/>
          </a:p>
        </p:txBody>
      </p:sp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2804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FAMILY</a:t>
            </a:r>
            <a:r>
              <a:rPr b="1" lang="en" u="sng">
                <a:solidFill>
                  <a:schemeClr val="dk2"/>
                </a:solidFill>
              </a:rPr>
              <a:t> HISTORY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3541037"/>
            <a:ext cx="8520600" cy="11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Health conditions of parents,cousins or siblingsand children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It is of occational value.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300" u="sng">
                <a:solidFill>
                  <a:schemeClr val="accent5"/>
                </a:solidFill>
              </a:rPr>
              <a:t>PHYSICAL EXAMINATION</a:t>
            </a:r>
            <a:endParaRPr b="1" sz="4300" u="sng">
              <a:solidFill>
                <a:schemeClr val="accent5"/>
              </a:solidFill>
            </a:endParaRPr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476925"/>
            <a:ext cx="8520600" cy="30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❖"/>
            </a:pPr>
            <a:r>
              <a:rPr lang="en" sz="2400">
                <a:solidFill>
                  <a:srgbClr val="000000"/>
                </a:solidFill>
              </a:rPr>
              <a:t>General and systemic examination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❖"/>
            </a:pPr>
            <a:r>
              <a:rPr lang="en" sz="2400">
                <a:solidFill>
                  <a:srgbClr val="000000"/>
                </a:solidFill>
              </a:rPr>
              <a:t>Gynecological examination</a:t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46" name="Google Shape;146;p27"/>
          <p:cNvSpPr txBox="1"/>
          <p:nvPr/>
        </p:nvSpPr>
        <p:spPr>
          <a:xfrm>
            <a:off x="914400" y="2613025"/>
            <a:ext cx="7315200" cy="12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Breast examination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Abdominal examination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Pelvic examination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accent3"/>
                </a:solidFill>
              </a:rPr>
              <a:t>GENERAL AND SYSTEMIC EXAMINATION</a:t>
            </a:r>
            <a:endParaRPr b="1" u="sng">
              <a:solidFill>
                <a:schemeClr val="accent3"/>
              </a:solidFill>
            </a:endParaRPr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It should be thorough and meticulous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Height/weight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Vital signs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Bulid : obese/average/thin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Check for: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Nutritional status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Pallor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Tongue, teeth, gums and tonsils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Neck(neck veins, thyroid gland, lymph nodes)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Edema of legs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accent3"/>
                </a:solidFill>
              </a:rPr>
              <a:t>BREAST EXAMINATION</a:t>
            </a:r>
            <a:endParaRPr b="1" u="sng">
              <a:solidFill>
                <a:schemeClr val="accent3"/>
              </a:solidFill>
            </a:endParaRPr>
          </a:p>
        </p:txBody>
      </p:sp>
      <p:sp>
        <p:nvSpPr>
          <p:cNvPr id="158" name="Google Shape;158;p29"/>
          <p:cNvSpPr txBox="1"/>
          <p:nvPr/>
        </p:nvSpPr>
        <p:spPr>
          <a:xfrm>
            <a:off x="457200" y="1313825"/>
            <a:ext cx="8229600" cy="3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24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Introduce yourself to patient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9240" lvl="0" marL="342900" rtl="0" algn="l"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Undress to waist, sit on couch at 45 degrees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9240" lvl="0" marL="342900" rtl="0" algn="l"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Maintain patient dignity e.g. Bed sheet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9240" lvl="0" marL="342900" rtl="0" algn="l"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Assess in following positions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5584" lvl="1" marL="742950" rtl="0" algn="l"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Patient’s hands behind their head (accentuate lumps, asymmetry, tethering)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5584" lvl="1" marL="742950" rtl="0" algn="l"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Pushing against their hips (accentuate lumps attached to pectoralis muscle)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5584" lvl="1" marL="742950" rtl="0" algn="l"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–"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Patient leaning over side of bed (accentuate abnormalities in large breasts)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9240" lvl="0" marL="342900" rtl="0" algn="l"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Exam good breast first, then the ‘diseased’ breast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1284" lvl="1" marL="742950" rtl="0" algn="l">
              <a:spcBef>
                <a:spcPts val="518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b="1" lang="en" u="sng"/>
              <a:t>Inspection </a:t>
            </a:r>
            <a:endParaRPr b="1" u="sng"/>
          </a:p>
        </p:txBody>
      </p:sp>
      <p:pic>
        <p:nvPicPr>
          <p:cNvPr id="164" name="Google Shape;16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07675"/>
            <a:ext cx="8334799" cy="325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/>
          <p:nvPr/>
        </p:nvSpPr>
        <p:spPr>
          <a:xfrm>
            <a:off x="457205" y="3053989"/>
            <a:ext cx="7470000" cy="20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Nipple signs; 6 </a:t>
            </a:r>
            <a:r>
              <a:rPr lang="en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’s</a:t>
            </a:r>
            <a:endParaRPr sz="3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Paget’s </a:t>
            </a:r>
            <a:r>
              <a:rPr lang="en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isease		</a:t>
            </a:r>
            <a:r>
              <a:rPr lang="en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epression	</a:t>
            </a:r>
            <a:r>
              <a:rPr lang="en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eviation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ischarge	</a:t>
            </a:r>
            <a:r>
              <a:rPr lang="en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isplacement	</a:t>
            </a:r>
            <a:r>
              <a:rPr lang="en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estruction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31"/>
          <p:cNvSpPr txBox="1"/>
          <p:nvPr/>
        </p:nvSpPr>
        <p:spPr>
          <a:xfrm>
            <a:off x="228600" y="0"/>
            <a:ext cx="8686800" cy="20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42569" lvl="1" marL="742950" rtl="0" algn="l">
              <a:spcBef>
                <a:spcPts val="476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mbria"/>
              <a:buChar char="–"/>
            </a:pP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6 </a:t>
            </a:r>
            <a:r>
              <a:rPr b="1" lang="en" sz="17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’s</a:t>
            </a:r>
            <a:endParaRPr sz="17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07010" lvl="2" marL="1143000" rtl="0" algn="l">
              <a:spcBef>
                <a:spcPts val="408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Cambria"/>
              <a:buChar char="•"/>
            </a:pPr>
            <a:r>
              <a:rPr b="1" lang="en" sz="17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ite</a:t>
            </a:r>
            <a:endParaRPr sz="17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07010" lvl="2" marL="1143000" rtl="0" algn="l">
              <a:spcBef>
                <a:spcPts val="408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Cambria"/>
              <a:buChar char="•"/>
            </a:pPr>
            <a:r>
              <a:rPr b="1" lang="en" sz="17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ize</a:t>
            </a:r>
            <a:endParaRPr sz="17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07010" lvl="2" marL="1143000" rtl="0" algn="l">
              <a:spcBef>
                <a:spcPts val="408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Cambria"/>
              <a:buChar char="•"/>
            </a:pPr>
            <a:r>
              <a:rPr b="1" lang="en" sz="17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hape</a:t>
            </a:r>
            <a:endParaRPr sz="17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07010" lvl="2" marL="1143000" rtl="0" algn="l">
              <a:spcBef>
                <a:spcPts val="408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Cambria"/>
              <a:buChar char="•"/>
            </a:pPr>
            <a:r>
              <a:rPr b="1" lang="en" sz="17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ymmetry</a:t>
            </a:r>
            <a:endParaRPr sz="17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07010" lvl="2" marL="1143000" rtl="0" algn="l">
              <a:spcBef>
                <a:spcPts val="408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mbria"/>
              <a:buChar char="•"/>
            </a:pP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overlying </a:t>
            </a:r>
            <a:r>
              <a:rPr b="1" lang="en" sz="17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kin</a:t>
            </a:r>
            <a:endParaRPr sz="17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07010" lvl="2" marL="1143000" rtl="0" algn="l">
              <a:spcBef>
                <a:spcPts val="408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mbria"/>
              <a:buChar char="•"/>
            </a:pP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associated </a:t>
            </a:r>
            <a:r>
              <a:rPr b="1" lang="en" sz="17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b="1" lang="en" sz="17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cars</a:t>
            </a:r>
            <a:endParaRPr sz="17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67335" lvl="0" marL="342900" rtl="0" algn="l">
              <a:spcBef>
                <a:spcPts val="238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52730" lvl="0" marL="342900" rtl="0" algn="l"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mbria"/>
              <a:buChar char="•"/>
            </a:pPr>
            <a:r>
              <a:t/>
            </a:r>
            <a:endParaRPr sz="13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1C458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1C4587"/>
                </a:solidFill>
              </a:rPr>
              <a:t>INTRODUCTION </a:t>
            </a:r>
            <a:endParaRPr b="1" u="sng">
              <a:solidFill>
                <a:srgbClr val="1C4587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5263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Gyn</a:t>
            </a:r>
            <a:r>
              <a:rPr lang="en"/>
              <a:t>ecology normally means treating the women who are not pregnant, while obstetrics deals with pregnant women and their unborn children, but both are interrelated to each other.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/>
        </p:nvSpPr>
        <p:spPr>
          <a:xfrm>
            <a:off x="443500" y="575267"/>
            <a:ext cx="7751400" cy="37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623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mbria"/>
              <a:buChar char="•"/>
            </a:pPr>
            <a:r>
              <a:rPr lang="en" sz="23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Fungation; comment on presence of fungating carcinoma (check inframammory fold)</a:t>
            </a:r>
            <a:endParaRPr sz="23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Asymmetry; carcinoma may be present in higher breast</a:t>
            </a:r>
            <a:endParaRPr sz="23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623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mbria"/>
              <a:buChar char="•"/>
            </a:pPr>
            <a:r>
              <a:rPr lang="en" sz="23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Tethering; due to infiltration of ligaments of Astley-Cooper</a:t>
            </a:r>
            <a:endParaRPr sz="23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623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mbria"/>
              <a:buChar char="•"/>
            </a:pPr>
            <a:r>
              <a:rPr lang="en" sz="23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Peau d’orange; micro-oedema</a:t>
            </a:r>
            <a:endParaRPr sz="23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623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mbria"/>
              <a:buChar char="•"/>
            </a:pPr>
            <a:r>
              <a:rPr lang="en" sz="23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Lymphoedema; may indicate lymphatic infiltration by carcinoma or previous surgery with LN removal</a:t>
            </a:r>
            <a:endParaRPr sz="23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623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mbria"/>
              <a:buChar char="•"/>
            </a:pPr>
            <a:r>
              <a:rPr lang="en" sz="23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Erythema</a:t>
            </a:r>
            <a:endParaRPr sz="23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/>
          <p:nvPr/>
        </p:nvSpPr>
        <p:spPr>
          <a:xfrm>
            <a:off x="457200" y="779775"/>
            <a:ext cx="8229600" cy="40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270668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b="1" lang="en" sz="3300" u="sng">
                <a:latin typeface="Calibri"/>
                <a:ea typeface="Calibri"/>
                <a:cs typeface="Calibri"/>
                <a:sym typeface="Calibri"/>
              </a:rPr>
              <a:t>Palpation</a:t>
            </a:r>
            <a:endParaRPr b="1" sz="33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latin typeface="Calibri"/>
              <a:ea typeface="Calibri"/>
              <a:cs typeface="Calibri"/>
              <a:sym typeface="Calibri"/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–"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Ask about pain and if patient has a lump.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–"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Examine good breast first then diseased breast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–"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Patient puts hand behind head on exam side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–"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 for temperature change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9075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–"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 following with lumps;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Surface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Edge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Consistency (hard, firm, soft)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Fixity to skin and underlying structures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Fluctuance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Pulsatility and expansility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Transilluminability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2" marL="11430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Reducibility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/>
          <p:nvPr/>
        </p:nvSpPr>
        <p:spPr>
          <a:xfrm>
            <a:off x="457200" y="320963"/>
            <a:ext cx="8229600" cy="26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Palpate using palmar surfaces of index, middle &amp; ring fingers of both hands, sweeping down clock face positions.</a:t>
            </a:r>
            <a:endParaRPr sz="3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Char char="–"/>
            </a:pPr>
            <a:r>
              <a:rPr b="1"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N.B.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Most carcinomas present in upper, outer quadrant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6" name="Google Shape;186;p34"/>
          <p:cNvPicPr preferRelativeResize="0"/>
          <p:nvPr/>
        </p:nvPicPr>
        <p:blipFill rotWithShape="1">
          <a:blip r:embed="rId3">
            <a:alphaModFix/>
          </a:blip>
          <a:srcRect b="33937" l="0" r="57666" t="13102"/>
          <a:stretch/>
        </p:blipFill>
        <p:spPr>
          <a:xfrm>
            <a:off x="457200" y="2362123"/>
            <a:ext cx="4114798" cy="2311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4"/>
          <p:cNvPicPr preferRelativeResize="0"/>
          <p:nvPr/>
        </p:nvPicPr>
        <p:blipFill rotWithShape="1">
          <a:blip r:embed="rId4">
            <a:alphaModFix/>
          </a:blip>
          <a:srcRect b="15242" l="25731" r="41062" t="34911"/>
          <a:stretch/>
        </p:blipFill>
        <p:spPr>
          <a:xfrm>
            <a:off x="4957275" y="2137900"/>
            <a:ext cx="3729525" cy="266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/>
              <a:t>Prerequisites</a:t>
            </a:r>
            <a:r>
              <a:rPr b="1" lang="en"/>
              <a:t>:-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Empty the bladder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Provide dorsal supine position to the patient with legs slightly flexed to relax the abdominal muscles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Stand on the right side of the patient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Provide privacy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Establish good rapport with the patient and explain the whole procedure to win the confidence </a:t>
            </a:r>
            <a:endParaRPr b="1"/>
          </a:p>
        </p:txBody>
      </p:sp>
      <p:sp>
        <p:nvSpPr>
          <p:cNvPr id="193" name="Google Shape;193;p35"/>
          <p:cNvSpPr txBox="1"/>
          <p:nvPr>
            <p:ph type="title"/>
          </p:nvPr>
        </p:nvSpPr>
        <p:spPr>
          <a:xfrm>
            <a:off x="311700" y="296554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accent3"/>
                </a:solidFill>
              </a:rPr>
              <a:t>ABDOMINAL EXAMINATION</a:t>
            </a:r>
            <a:endParaRPr b="1" u="sng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/>
          <p:nvPr/>
        </p:nvSpPr>
        <p:spPr>
          <a:xfrm>
            <a:off x="311700" y="230800"/>
            <a:ext cx="8556300" cy="17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2"/>
                </a:solidFill>
              </a:rPr>
              <a:t>Inspection</a:t>
            </a:r>
            <a:r>
              <a:rPr lang="en" sz="2000">
                <a:solidFill>
                  <a:schemeClr val="dk2"/>
                </a:solidFill>
              </a:rPr>
              <a:t> –</a:t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❖"/>
            </a:pPr>
            <a:r>
              <a:rPr lang="en" sz="2000">
                <a:solidFill>
                  <a:schemeClr val="dk2"/>
                </a:solidFill>
              </a:rPr>
              <a:t> look at contour, any obvious mass or distension</a:t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❖"/>
            </a:pPr>
            <a:r>
              <a:rPr lang="en" sz="2000">
                <a:solidFill>
                  <a:schemeClr val="dk2"/>
                </a:solidFill>
              </a:rPr>
              <a:t>Presence of surgical scars, dilated veins or stretch marks</a:t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❖"/>
            </a:pPr>
            <a:r>
              <a:rPr lang="en" sz="2000">
                <a:solidFill>
                  <a:schemeClr val="dk2"/>
                </a:solidFill>
              </a:rPr>
              <a:t>Raise her head and cough-checking for hernias</a:t>
            </a:r>
            <a:endParaRPr sz="2000"/>
          </a:p>
        </p:txBody>
      </p:sp>
      <p:sp>
        <p:nvSpPr>
          <p:cNvPr id="199" name="Google Shape;199;p36"/>
          <p:cNvSpPr txBox="1"/>
          <p:nvPr/>
        </p:nvSpPr>
        <p:spPr>
          <a:xfrm>
            <a:off x="311700" y="2321625"/>
            <a:ext cx="8832300" cy="23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 u="sng">
                <a:solidFill>
                  <a:schemeClr val="dk2"/>
                </a:solidFill>
              </a:rPr>
              <a:t>Palpation</a:t>
            </a:r>
            <a:r>
              <a:rPr lang="en" sz="1900">
                <a:solidFill>
                  <a:schemeClr val="dk2"/>
                </a:solidFill>
              </a:rPr>
              <a:t>-</a:t>
            </a:r>
            <a:endParaRPr b="1"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900"/>
              <a:buChar char="❖"/>
            </a:pPr>
            <a:r>
              <a:rPr lang="en" sz="1900">
                <a:solidFill>
                  <a:schemeClr val="dk2"/>
                </a:solidFill>
              </a:rPr>
              <a:t>pain ask for site of pain (leave until last) palpate in 4 quadrants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❖"/>
            </a:pPr>
            <a:r>
              <a:rPr lang="en" sz="1900">
                <a:solidFill>
                  <a:schemeClr val="dk2"/>
                </a:solidFill>
              </a:rPr>
              <a:t>Examination for masses and organomegaly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❖"/>
            </a:pPr>
            <a:r>
              <a:rPr lang="en" sz="1900">
                <a:solidFill>
                  <a:schemeClr val="dk2"/>
                </a:solidFill>
              </a:rPr>
              <a:t>Characteristic of pelvic mass is that you cant palpate below it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❖"/>
            </a:pPr>
            <a:r>
              <a:rPr lang="en" sz="1900">
                <a:solidFill>
                  <a:schemeClr val="dk2"/>
                </a:solidFill>
              </a:rPr>
              <a:t>Look for signs of peritonism (guarding and rebound tenderness)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❖"/>
            </a:pPr>
            <a:r>
              <a:rPr lang="en" sz="1900">
                <a:solidFill>
                  <a:schemeClr val="dk2"/>
                </a:solidFill>
              </a:rPr>
              <a:t>Inguinal herniae and lymph nodes</a:t>
            </a:r>
            <a:endParaRPr sz="19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/>
          <p:nvPr/>
        </p:nvSpPr>
        <p:spPr>
          <a:xfrm>
            <a:off x="373500" y="0"/>
            <a:ext cx="8770500" cy="23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 u="sng">
                <a:solidFill>
                  <a:schemeClr val="dk2"/>
                </a:solidFill>
              </a:rPr>
              <a:t>Percussion</a:t>
            </a:r>
            <a:r>
              <a:rPr lang="en" sz="2100">
                <a:solidFill>
                  <a:schemeClr val="dk2"/>
                </a:solidFill>
              </a:rPr>
              <a:t>-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100"/>
              <a:buChar char="❖"/>
            </a:pPr>
            <a:r>
              <a:rPr lang="en" sz="2100">
                <a:solidFill>
                  <a:schemeClr val="dk2"/>
                </a:solidFill>
              </a:rPr>
              <a:t>useful if free fluid suspected (?asities)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❖"/>
            </a:pPr>
            <a:r>
              <a:rPr lang="en" sz="2100">
                <a:solidFill>
                  <a:schemeClr val="dk2"/>
                </a:solidFill>
              </a:rPr>
              <a:t>Shifting dullness/fluid thrill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❖"/>
            </a:pPr>
            <a:r>
              <a:rPr lang="en" sz="2100">
                <a:solidFill>
                  <a:schemeClr val="dk2"/>
                </a:solidFill>
              </a:rPr>
              <a:t>Enlarged bladder will be stony dull to percuss</a:t>
            </a:r>
            <a:endParaRPr sz="2100"/>
          </a:p>
        </p:txBody>
      </p:sp>
      <p:sp>
        <p:nvSpPr>
          <p:cNvPr id="205" name="Google Shape;205;p37"/>
          <p:cNvSpPr txBox="1"/>
          <p:nvPr/>
        </p:nvSpPr>
        <p:spPr>
          <a:xfrm>
            <a:off x="373500" y="2368500"/>
            <a:ext cx="8770500" cy="23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 u="sng">
                <a:solidFill>
                  <a:schemeClr val="dk2"/>
                </a:solidFill>
              </a:rPr>
              <a:t>Auscultation</a:t>
            </a:r>
            <a:r>
              <a:rPr lang="en" sz="2100">
                <a:solidFill>
                  <a:schemeClr val="dk2"/>
                </a:solidFill>
              </a:rPr>
              <a:t>-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100"/>
              <a:buChar char="❖"/>
            </a:pPr>
            <a:r>
              <a:rPr lang="en" sz="2100">
                <a:solidFill>
                  <a:schemeClr val="dk2"/>
                </a:solidFill>
              </a:rPr>
              <a:t>not specifically useful in gynae but a pt will sometimes present with an acute ado ?bowel obstruction/ post op with ileus so you could listen for bowel sounds</a:t>
            </a:r>
            <a:endParaRPr sz="21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accent3"/>
                </a:solidFill>
              </a:rPr>
              <a:t>PELVIC EXAMINATION </a:t>
            </a:r>
            <a:endParaRPr b="1" u="sng">
              <a:solidFill>
                <a:schemeClr val="accent3"/>
              </a:solidFill>
            </a:endParaRPr>
          </a:p>
        </p:txBody>
      </p:sp>
      <p:sp>
        <p:nvSpPr>
          <p:cNvPr id="211" name="Google Shape;211;p38"/>
          <p:cNvSpPr txBox="1"/>
          <p:nvPr>
            <p:ph idx="1" type="body"/>
          </p:nvPr>
        </p:nvSpPr>
        <p:spPr>
          <a:xfrm>
            <a:off x="809772" y="1520194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Char char="❏"/>
            </a:pPr>
            <a:r>
              <a:rPr b="1" lang="en" sz="2900">
                <a:latin typeface="Times New Roman"/>
                <a:ea typeface="Times New Roman"/>
                <a:cs typeface="Times New Roman"/>
                <a:sym typeface="Times New Roman"/>
              </a:rPr>
              <a:t>Inspection of external genitalia</a:t>
            </a:r>
            <a:endParaRPr b="1"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Char char="❏"/>
            </a:pPr>
            <a:r>
              <a:rPr b="1" lang="en" sz="2900">
                <a:latin typeface="Times New Roman"/>
                <a:ea typeface="Times New Roman"/>
                <a:cs typeface="Times New Roman"/>
                <a:sym typeface="Times New Roman"/>
              </a:rPr>
              <a:t>Vaginal examination</a:t>
            </a:r>
            <a:endParaRPr b="1"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Char char="❏"/>
            </a:pPr>
            <a:r>
              <a:rPr b="1" lang="en" sz="2900">
                <a:latin typeface="Times New Roman"/>
                <a:ea typeface="Times New Roman"/>
                <a:cs typeface="Times New Roman"/>
                <a:sym typeface="Times New Roman"/>
              </a:rPr>
              <a:t>Rectal examination</a:t>
            </a:r>
            <a:endParaRPr b="1" sz="2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Font typeface="Times New Roman"/>
              <a:buChar char="❏"/>
            </a:pPr>
            <a:r>
              <a:rPr b="1" lang="en" sz="2900">
                <a:latin typeface="Times New Roman"/>
                <a:ea typeface="Times New Roman"/>
                <a:cs typeface="Times New Roman"/>
                <a:sym typeface="Times New Roman"/>
              </a:rPr>
              <a:t>Rectovaginal examination</a:t>
            </a:r>
            <a:endParaRPr b="1"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Prerequisites:-</a:t>
            </a:r>
            <a:endParaRPr b="1" u="sng"/>
          </a:p>
        </p:txBody>
      </p:sp>
      <p:pic>
        <p:nvPicPr>
          <p:cNvPr id="217" name="Google Shape;21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41550"/>
            <a:ext cx="8265102" cy="365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76A5AF"/>
                </a:solidFill>
              </a:rPr>
              <a:t>Inspection of external genitalia</a:t>
            </a:r>
            <a:endParaRPr b="1" u="sng">
              <a:solidFill>
                <a:srgbClr val="76A5AF"/>
              </a:solidFill>
            </a:endParaRPr>
          </a:p>
        </p:txBody>
      </p:sp>
      <p:sp>
        <p:nvSpPr>
          <p:cNvPr id="223" name="Google Shape;223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Inspect the vulva from above downwards for any</a:t>
            </a:r>
            <a:r>
              <a:rPr lang="en"/>
              <a:t> congenital abnormality: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24" name="Google Shape;224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9600" y="1553475"/>
            <a:ext cx="3384400" cy="3416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553476"/>
            <a:ext cx="5674626" cy="348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76A5AF"/>
                </a:solidFill>
              </a:rPr>
              <a:t>Vaginal examination </a:t>
            </a:r>
            <a:endParaRPr b="1" u="sng">
              <a:solidFill>
                <a:srgbClr val="76A5AF"/>
              </a:solidFill>
            </a:endParaRPr>
          </a:p>
        </p:txBody>
      </p:sp>
      <p:pic>
        <p:nvPicPr>
          <p:cNvPr id="231" name="Google Shape;23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73304"/>
            <a:ext cx="8186675" cy="3765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1C4587"/>
                </a:solidFill>
              </a:rPr>
              <a:t>DEFINITION</a:t>
            </a:r>
            <a:endParaRPr b="1" u="sng">
              <a:solidFill>
                <a:srgbClr val="1C4587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37361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Gynecology is the branch of physiology and medicine which deals with the functions and diseases specific to women and girls, especially those affecting the reproductive system.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2"/>
          <p:cNvSpPr txBox="1"/>
          <p:nvPr>
            <p:ph type="title"/>
          </p:nvPr>
        </p:nvSpPr>
        <p:spPr>
          <a:xfrm rot="1074">
            <a:off x="311653" y="604613"/>
            <a:ext cx="4800300" cy="36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ts val="2000"/>
              <a:buChar char="❖"/>
            </a:pPr>
            <a:r>
              <a:rPr b="1" lang="en" sz="2000">
                <a:solidFill>
                  <a:srgbClr val="B45F06"/>
                </a:solidFill>
              </a:rPr>
              <a:t>Speculum examination</a:t>
            </a:r>
            <a:endParaRPr b="1" sz="2000">
              <a:solidFill>
                <a:srgbClr val="B45F06"/>
              </a:solidFill>
            </a:endParaRPr>
          </a:p>
        </p:txBody>
      </p:sp>
      <p:pic>
        <p:nvPicPr>
          <p:cNvPr id="237" name="Google Shape;237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49492"/>
            <a:ext cx="8520600" cy="35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Google Shape;24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0600"/>
            <a:ext cx="9143999" cy="4812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64064"/>
            <a:ext cx="8366548" cy="4874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775" y="550325"/>
            <a:ext cx="8314451" cy="4138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20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Thank you!</a:t>
            </a:r>
            <a:endParaRPr b="1" sz="8200">
              <a:solidFill>
                <a:srgbClr val="0B539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BF9000"/>
                </a:solidFill>
              </a:rPr>
              <a:t>GYNAECOLOGICAL HISTORY TAKING AND PHYSICAL EXAMINATION</a:t>
            </a:r>
            <a:endParaRPr b="1">
              <a:solidFill>
                <a:srgbClr val="BF9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accent5"/>
                </a:solidFill>
              </a:rPr>
              <a:t>HISTORY TAKING</a:t>
            </a:r>
            <a:endParaRPr b="1" u="sng">
              <a:solidFill>
                <a:schemeClr val="accent5"/>
              </a:solidFill>
            </a:endParaRPr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868625" y="1291775"/>
            <a:ext cx="7963800" cy="341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Authenticity, systematicness and integrity of medical history, largely depend on the interrogation methods and skills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b="1" lang="en"/>
              <a:t>Good communication is necessary for the assessment of patient's condition and treatment.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❖"/>
            </a:pPr>
            <a:r>
              <a:rPr b="1" lang="en"/>
              <a:t>Communication technique: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      - </a:t>
            </a:r>
            <a:r>
              <a:rPr b="1" lang="en"/>
              <a:t> Concentration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               -  Knowledge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       - Kindness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        - Humour?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THIS INCLUDES…..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General history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Chief complaints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Present medical history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Past medical history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Past surgical history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Menstruation histo</a:t>
            </a:r>
            <a:r>
              <a:rPr lang="en"/>
              <a:t>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Marriage history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Personal history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Family history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GENERAL HISTORY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385213"/>
            <a:ext cx="762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Name, Gender, Age, Nationality,marriage, occupation, hometown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Address, time of Hospitalization, history collecting time, history provider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chief complaints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382375"/>
            <a:ext cx="7919700" cy="31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 main symptoms of or the duration of symptoms(using the professional term)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 example,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12 weeks menopause, vaginal bleeding for 2 days,abdominal pain for one hour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Uterine fibroids found for one month in gynecological check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G2P0 pregn</a:t>
            </a:r>
            <a:r>
              <a:rPr lang="en"/>
              <a:t>ancy 37+6weeks, bloody show for 3 hours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2"/>
                </a:solidFill>
              </a:rPr>
              <a:t>PRESENT MEDICAL HISTORY</a:t>
            </a:r>
            <a:endParaRPr b="1" u="sng">
              <a:solidFill>
                <a:schemeClr val="dk2"/>
              </a:solidFill>
            </a:endParaRPr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Focused on the chief complaint _ occur, evolution, diagnosis and treatment procedure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/>
        </p:nvSpPr>
        <p:spPr>
          <a:xfrm>
            <a:off x="914400" y="2150224"/>
            <a:ext cx="73152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Onset and duration of ilness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main symptom characteristics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Causes and incentives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Accompanying symptoms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Related positive and negative informations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Diagnosis and treatment process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Diet, sleep, body weight,, stool and urine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