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8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1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solidFill>
            <a:srgbClr val="FFCC99"/>
          </a:solidFill>
          <a:ln>
            <a:solidFill>
              <a:srgbClr val="000000"/>
            </a:solidFill>
            <a:prstDash val="dash"/>
          </a:ln>
        </p:spPr>
        <p:txBody>
          <a:bodyPr/>
          <a:p>
            <a:r>
              <a:rPr altLang="zh-CN" b="1" lang="en-US"/>
              <a:t>B</a:t>
            </a:r>
            <a:r>
              <a:rPr altLang="zh-CN" b="1" lang="en-US"/>
              <a:t>Y</a:t>
            </a:r>
            <a:r>
              <a:rPr altLang="zh-CN" b="1" lang="en-US"/>
              <a:t> </a:t>
            </a:r>
            <a:endParaRPr altLang="zh-CN" b="1" lang="en-US"/>
          </a:p>
          <a:p>
            <a:r>
              <a:rPr altLang="zh-CN" b="1" lang="en-US"/>
              <a:t> </a:t>
            </a:r>
            <a:r>
              <a:rPr altLang="zh-CN" b="1" lang="en-US"/>
              <a:t>M</a:t>
            </a:r>
            <a:r>
              <a:rPr altLang="zh-CN" b="1" lang="en-US"/>
              <a:t>R</a:t>
            </a:r>
            <a:r>
              <a:rPr altLang="zh-CN" b="1" lang="en-US"/>
              <a:t>S</a:t>
            </a:r>
            <a:r>
              <a:rPr altLang="zh-CN" b="1" lang="en-US"/>
              <a:t> </a:t>
            </a:r>
            <a:r>
              <a:rPr altLang="zh-CN" b="1" lang="en-US"/>
              <a:t>G</a:t>
            </a:r>
            <a:r>
              <a:rPr altLang="zh-CN" b="1" lang="en-US"/>
              <a:t>O</a:t>
            </a:r>
            <a:r>
              <a:rPr altLang="zh-CN" b="1" lang="en-US"/>
              <a:t>W</a:t>
            </a:r>
            <a:r>
              <a:rPr altLang="zh-CN" b="1" lang="en-US"/>
              <a:t>R</a:t>
            </a:r>
            <a:r>
              <a:rPr altLang="zh-CN" b="1" lang="en-US"/>
              <a:t>I</a:t>
            </a:r>
            <a:r>
              <a:rPr altLang="zh-CN" b="1" lang="en-US"/>
              <a:t> </a:t>
            </a:r>
            <a:r>
              <a:rPr altLang="zh-CN" b="1" lang="en-US"/>
              <a:t>.</a:t>
            </a:r>
            <a:r>
              <a:rPr altLang="zh-CN" b="1" lang="en-US"/>
              <a:t>R</a:t>
            </a:r>
            <a:endParaRPr altLang="zh-CN" b="1" lang="en-US"/>
          </a:p>
          <a:p>
            <a:pPr algn="ctr"/>
            <a:r>
              <a:rPr altLang="zh-CN" b="1" lang="en-US"/>
              <a:t>B</a:t>
            </a:r>
            <a:r>
              <a:rPr altLang="zh-CN" b="1" lang="en-US"/>
              <a:t>G</a:t>
            </a:r>
            <a:r>
              <a:rPr altLang="zh-CN" b="1" lang="en-US"/>
              <a:t>I</a:t>
            </a:r>
            <a:endParaRPr altLang="zh-CN" b="1" lang="en-US"/>
          </a:p>
        </p:txBody>
      </p:sp>
      <p:sp>
        <p:nvSpPr>
          <p:cNvPr id="1048587" name="Title 1"/>
          <p:cNvSpPr>
            <a:spLocks noGrp="1"/>
          </p:cNvSpPr>
          <p:nvPr>
            <p:ph type="ctrTitle"/>
          </p:nvPr>
        </p:nvSpPr>
        <p:spPr>
          <a:xfrm>
            <a:off x="685800" y="1025237"/>
            <a:ext cx="7811366" cy="1810419"/>
          </a:xfrm>
          <a:solidFill>
            <a:srgbClr val="D66565"/>
          </a:solidFill>
          <a:ln>
            <a:solidFill>
              <a:srgbClr val="000000"/>
            </a:solidFill>
            <a:prstDash val="dash"/>
          </a:ln>
        </p:spPr>
        <p:txBody>
          <a:bodyPr anchor="ctr"/>
          <a:p>
            <a:pPr algn="ctr" indent="-857250" marL="862013">
              <a:buFont typeface="Arial"/>
              <a:buChar char="•"/>
            </a:pPr>
            <a:r>
              <a:rPr altLang="zh-CN" lang="en-US">
                <a:solidFill>
                  <a:srgbClr val="000000"/>
                </a:solidFill>
              </a:rPr>
              <a:t>S</a:t>
            </a:r>
            <a:r>
              <a:rPr altLang="zh-CN" lang="en-US">
                <a:solidFill>
                  <a:srgbClr val="000000"/>
                </a:solidFill>
              </a:rPr>
              <a:t>C</a:t>
            </a:r>
            <a:r>
              <a:rPr altLang="zh-CN" lang="en-US">
                <a:solidFill>
                  <a:srgbClr val="000000"/>
                </a:solidFill>
              </a:rPr>
              <a:t>A</a:t>
            </a:r>
            <a:r>
              <a:rPr altLang="zh-CN" lang="en-US">
                <a:solidFill>
                  <a:srgbClr val="000000"/>
                </a:solidFill>
              </a:rPr>
              <a:t>P</a:t>
            </a:r>
            <a:r>
              <a:rPr altLang="zh-CN" lang="en-US">
                <a:solidFill>
                  <a:srgbClr val="000000"/>
                </a:solidFill>
              </a:rPr>
              <a:t>U</a:t>
            </a:r>
            <a:r>
              <a:rPr altLang="zh-CN" lang="en-US">
                <a:solidFill>
                  <a:srgbClr val="000000"/>
                </a:solidFill>
              </a:rPr>
              <a:t>L</a:t>
            </a:r>
            <a:r>
              <a:rPr altLang="zh-CN" lang="en-US">
                <a:solidFill>
                  <a:srgbClr val="000000"/>
                </a:solidFill>
              </a:rPr>
              <a:t>A</a:t>
            </a:r>
            <a:endParaRPr altLang="zh-CN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split dir="out" orient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"/>
          <p:cNvSpPr txBox="1"/>
          <p:nvPr/>
        </p:nvSpPr>
        <p:spPr>
          <a:xfrm>
            <a:off x="880907" y="2100967"/>
            <a:ext cx="7382185" cy="2186940"/>
          </a:xfrm>
          <a:prstGeom prst="rect"/>
          <a:solidFill>
            <a:srgbClr val="99CCFF"/>
          </a:solidFill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>(</a:t>
            </a:r>
            <a:r>
              <a:rPr sz="2800" lang="en-US">
                <a:solidFill>
                  <a:srgbClr val="000000"/>
                </a:solidFill>
              </a:rPr>
              <a:t>B</a:t>
            </a:r>
            <a:r>
              <a:rPr sz="2800" lang="en-US">
                <a:solidFill>
                  <a:srgbClr val="000000"/>
                </a:solidFill>
              </a:rPr>
              <a:t>)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A</a:t>
            </a:r>
            <a:r>
              <a:rPr sz="2800" lang="en-US">
                <a:solidFill>
                  <a:srgbClr val="000000"/>
                </a:solidFill>
              </a:rPr>
              <a:t>cromian Process </a:t>
            </a:r>
            <a:r>
              <a:rPr sz="2800" lang="en-US">
                <a:solidFill>
                  <a:srgbClr val="000000"/>
                </a:solidFill>
              </a:rPr>
              <a:t>: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.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c</a:t>
            </a:r>
            <a:r>
              <a:rPr sz="2800" lang="en-US">
                <a:solidFill>
                  <a:srgbClr val="000000"/>
                </a:solidFill>
              </a:rPr>
              <a:t>onsist of two border and two surface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(</a:t>
            </a:r>
            <a:r>
              <a:rPr sz="2800" lang="en-US">
                <a:solidFill>
                  <a:srgbClr val="000000"/>
                </a:solidFill>
              </a:rPr>
              <a:t>C</a:t>
            </a:r>
            <a:r>
              <a:rPr sz="2800" lang="en-US">
                <a:solidFill>
                  <a:srgbClr val="000000"/>
                </a:solidFill>
              </a:rPr>
              <a:t>)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c</a:t>
            </a:r>
            <a:r>
              <a:rPr sz="2800" lang="en-US">
                <a:solidFill>
                  <a:srgbClr val="000000"/>
                </a:solidFill>
              </a:rPr>
              <a:t>o</a:t>
            </a:r>
            <a:r>
              <a:rPr sz="2800" lang="en-US">
                <a:solidFill>
                  <a:srgbClr val="000000"/>
                </a:solidFill>
              </a:rPr>
              <a:t>r</a:t>
            </a:r>
            <a:r>
              <a:rPr sz="2800" lang="en-US">
                <a:solidFill>
                  <a:srgbClr val="000000"/>
                </a:solidFill>
              </a:rPr>
              <a:t>acoid process</a:t>
            </a:r>
            <a:r>
              <a:rPr sz="2800" lang="en-US">
                <a:solidFill>
                  <a:srgbClr val="000000"/>
                </a:solidFill>
              </a:rPr>
              <a:t>: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.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 is projection form upper part of glenoid cavity or fossa.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438150"/>
            <a:ext cx="9144000" cy="59817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title"/>
          </p:nvPr>
        </p:nvSpPr>
        <p:spPr>
          <a:solidFill>
            <a:srgbClr val="FFCB00"/>
          </a:solidFill>
        </p:spPr>
        <p:txBody>
          <a:bodyPr/>
          <a:p>
            <a:pPr algn="ctr"/>
            <a:r>
              <a:rPr lang="en-US"/>
              <a:t>D</a:t>
            </a:r>
            <a:r>
              <a:rPr lang="en-US"/>
              <a:t>E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endParaRPr lang="en-US"/>
          </a:p>
        </p:txBody>
      </p:sp>
      <p:sp>
        <p:nvSpPr>
          <p:cNvPr id="1048597" name=""/>
          <p:cNvSpPr>
            <a:spLocks noGrp="1"/>
          </p:cNvSpPr>
          <p:nvPr>
            <p:ph idx="1"/>
          </p:nvPr>
        </p:nvSpPr>
        <p:spPr>
          <a:solidFill>
            <a:srgbClr val="02A5E3"/>
          </a:solidFill>
        </p:spPr>
        <p:txBody>
          <a:bodyPr/>
          <a:p>
            <a:r>
              <a:rPr lang="en-US"/>
              <a:t>The scapula, or shoulder blade, is a large triangular-shaped bone that lies in the upper back. The bone is surrounded and supported by a complex system of muscles that work together to help you move your arm.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title"/>
          </p:nvPr>
        </p:nvSpPr>
        <p:spPr>
          <a:solidFill>
            <a:srgbClr val="98CC00"/>
          </a:solidFill>
        </p:spPr>
        <p:txBody>
          <a:bodyPr/>
          <a:p>
            <a:r>
              <a:rPr lang="en-US"/>
              <a:t>F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S</a:t>
            </a:r>
            <a:endParaRPr lang="en-US"/>
          </a:p>
        </p:txBody>
      </p:sp>
      <p:sp>
        <p:nvSpPr>
          <p:cNvPr id="1048599" name=""/>
          <p:cNvSpPr>
            <a:spLocks noGrp="1"/>
          </p:cNvSpPr>
          <p:nvPr>
            <p:ph idx="1"/>
          </p:nvPr>
        </p:nvSpPr>
        <p:spPr>
          <a:solidFill>
            <a:srgbClr val="FFE100"/>
          </a:solidFill>
        </p:spPr>
        <p:txBody>
          <a:bodyPr/>
          <a:p>
            <a:r>
              <a:rPr lang="en-US"/>
              <a:t>Gives attachment to muscles. </a:t>
            </a:r>
            <a:endParaRPr lang="en-US"/>
          </a:p>
          <a:p>
            <a:r>
              <a:rPr lang="en-US"/>
              <a:t>Has a considerable degree of movement on the thoracic wall to enable the arm to move freely. </a:t>
            </a:r>
            <a:endParaRPr lang="en-US"/>
          </a:p>
          <a:p>
            <a:r>
              <a:rPr lang="en-US"/>
              <a:t>The glenoid cavity forms the socket of the shoulder joint.</a:t>
            </a:r>
            <a:endParaRPr lang="en-US"/>
          </a:p>
          <a:p>
            <a:r>
              <a:rPr lang="en-US"/>
              <a:t> Because most of the scapula is well protected by muscles and by its association with the thoracic wall, most of its fractures involve the protruding subcutaneous acromion.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/>
          <a:p>
            <a:r>
              <a:rPr lang="en-US"/>
              <a:t>A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endParaRPr lang="en-US"/>
          </a:p>
        </p:txBody>
      </p:sp>
      <p:sp>
        <p:nvSpPr>
          <p:cNvPr id="1048601" name=""/>
          <p:cNvSpPr>
            <a:spLocks noGrp="1"/>
          </p:cNvSpPr>
          <p:nvPr>
            <p:ph idx="1"/>
          </p:nvPr>
        </p:nvSpPr>
        <p:spPr>
          <a:solidFill>
            <a:srgbClr val="CCFECC"/>
          </a:solidFill>
        </p:spPr>
        <p:txBody>
          <a:bodyPr/>
          <a:p>
            <a:r>
              <a:rPr lang="en-US"/>
              <a:t>I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larg</a:t>
            </a:r>
            <a:r>
              <a:rPr lang="en-US"/>
              <a:t>e</a:t>
            </a:r>
            <a:r>
              <a:rPr lang="en-US"/>
              <a:t> bone situated on each 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upper part of poster</a:t>
            </a:r>
            <a:r>
              <a:rPr lang="en-US"/>
              <a:t>o</a:t>
            </a:r>
            <a:r>
              <a:rPr lang="en-US"/>
              <a:t> latrat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thorax</a:t>
            </a:r>
            <a:r>
              <a:rPr lang="en-US"/>
              <a:t>.</a:t>
            </a:r>
            <a:endParaRPr lang="en-US"/>
          </a:p>
          <a:p>
            <a:r>
              <a:rPr lang="en-US"/>
              <a:t> 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angular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. </a:t>
            </a:r>
            <a:endParaRPr lang="en-US"/>
          </a:p>
          <a:p>
            <a:r>
              <a:rPr lang="en-US"/>
              <a:t>I</a:t>
            </a:r>
            <a:r>
              <a:rPr lang="en-US"/>
              <a:t>t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extend from 2nd to 7th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b</a:t>
            </a:r>
            <a:r>
              <a:rPr lang="en-US"/>
              <a:t>s</a:t>
            </a:r>
            <a:r>
              <a:rPr lang="en-US"/>
              <a:t>.</a:t>
            </a:r>
            <a:endParaRPr lang="en-US"/>
          </a:p>
          <a:p>
            <a:r>
              <a:rPr lang="en-US"/>
              <a:t>The body of scapula conuit of</a:t>
            </a:r>
            <a:r>
              <a:rPr lang="en-US"/>
              <a:t> </a:t>
            </a:r>
            <a:r>
              <a:rPr lang="en-US"/>
              <a:t>2</a:t>
            </a:r>
            <a:r>
              <a:rPr lang="en-US"/>
              <a:t> surfaces </a:t>
            </a:r>
            <a:r>
              <a:rPr lang="en-US"/>
              <a:t>,</a:t>
            </a:r>
            <a:r>
              <a:rPr lang="en-US"/>
              <a:t>3 boarders </a:t>
            </a:r>
            <a:r>
              <a:rPr lang="en-US"/>
              <a:t>,</a:t>
            </a:r>
            <a:r>
              <a:rPr lang="en-US"/>
              <a:t> 3 angles.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title"/>
          </p:nvPr>
        </p:nvSpPr>
        <p:spPr>
          <a:solidFill>
            <a:srgbClr val="FFCC99"/>
          </a:solidFill>
        </p:spPr>
        <p:txBody>
          <a:bodyPr/>
          <a:p>
            <a:r>
              <a:rPr lang="en-US"/>
              <a:t>S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U</a:t>
            </a:r>
            <a:r>
              <a:rPr lang="en-US"/>
              <a:t>L</a:t>
            </a:r>
            <a:r>
              <a:rPr lang="en-US"/>
              <a:t>A</a:t>
            </a:r>
            <a:endParaRPr lang="en-US"/>
          </a:p>
        </p:txBody>
      </p:sp>
      <p:sp>
        <p:nvSpPr>
          <p:cNvPr id="1048603" name=""/>
          <p:cNvSpPr>
            <a:spLocks noGrp="1"/>
          </p:cNvSpPr>
          <p:nvPr>
            <p:ph idx="1"/>
          </p:nvPr>
        </p:nvSpPr>
        <p:spPr>
          <a:xfrm>
            <a:off x="628649" y="1929533"/>
            <a:ext cx="7886700" cy="4351338"/>
          </a:xfrm>
          <a:solidFill>
            <a:srgbClr val="FFE5E5"/>
          </a:solidFill>
        </p:spPr>
        <p:txBody>
          <a:bodyPr>
            <a:normAutofit fontScale="89286" lnSpcReduction="20000"/>
          </a:bodyPr>
          <a:p>
            <a:r>
              <a:rPr lang="en-US"/>
              <a:t>There are two surfaces of scapula </a:t>
            </a:r>
            <a:endParaRPr lang="en-US"/>
          </a:p>
          <a:p>
            <a:r>
              <a:rPr lang="en-US"/>
              <a:t>(</a:t>
            </a:r>
            <a:r>
              <a:rPr lang="en-US"/>
              <a:t>a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Coctal surface or ve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al surface (Anterior aspect</a:t>
            </a:r>
            <a:r>
              <a:rPr lang="en-US"/>
              <a:t>)</a:t>
            </a:r>
            <a:endParaRPr lang="en-US"/>
          </a:p>
          <a:p>
            <a:r>
              <a:rPr lang="en-US"/>
              <a:t>(</a:t>
            </a:r>
            <a:r>
              <a:rPr lang="en-US"/>
              <a:t>b</a:t>
            </a:r>
            <a:r>
              <a:rPr lang="en-US"/>
              <a:t>)</a:t>
            </a:r>
            <a:r>
              <a:rPr lang="en-US"/>
              <a:t> Do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al surface (Posterio</a:t>
            </a:r>
            <a:r>
              <a:rPr lang="en-US"/>
              <a:t>r</a:t>
            </a:r>
            <a:r>
              <a:rPr lang="en-US"/>
              <a:t> aspect)</a:t>
            </a:r>
            <a:endParaRPr lang="en-US"/>
          </a:p>
          <a:p>
            <a:r>
              <a:rPr lang="en-US"/>
              <a:t>(</a:t>
            </a:r>
            <a:r>
              <a:rPr lang="en-US"/>
              <a:t>a</a:t>
            </a:r>
            <a:r>
              <a:rPr lang="en-US"/>
              <a:t>)</a:t>
            </a:r>
            <a:r>
              <a:rPr lang="en-US"/>
              <a:t> Castal surface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.</a:t>
            </a:r>
            <a:r>
              <a:rPr lang="en-US"/>
              <a:t> costal surface is concave. It is also called subscapular fossa. </a:t>
            </a:r>
            <a:r>
              <a:rPr lang="en-US"/>
              <a:t> </a:t>
            </a:r>
            <a:r>
              <a:rPr lang="en-US"/>
              <a:t>2</a:t>
            </a:r>
            <a:r>
              <a:rPr lang="en-US"/>
              <a:t>.</a:t>
            </a:r>
            <a:r>
              <a:rPr lang="en-US"/>
              <a:t> Manked by three longitudinal ridges ℗</a:t>
            </a:r>
            <a:endParaRPr lang="en-US"/>
          </a:p>
          <a:p>
            <a:r>
              <a:rPr lang="en-US"/>
              <a:t> </a:t>
            </a:r>
            <a:r>
              <a:rPr lang="en-US"/>
              <a:t>(</a:t>
            </a:r>
            <a:r>
              <a:rPr lang="en-US"/>
              <a:t>b</a:t>
            </a:r>
            <a:r>
              <a:rPr lang="en-US"/>
              <a:t>)</a:t>
            </a:r>
            <a:r>
              <a:rPr lang="en-US"/>
              <a:t>Dorsal Surface:</a:t>
            </a:r>
            <a:r>
              <a:rPr lang="en-US"/>
              <a:t>1</a:t>
            </a:r>
            <a:r>
              <a:rPr lang="en-US"/>
              <a:t>.</a:t>
            </a:r>
            <a:r>
              <a:rPr lang="en-US"/>
              <a:t>  It is divided by spine of Scapula, into a upper smaller supraspinous fossa and larger lower inforaspinous fossa. </a:t>
            </a:r>
            <a:endParaRPr lang="en-US"/>
          </a:p>
          <a:p>
            <a:r>
              <a:rPr lang="en-US"/>
              <a:t>2</a:t>
            </a:r>
            <a:r>
              <a:rPr lang="en-US"/>
              <a:t>.</a:t>
            </a:r>
            <a:r>
              <a:rPr lang="en-US"/>
              <a:t>Two fossa communicated below the spine by the spinglenoid notch.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title"/>
          </p:nvPr>
        </p:nvSpPr>
        <p:spPr>
          <a:solidFill>
            <a:srgbClr val="98CC00"/>
          </a:solidFill>
        </p:spPr>
        <p:txBody>
          <a:bodyPr/>
          <a:p>
            <a:r>
              <a:rPr lang="en-US"/>
              <a:t>B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U</a:t>
            </a:r>
            <a:r>
              <a:rPr lang="en-US"/>
              <a:t>L</a:t>
            </a:r>
            <a:r>
              <a:rPr lang="en-US"/>
              <a:t>A</a:t>
            </a:r>
            <a:endParaRPr lang="en-US"/>
          </a:p>
        </p:txBody>
      </p:sp>
      <p:sp>
        <p:nvSpPr>
          <p:cNvPr id="1048605" name="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598372"/>
          </a:xfrm>
          <a:solidFill>
            <a:srgbClr val="99CCFF"/>
          </a:solidFill>
        </p:spPr>
        <p:txBody>
          <a:bodyPr/>
          <a:p>
            <a:r>
              <a:rPr lang="en-US"/>
              <a:t>(a) Superior border</a:t>
            </a:r>
            <a:r>
              <a:rPr lang="en-US"/>
              <a:t>:</a:t>
            </a:r>
            <a:endParaRPr lang="en-US"/>
          </a:p>
          <a:p>
            <a:r>
              <a:rPr lang="en-US"/>
              <a:t> It is thin and is shortest It extends from the root of coracoid process to superior angle </a:t>
            </a:r>
            <a:endParaRPr lang="en-US"/>
          </a:p>
          <a:p>
            <a:r>
              <a:rPr lang="en-US"/>
              <a:t>Near the root of coracoid process it presents with a suprascapular notch</a:t>
            </a:r>
            <a:endParaRPr lang="en-US"/>
          </a:p>
          <a:p>
            <a:r>
              <a:rPr lang="en-US"/>
              <a:t> (b)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vertebral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:</a:t>
            </a:r>
            <a:endParaRPr lang="en-US"/>
          </a:p>
          <a:p>
            <a:r>
              <a:rPr lang="en-US"/>
              <a:t>I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l</a:t>
            </a:r>
            <a:r>
              <a:rPr lang="en-US"/>
              <a:t>e</a:t>
            </a:r>
            <a:endParaRPr lang="en-US"/>
          </a:p>
          <a:p>
            <a:r>
              <a:rPr lang="en-US"/>
              <a:t>(</a:t>
            </a:r>
            <a:r>
              <a:rPr lang="en-US"/>
              <a:t>C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:</a:t>
            </a:r>
            <a:endParaRPr lang="en-US"/>
          </a:p>
          <a:p>
            <a:r>
              <a:rPr lang="en-US"/>
              <a:t>I</a:t>
            </a:r>
            <a:r>
              <a:rPr lang="en-US"/>
              <a:t>t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k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the glenoid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p>
            <a:r>
              <a:rPr lang="en-US"/>
              <a:t>A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U</a:t>
            </a:r>
            <a:r>
              <a:rPr lang="en-US"/>
              <a:t>L</a:t>
            </a:r>
            <a:r>
              <a:rPr lang="en-US"/>
              <a:t>A</a:t>
            </a:r>
            <a:endParaRPr lang="en-US"/>
          </a:p>
        </p:txBody>
      </p:sp>
      <p:sp>
        <p:nvSpPr>
          <p:cNvPr id="1048607" name=""/>
          <p:cNvSpPr>
            <a:spLocks noGrp="1"/>
          </p:cNvSpPr>
          <p:nvPr>
            <p:ph idx="1"/>
          </p:nvPr>
        </p:nvSpPr>
        <p:spPr>
          <a:solidFill>
            <a:srgbClr val="FFCB00"/>
          </a:solidFill>
        </p:spPr>
        <p:txBody>
          <a:bodyPr>
            <a:normAutofit fontScale="85714" lnSpcReduction="20000"/>
          </a:bodyPr>
          <a:p>
            <a:r>
              <a:rPr lang="en-US"/>
              <a:t>(a) Superior angle</a:t>
            </a:r>
            <a:r>
              <a:rPr lang="en-US"/>
              <a:t>:</a:t>
            </a:r>
            <a:endParaRPr lang="en-US"/>
          </a:p>
          <a:p>
            <a:r>
              <a:rPr lang="en-US"/>
              <a:t> ↓ Is covered by trapezius</a:t>
            </a:r>
            <a:endParaRPr lang="en-US"/>
          </a:p>
          <a:p>
            <a:r>
              <a:rPr lang="en-US"/>
              <a:t> (b) Inferior angle </a:t>
            </a:r>
            <a:r>
              <a:rPr lang="en-US"/>
              <a:t>:</a:t>
            </a:r>
            <a:endParaRPr lang="en-US"/>
          </a:p>
          <a:p>
            <a:r>
              <a:rPr lang="en-US"/>
              <a:t> Is covered by latissimus dorsi Corresponds to the 7 rib</a:t>
            </a:r>
            <a:endParaRPr lang="en-US"/>
          </a:p>
          <a:p>
            <a:r>
              <a:rPr lang="en-US"/>
              <a:t>. (c) Lateral angle</a:t>
            </a:r>
            <a:r>
              <a:rPr lang="en-US"/>
              <a:t> </a:t>
            </a:r>
            <a:r>
              <a:rPr lang="en-US"/>
              <a:t>:</a:t>
            </a:r>
            <a:endParaRPr lang="en-US"/>
          </a:p>
          <a:p>
            <a:r>
              <a:rPr lang="en-US"/>
              <a:t> It is broad and consists of glenoid fossa It articulates with the head of humerus forming the shoulder joint. Upper end has a supraglenoid tubercle. </a:t>
            </a:r>
            <a:endParaRPr lang="en-US"/>
          </a:p>
          <a:p>
            <a:r>
              <a:rPr lang="en-US"/>
              <a:t>It is characteristically intracapsular in position Glenoid cavity is known as head of scapula and is attached to rest of body by a constricted portion known as neck of scapula.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"/>
          <p:cNvSpPr>
            <a:spLocks noGrp="1"/>
          </p:cNvSpPr>
          <p:nvPr>
            <p:ph type="title"/>
          </p:nvPr>
        </p:nvSpPr>
        <p:spPr>
          <a:solidFill>
            <a:srgbClr val="FFCB00"/>
          </a:solidFill>
        </p:spPr>
        <p:txBody>
          <a:bodyPr/>
          <a:p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U</a:t>
            </a:r>
            <a:r>
              <a:rPr lang="en-US"/>
              <a:t>L</a:t>
            </a:r>
            <a:r>
              <a:rPr lang="en-US"/>
              <a:t>A</a:t>
            </a:r>
            <a:endParaRPr lang="en-US"/>
          </a:p>
        </p:txBody>
      </p:sp>
      <p:sp>
        <p:nvSpPr>
          <p:cNvPr id="1048609" name=""/>
          <p:cNvSpPr>
            <a:spLocks noGrp="1"/>
          </p:cNvSpPr>
          <p:nvPr>
            <p:ph idx="1"/>
          </p:nvPr>
        </p:nvSpPr>
        <p:spPr>
          <a:solidFill>
            <a:srgbClr val="99CCFF"/>
          </a:solidFill>
        </p:spPr>
        <p:txBody>
          <a:bodyPr>
            <a:normAutofit fontScale="96429" lnSpcReduction="20000"/>
          </a:bodyPr>
          <a:p>
            <a:r>
              <a:rPr lang="en-US"/>
              <a:t>(a) Spinous process </a:t>
            </a:r>
            <a:r>
              <a:rPr lang="en-US"/>
              <a:t>:</a:t>
            </a:r>
            <a:endParaRPr lang="en-US"/>
          </a:p>
          <a:p>
            <a:r>
              <a:rPr lang="en-US"/>
              <a:t>It is the largest process on dorsal surface of scapula </a:t>
            </a:r>
            <a:endParaRPr lang="en-US"/>
          </a:p>
          <a:p>
            <a:r>
              <a:rPr lang="en-US"/>
              <a:t> Is a triangular plate of bone with 3 borders namely anterior, posterior and lateral </a:t>
            </a:r>
            <a:endParaRPr lang="en-US"/>
          </a:p>
          <a:p>
            <a:r>
              <a:rPr lang="en-US"/>
              <a:t>The posterior border is known as the crest of spi</a:t>
            </a:r>
            <a:r>
              <a:rPr lang="en-US"/>
              <a:t>n</a:t>
            </a:r>
            <a:r>
              <a:rPr lang="en-US"/>
              <a:t>e</a:t>
            </a:r>
            <a:endParaRPr lang="en-US"/>
          </a:p>
          <a:p>
            <a:r>
              <a:rPr lang="en-US"/>
              <a:t> The lateral border is curved and forms the 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g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c</a:t>
            </a:r>
            <a:r>
              <a:rPr lang="en-US"/>
              <a:t>h</a:t>
            </a:r>
            <a:endParaRPr lang="en-US"/>
          </a:p>
          <a:p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KG5</dc:creator>
  <dcterms:created xsi:type="dcterms:W3CDTF">2015-05-10T13:30:45Z</dcterms:created>
  <dcterms:modified xsi:type="dcterms:W3CDTF">2022-07-07T17:54:49Z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d43e2188b0ce454bab1a10a883a42764</vt:lpwstr>
  </property>
</Properties>
</file>