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367" r:id="rId2"/>
    <p:sldId id="368" r:id="rId3"/>
    <p:sldId id="369" r:id="rId4"/>
    <p:sldId id="291" r:id="rId5"/>
    <p:sldId id="274" r:id="rId6"/>
    <p:sldId id="287" r:id="rId7"/>
    <p:sldId id="275" r:id="rId8"/>
    <p:sldId id="289" r:id="rId9"/>
    <p:sldId id="283" r:id="rId10"/>
    <p:sldId id="292" r:id="rId11"/>
    <p:sldId id="293" r:id="rId12"/>
    <p:sldId id="294" r:id="rId13"/>
    <p:sldId id="295" r:id="rId14"/>
    <p:sldId id="296" r:id="rId15"/>
    <p:sldId id="297" r:id="rId16"/>
    <p:sldId id="298" r:id="rId17"/>
    <p:sldId id="299" r:id="rId18"/>
    <p:sldId id="301" r:id="rId19"/>
    <p:sldId id="300" r:id="rId20"/>
    <p:sldId id="302" r:id="rId21"/>
    <p:sldId id="336" r:id="rId22"/>
    <p:sldId id="337" r:id="rId23"/>
    <p:sldId id="261" r:id="rId24"/>
    <p:sldId id="364" r:id="rId25"/>
    <p:sldId id="349" r:id="rId26"/>
    <p:sldId id="350" r:id="rId27"/>
    <p:sldId id="263" r:id="rId28"/>
    <p:sldId id="314" r:id="rId29"/>
    <p:sldId id="351" r:id="rId30"/>
    <p:sldId id="284" r:id="rId31"/>
    <p:sldId id="316" r:id="rId32"/>
    <p:sldId id="315" r:id="rId33"/>
    <p:sldId id="317" r:id="rId34"/>
    <p:sldId id="318" r:id="rId35"/>
    <p:sldId id="319" r:id="rId36"/>
    <p:sldId id="320" r:id="rId37"/>
    <p:sldId id="360" r:id="rId38"/>
    <p:sldId id="321" r:id="rId39"/>
    <p:sldId id="322" r:id="rId40"/>
    <p:sldId id="285" r:id="rId41"/>
    <p:sldId id="265" r:id="rId42"/>
    <p:sldId id="257" r:id="rId43"/>
    <p:sldId id="277" r:id="rId44"/>
    <p:sldId id="278" r:id="rId45"/>
    <p:sldId id="279" r:id="rId46"/>
    <p:sldId id="286" r:id="rId47"/>
    <p:sldId id="354" r:id="rId48"/>
    <p:sldId id="323" r:id="rId49"/>
    <p:sldId id="324" r:id="rId50"/>
    <p:sldId id="345" r:id="rId51"/>
    <p:sldId id="325" r:id="rId52"/>
    <p:sldId id="362" r:id="rId53"/>
    <p:sldId id="280" r:id="rId54"/>
    <p:sldId id="355" r:id="rId55"/>
    <p:sldId id="347" r:id="rId56"/>
    <p:sldId id="288" r:id="rId57"/>
    <p:sldId id="266" r:id="rId58"/>
    <p:sldId id="267" r:id="rId59"/>
    <p:sldId id="268" r:id="rId60"/>
    <p:sldId id="269" r:id="rId61"/>
    <p:sldId id="270" r:id="rId62"/>
    <p:sldId id="271" r:id="rId63"/>
    <p:sldId id="272" r:id="rId64"/>
    <p:sldId id="326" r:id="rId65"/>
    <p:sldId id="327" r:id="rId66"/>
    <p:sldId id="363" r:id="rId67"/>
    <p:sldId id="370" r:id="rId68"/>
    <p:sldId id="328" r:id="rId69"/>
    <p:sldId id="273" r:id="rId70"/>
    <p:sldId id="329" r:id="rId71"/>
    <p:sldId id="308" r:id="rId72"/>
    <p:sldId id="330" r:id="rId73"/>
    <p:sldId id="332" r:id="rId74"/>
    <p:sldId id="331" r:id="rId75"/>
    <p:sldId id="335" r:id="rId76"/>
    <p:sldId id="333" r:id="rId77"/>
    <p:sldId id="334" r:id="rId78"/>
    <p:sldId id="338" r:id="rId79"/>
    <p:sldId id="352" r:id="rId80"/>
    <p:sldId id="353" r:id="rId81"/>
    <p:sldId id="359" r:id="rId82"/>
    <p:sldId id="361" r:id="rId83"/>
    <p:sldId id="339" r:id="rId84"/>
    <p:sldId id="356" r:id="rId85"/>
    <p:sldId id="357" r:id="rId86"/>
    <p:sldId id="365" r:id="rId87"/>
    <p:sldId id="358" r:id="rId88"/>
    <p:sldId id="340" r:id="rId89"/>
    <p:sldId id="341" r:id="rId90"/>
    <p:sldId id="342" r:id="rId91"/>
    <p:sldId id="281" r:id="rId92"/>
    <p:sldId id="343" r:id="rId93"/>
    <p:sldId id="290" r:id="rId94"/>
    <p:sldId id="258" r:id="rId95"/>
    <p:sldId id="259" r:id="rId96"/>
    <p:sldId id="260" r:id="rId97"/>
    <p:sldId id="309" r:id="rId98"/>
    <p:sldId id="310" r:id="rId99"/>
    <p:sldId id="311" r:id="rId100"/>
    <p:sldId id="312" r:id="rId101"/>
    <p:sldId id="282"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C61BD-2FA3-4AA1-B469-F3AA3ECBB143}" type="datetimeFigureOut">
              <a:rPr lang="en-US" smtClean="0"/>
              <a:pPr/>
              <a:t>6/22/2022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79953-5D53-4E2F-A7BC-DB025FB8B9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92DA3-3917-4705-BC68-D8ECAED4769D}" type="slidenum">
              <a:rPr lang="en-US"/>
              <a:pPr/>
              <a:t>42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Progressive growth of placenta toward the fundus and growth of lower uterine segment from 0.5 cm at 20 weeks to 5 cm at term.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779953-5D53-4E2F-A7BC-DB025FB8B985}"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87AEB-9EE3-484F-8EC8-17D18D3B377E}" type="slidenum">
              <a:rPr lang="en-US"/>
              <a:pPr/>
              <a:t>94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a:t>Normally, the veins of the baby run from the middle of the placenta via the umbilical cord to the baby. </a:t>
            </a:r>
            <a:r>
              <a:rPr lang="en-US" dirty="0" err="1"/>
              <a:t>Velamentous</a:t>
            </a:r>
            <a:r>
              <a:rPr lang="en-US" dirty="0"/>
              <a:t> insertion means that the veins, unprotected by Wharton's jelly, traverse the membranes before they come together into the umbilical cord. </a:t>
            </a:r>
          </a:p>
          <a:p>
            <a:r>
              <a:rPr lang="en-US" dirty="0"/>
              <a:t>The umbilical cord inserts on the placental mass in about 99% of cases. The insertion site may vary from the center of the fetal surface to the border of the placenta. The term </a:t>
            </a:r>
            <a:r>
              <a:rPr lang="en-US" dirty="0" err="1"/>
              <a:t>velamentous</a:t>
            </a:r>
            <a:r>
              <a:rPr lang="en-US" dirty="0"/>
              <a:t> insertion is used to describe the condition in which the umbilical cord inserts on the </a:t>
            </a:r>
            <a:r>
              <a:rPr lang="en-US" dirty="0" err="1"/>
              <a:t>chorioamniotic</a:t>
            </a:r>
            <a:r>
              <a:rPr lang="en-US" dirty="0"/>
              <a:t> membranes rather than on the placental mass.</a:t>
            </a:r>
          </a:p>
          <a:p>
            <a:r>
              <a:rPr lang="en-US" dirty="0"/>
              <a:t>Therefore, a variable segment of the umbilical vessels runs between the amnion and the </a:t>
            </a:r>
            <a:r>
              <a:rPr lang="en-US" dirty="0" err="1"/>
              <a:t>chorion</a:t>
            </a:r>
            <a:r>
              <a:rPr lang="en-US" dirty="0"/>
              <a:t>, losing the protection of the Wharton's jelly.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903E6DC0-F91F-4AF5-ADCD-A9DBD33084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ANATOMY OF FEMALE REPRODUCTIVE SYSTEM Dr.Gurudasan ppt download"/>
          <p:cNvPicPr>
            <a:picLocks noChangeAspect="1" noChangeArrowheads="1"/>
          </p:cNvPicPr>
          <p:nvPr/>
        </p:nvPicPr>
        <p:blipFill>
          <a:blip r:embed="rId2"/>
          <a:srcRect/>
          <a:stretch>
            <a:fillRect/>
          </a:stretch>
        </p:blipFill>
        <p:spPr bwMode="auto">
          <a:xfrm>
            <a:off x="304800" y="304800"/>
            <a:ext cx="8610600" cy="6248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NTEPARTUM HAEMORRHAGE &#10;History &#10;Any initiating factors &#10;Amount of bleeding &#10;Abdominal pain &#10;Contractions &#10;SRM &#10;Pre..."/>
          <p:cNvPicPr>
            <a:picLocks noChangeAspect="1" noChangeArrowheads="1"/>
          </p:cNvPicPr>
          <p:nvPr/>
        </p:nvPicPr>
        <p:blipFill>
          <a:blip r:embed="rId2"/>
          <a:srcRect/>
          <a:stretch>
            <a:fillRect/>
          </a:stretch>
        </p:blipFill>
        <p:spPr bwMode="auto">
          <a:xfrm>
            <a:off x="228600" y="228600"/>
            <a:ext cx="8610600" cy="6477000"/>
          </a:xfrm>
          <a:prstGeom prst="rect">
            <a:avLst/>
          </a:prstGeom>
          <a:noFill/>
        </p:spPr>
      </p:pic>
      <p:pic>
        <p:nvPicPr>
          <p:cNvPr id="3" name="Picture 47" descr="j0161418[1]"/>
          <p:cNvPicPr>
            <a:picLocks noChangeAspect="1" noChangeArrowheads="1"/>
          </p:cNvPicPr>
          <p:nvPr/>
        </p:nvPicPr>
        <p:blipFill>
          <a:blip r:embed="rId3"/>
          <a:srcRect/>
          <a:stretch>
            <a:fillRect/>
          </a:stretch>
        </p:blipFill>
        <p:spPr>
          <a:xfrm>
            <a:off x="6019800" y="1752600"/>
            <a:ext cx="2514600" cy="4724400"/>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6124754"/>
          </a:xfrm>
          <a:prstGeom prst="rect">
            <a:avLst/>
          </a:prstGeom>
        </p:spPr>
        <p:txBody>
          <a:bodyPr wrap="square">
            <a:spAutoFit/>
          </a:bodyPr>
          <a:lstStyle/>
          <a:p>
            <a:r>
              <a:rPr lang="en-US" sz="2800" b="1" dirty="0" smtClean="0"/>
              <a:t>Other Possible Nursing Care Plans</a:t>
            </a:r>
          </a:p>
          <a:p>
            <a:pPr>
              <a:buFont typeface="Wingdings" pitchFamily="2" charset="2"/>
              <a:buChar char="§"/>
            </a:pPr>
            <a:r>
              <a:rPr lang="en-US" sz="2800" dirty="0" smtClean="0"/>
              <a:t>Risk for Deficient Fluid Volume: risk factors may include excessive vascular losses</a:t>
            </a:r>
          </a:p>
          <a:p>
            <a:pPr>
              <a:buFont typeface="Wingdings" pitchFamily="2" charset="2"/>
              <a:buChar char="§"/>
            </a:pPr>
            <a:r>
              <a:rPr lang="en-US" sz="2800" dirty="0" smtClean="0"/>
              <a:t>Impaired fetal Gas Exchange: may be related to altered blood flow, altered O2-carrying capacity of blood from maternal anemia, and decreased surface area of gas exchange at site of placental attachment, possible evidenced by changes in fetal heart rate/activity and release of </a:t>
            </a:r>
            <a:r>
              <a:rPr lang="en-US" sz="2800" dirty="0" err="1" smtClean="0"/>
              <a:t>meconium</a:t>
            </a:r>
            <a:r>
              <a:rPr lang="en-US" sz="2800" dirty="0" smtClean="0"/>
              <a:t>.</a:t>
            </a:r>
          </a:p>
          <a:p>
            <a:pPr>
              <a:buFont typeface="Wingdings" pitchFamily="2" charset="2"/>
              <a:buChar char="§"/>
            </a:pPr>
            <a:r>
              <a:rPr lang="en-US" sz="2800" dirty="0" smtClean="0"/>
              <a:t>Fear may be related to threat of death to self or fetus, possibly evidenced by verbalization of specific concerns, increased tension, sympathetic stimulation.</a:t>
            </a:r>
          </a:p>
          <a:p>
            <a:pPr>
              <a:buFont typeface="Wingdings" pitchFamily="2" charset="2"/>
              <a:buChar char="§"/>
            </a:pPr>
            <a:r>
              <a:rPr lang="en-US" sz="2800" dirty="0" smtClean="0"/>
              <a:t>Risk for Deficient </a:t>
            </a:r>
            <a:r>
              <a:rPr lang="en-US" sz="2800" dirty="0" err="1" smtClean="0"/>
              <a:t>Diversional</a:t>
            </a:r>
            <a:r>
              <a:rPr lang="en-US" sz="2800" dirty="0" smtClean="0"/>
              <a:t> Activity: risk factors may include imposed activity restrictions or bed rest.</a:t>
            </a:r>
            <a:endParaRPr lang="en-US"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ny question?&#10; "/>
          <p:cNvPicPr>
            <a:picLocks noChangeAspect="1" noChangeArrowheads="1"/>
          </p:cNvPicPr>
          <p:nvPr/>
        </p:nvPicPr>
        <p:blipFill>
          <a:blip r:embed="rId2"/>
          <a:srcRect/>
          <a:stretch>
            <a:fillRect/>
          </a:stretch>
        </p:blipFill>
        <p:spPr bwMode="auto">
          <a:xfrm>
            <a:off x="381000" y="457200"/>
            <a:ext cx="8534400" cy="6248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NTEPARTUM HAEMORRHAGE &#10;Maternal Assessment &#10;General Condition: TPR, BP, Pallor  "/>
          <p:cNvPicPr>
            <a:picLocks noChangeAspect="1" noChangeArrowheads="1"/>
          </p:cNvPicPr>
          <p:nvPr/>
        </p:nvPicPr>
        <p:blipFill>
          <a:blip r:embed="rId2"/>
          <a:srcRect/>
          <a:stretch>
            <a:fillRect/>
          </a:stretch>
        </p:blipFill>
        <p:spPr bwMode="auto">
          <a:xfrm>
            <a:off x="304800" y="533400"/>
            <a:ext cx="8534400" cy="6019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ANTEPARTUM HAEMORRHAGE &#10;Abdominal Examination: &#10;Pain or contractions &#10;Tender, tense or irritable uterus (abruption) &#10;S..."/>
          <p:cNvPicPr>
            <a:picLocks noChangeAspect="1" noChangeArrowheads="1"/>
          </p:cNvPicPr>
          <p:nvPr/>
        </p:nvPicPr>
        <p:blipFill>
          <a:blip r:embed="rId2"/>
          <a:srcRect/>
          <a:stretch>
            <a:fillRect/>
          </a:stretch>
        </p:blipFill>
        <p:spPr bwMode="auto">
          <a:xfrm>
            <a:off x="0" y="304800"/>
            <a:ext cx="8382000" cy="6553200"/>
          </a:xfrm>
          <a:prstGeom prst="rect">
            <a:avLst/>
          </a:prstGeom>
          <a:noFill/>
        </p:spPr>
      </p:pic>
      <p:pic>
        <p:nvPicPr>
          <p:cNvPr id="3" name="Picture 4" descr="j0288991[1]"/>
          <p:cNvPicPr>
            <a:picLocks noChangeAspect="1" noChangeArrowheads="1"/>
          </p:cNvPicPr>
          <p:nvPr/>
        </p:nvPicPr>
        <p:blipFill>
          <a:blip r:embed="rId3"/>
          <a:srcRect/>
          <a:stretch>
            <a:fillRect/>
          </a:stretch>
        </p:blipFill>
        <p:spPr>
          <a:xfrm rot="10800000" flipV="1">
            <a:off x="7442200" y="2057400"/>
            <a:ext cx="1701800" cy="4267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NTEPARTUM HAEMORRHAGE &#10;Speculum Examination &#10;Assess amount of bleeding &#10;Is liquor present &#10;Cervical dilatation &#10;Othe..."/>
          <p:cNvPicPr>
            <a:picLocks noChangeAspect="1" noChangeArrowheads="1"/>
          </p:cNvPicPr>
          <p:nvPr/>
        </p:nvPicPr>
        <p:blipFill>
          <a:blip r:embed="rId2"/>
          <a:srcRect/>
          <a:stretch>
            <a:fillRect/>
          </a:stretch>
        </p:blipFill>
        <p:spPr bwMode="auto">
          <a:xfrm>
            <a:off x="152400" y="304800"/>
            <a:ext cx="8382000" cy="6553200"/>
          </a:xfrm>
          <a:prstGeom prst="rect">
            <a:avLst/>
          </a:prstGeom>
          <a:noFill/>
        </p:spPr>
      </p:pic>
      <p:pic>
        <p:nvPicPr>
          <p:cNvPr id="3" name="Picture 10" descr="PE06356_[1]"/>
          <p:cNvPicPr>
            <a:picLocks noChangeAspect="1" noChangeArrowheads="1"/>
          </p:cNvPicPr>
          <p:nvPr/>
        </p:nvPicPr>
        <p:blipFill>
          <a:blip r:embed="rId3"/>
          <a:srcRect/>
          <a:stretch>
            <a:fillRect/>
          </a:stretch>
        </p:blipFill>
        <p:spPr>
          <a:xfrm>
            <a:off x="6248400" y="1981200"/>
            <a:ext cx="2600325" cy="26003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ANTEPARTUM HAEMORRHAGE &#10;Note -speculum examination should only be carried out: &#10;By a doctor -whatever the duration of pr..."/>
          <p:cNvPicPr>
            <a:picLocks noChangeAspect="1" noChangeArrowheads="1"/>
          </p:cNvPicPr>
          <p:nvPr/>
        </p:nvPicPr>
        <p:blipFill>
          <a:blip r:embed="rId2"/>
          <a:srcRect/>
          <a:stretch>
            <a:fillRect/>
          </a:stretch>
        </p:blipFill>
        <p:spPr bwMode="auto">
          <a:xfrm>
            <a:off x="533400" y="381000"/>
            <a:ext cx="8458200" cy="6477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NTEPARTUM HAEMORRHAGE &#10;Fetal Assessment &#10;Fetal position &#10;Fetal heart rate &#10;CTG &gt; 28 weeks &#10;Kleihauer  "/>
          <p:cNvPicPr>
            <a:picLocks noChangeAspect="1" noChangeArrowheads="1"/>
          </p:cNvPicPr>
          <p:nvPr/>
        </p:nvPicPr>
        <p:blipFill>
          <a:blip r:embed="rId2"/>
          <a:srcRect/>
          <a:stretch>
            <a:fillRect/>
          </a:stretch>
        </p:blipFill>
        <p:spPr bwMode="auto">
          <a:xfrm>
            <a:off x="0" y="457200"/>
            <a:ext cx="8763000" cy="6400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NTEPARTUM HAEMORRHAGE &#10;In the case of severe bleeding call for: &#10;Experienced midwife &#10;Obstetric registrar &#10;Anaestheti..."/>
          <p:cNvPicPr>
            <a:picLocks noChangeAspect="1" noChangeArrowheads="1"/>
          </p:cNvPicPr>
          <p:nvPr/>
        </p:nvPicPr>
        <p:blipFill>
          <a:blip r:embed="rId2"/>
          <a:srcRect/>
          <a:stretch>
            <a:fillRect/>
          </a:stretch>
        </p:blipFill>
        <p:spPr bwMode="auto">
          <a:xfrm>
            <a:off x="838200" y="381000"/>
            <a:ext cx="7924800" cy="6477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NTEPARTUM HAEMORRHAGE &#10;IV access with 14 G cannula  "/>
          <p:cNvPicPr>
            <a:picLocks noChangeAspect="1" noChangeArrowheads="1"/>
          </p:cNvPicPr>
          <p:nvPr/>
        </p:nvPicPr>
        <p:blipFill>
          <a:blip r:embed="rId2"/>
          <a:srcRect/>
          <a:stretch>
            <a:fillRect/>
          </a:stretch>
        </p:blipFill>
        <p:spPr bwMode="auto">
          <a:xfrm>
            <a:off x="914400" y="685800"/>
            <a:ext cx="8001000" cy="6172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NTEPARTUM HAEMORRHAGE &#10;Transfuse &#10;1 litre of crystalloid (Normal Saline or Hartmans)  "/>
          <p:cNvPicPr>
            <a:picLocks noChangeAspect="1" noChangeArrowheads="1"/>
          </p:cNvPicPr>
          <p:nvPr/>
        </p:nvPicPr>
        <p:blipFill>
          <a:blip r:embed="rId2"/>
          <a:srcRect/>
          <a:stretch>
            <a:fillRect/>
          </a:stretch>
        </p:blipFill>
        <p:spPr bwMode="auto">
          <a:xfrm>
            <a:off x="457200" y="609600"/>
            <a:ext cx="8686800" cy="6248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ANTEPARTUM HAEMORRHAGE &#10;Obtain blood for &#10;Group and Cross match 4 units &#10;Full blood count &#10;U&amp;E &#10;LFT &#10;Coagulation scr..."/>
          <p:cNvPicPr>
            <a:picLocks noChangeAspect="1" noChangeArrowheads="1"/>
          </p:cNvPicPr>
          <p:nvPr/>
        </p:nvPicPr>
        <p:blipFill>
          <a:blip r:embed="rId2"/>
          <a:srcRect/>
          <a:stretch>
            <a:fillRect/>
          </a:stretch>
        </p:blipFill>
        <p:spPr bwMode="auto">
          <a:xfrm>
            <a:off x="457200" y="228600"/>
            <a:ext cx="8382000" cy="6324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JaypeeDigital | eBook Reader"/>
          <p:cNvPicPr>
            <a:picLocks noChangeAspect="1" noChangeArrowheads="1"/>
          </p:cNvPicPr>
          <p:nvPr/>
        </p:nvPicPr>
        <p:blipFill>
          <a:blip r:embed="rId2"/>
          <a:srcRect/>
          <a:stretch>
            <a:fillRect/>
          </a:stretch>
        </p:blipFill>
        <p:spPr bwMode="auto">
          <a:xfrm>
            <a:off x="381000" y="228600"/>
            <a:ext cx="8458200" cy="6477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NTEPARTUM HAEMORRHAGE &#10;Continuous Blood Pressure &#10;Pulse Oximeter &#10;Foley catheter  "/>
          <p:cNvPicPr>
            <a:picLocks noChangeAspect="1" noChangeArrowheads="1"/>
          </p:cNvPicPr>
          <p:nvPr/>
        </p:nvPicPr>
        <p:blipFill>
          <a:blip r:embed="rId2"/>
          <a:srcRect/>
          <a:stretch>
            <a:fillRect/>
          </a:stretch>
        </p:blipFill>
        <p:spPr bwMode="auto">
          <a:xfrm>
            <a:off x="152400" y="838200"/>
            <a:ext cx="8610600" cy="5867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Illustration"/>
          <p:cNvPicPr>
            <a:picLocks noChangeAspect="1" noChangeArrowheads="1"/>
          </p:cNvPicPr>
          <p:nvPr/>
        </p:nvPicPr>
        <p:blipFill>
          <a:blip r:embed="rId2"/>
          <a:srcRect/>
          <a:stretch>
            <a:fillRect/>
          </a:stretch>
        </p:blipFill>
        <p:spPr bwMode="auto">
          <a:xfrm>
            <a:off x="1143000" y="457200"/>
            <a:ext cx="6629400" cy="4572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ervix&lt;br /&gt;Placenta&lt;br /&gt;Uterus&lt;br /&gt;A PLACENTA WHICH HAS IMPLANTED OVER THE OS&lt;br /&gt;"/>
          <p:cNvPicPr>
            <a:picLocks noChangeAspect="1" noChangeArrowheads="1"/>
          </p:cNvPicPr>
          <p:nvPr/>
        </p:nvPicPr>
        <p:blipFill>
          <a:blip r:embed="rId2"/>
          <a:srcRect/>
          <a:stretch>
            <a:fillRect/>
          </a:stretch>
        </p:blipFill>
        <p:spPr bwMode="auto">
          <a:xfrm>
            <a:off x="381000" y="228600"/>
            <a:ext cx="8534400" cy="6248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lacenta praevia: A Torres at the bridge &lt;ul&gt;&lt;li&gt;Obstetric Hemorrhage &lt;/li&gt;&lt;/ul&gt;"/>
          <p:cNvPicPr>
            <a:picLocks noChangeAspect="1" noChangeArrowheads="1"/>
          </p:cNvPicPr>
          <p:nvPr/>
        </p:nvPicPr>
        <p:blipFill>
          <a:blip r:embed="rId2"/>
          <a:srcRect/>
          <a:stretch>
            <a:fillRect/>
          </a:stretch>
        </p:blipFill>
        <p:spPr bwMode="auto">
          <a:xfrm>
            <a:off x="457200" y="304800"/>
            <a:ext cx="8458200" cy="6324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Image result for bleeding in placenta previa pictures"/>
          <p:cNvPicPr>
            <a:picLocks noChangeAspect="1" noChangeArrowheads="1"/>
          </p:cNvPicPr>
          <p:nvPr/>
        </p:nvPicPr>
        <p:blipFill>
          <a:blip r:embed="rId2"/>
          <a:srcRect/>
          <a:stretch>
            <a:fillRect/>
          </a:stretch>
        </p:blipFill>
        <p:spPr bwMode="auto">
          <a:xfrm>
            <a:off x="838200" y="609600"/>
            <a:ext cx="7696200" cy="5791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Image result for pictures of placenta praevia posterior"/>
          <p:cNvPicPr>
            <a:picLocks noChangeAspect="1" noChangeArrowheads="1"/>
          </p:cNvPicPr>
          <p:nvPr/>
        </p:nvPicPr>
        <p:blipFill>
          <a:blip r:embed="rId2"/>
          <a:srcRect/>
          <a:stretch>
            <a:fillRect/>
          </a:stretch>
        </p:blipFill>
        <p:spPr bwMode="auto">
          <a:xfrm>
            <a:off x="304800" y="381000"/>
            <a:ext cx="8610600" cy="6248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mage result for pictures of placenta praevia posterior"/>
          <p:cNvPicPr>
            <a:picLocks noChangeAspect="1" noChangeArrowheads="1"/>
          </p:cNvPicPr>
          <p:nvPr/>
        </p:nvPicPr>
        <p:blipFill>
          <a:blip r:embed="rId2"/>
          <a:srcRect/>
          <a:stretch>
            <a:fillRect/>
          </a:stretch>
        </p:blipFill>
        <p:spPr bwMode="auto">
          <a:xfrm>
            <a:off x="381000" y="457200"/>
            <a:ext cx="8382000" cy="5943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LINICAL FEATURES&#10;SYMPTOMS:&#10; Painless bleeding.&#10; Causeless bleeding.&#10; Recurrent bleeding.&#10; "/>
          <p:cNvPicPr>
            <a:picLocks noChangeAspect="1" noChangeArrowheads="1"/>
          </p:cNvPicPr>
          <p:nvPr/>
        </p:nvPicPr>
        <p:blipFill>
          <a:blip r:embed="rId2"/>
          <a:srcRect/>
          <a:stretch>
            <a:fillRect/>
          </a:stretch>
        </p:blipFill>
        <p:spPr bwMode="auto">
          <a:xfrm>
            <a:off x="5562600" y="152400"/>
            <a:ext cx="3581400" cy="6477000"/>
          </a:xfrm>
          <a:prstGeom prst="rect">
            <a:avLst/>
          </a:prstGeom>
          <a:noFill/>
        </p:spPr>
      </p:pic>
      <p:pic>
        <p:nvPicPr>
          <p:cNvPr id="24580" name="Picture 4" descr="Introduction&#10;Definition:&#10;the placenta is implanted in the lower uterine segment.&#10;Classification:&#10; Complete placenta previ..."/>
          <p:cNvPicPr>
            <a:picLocks noChangeAspect="1" noChangeArrowheads="1"/>
          </p:cNvPicPr>
          <p:nvPr/>
        </p:nvPicPr>
        <p:blipFill>
          <a:blip r:embed="rId3"/>
          <a:srcRect/>
          <a:stretch>
            <a:fillRect/>
          </a:stretch>
        </p:blipFill>
        <p:spPr bwMode="auto">
          <a:xfrm>
            <a:off x="0" y="0"/>
            <a:ext cx="5848350" cy="6629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TIOLOGY&#10;Not well known but may be due to:&#10;•Low implantation of the blastocyst.&#10;•Development of the chorionic villi in th..."/>
          <p:cNvPicPr>
            <a:picLocks noChangeAspect="1" noChangeArrowheads="1"/>
          </p:cNvPicPr>
          <p:nvPr/>
        </p:nvPicPr>
        <p:blipFill>
          <a:blip r:embed="rId2"/>
          <a:srcRect/>
          <a:stretch>
            <a:fillRect/>
          </a:stretch>
        </p:blipFill>
        <p:spPr bwMode="auto">
          <a:xfrm>
            <a:off x="228600" y="228600"/>
            <a:ext cx="8534400" cy="6248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Image titled Deal with Placenta Previa Step 6"/>
          <p:cNvPicPr>
            <a:picLocks noChangeAspect="1" noChangeArrowheads="1"/>
          </p:cNvPicPr>
          <p:nvPr/>
        </p:nvPicPr>
        <p:blipFill>
          <a:blip r:embed="rId2"/>
          <a:srcRect/>
          <a:stretch>
            <a:fillRect/>
          </a:stretch>
        </p:blipFill>
        <p:spPr bwMode="auto">
          <a:xfrm>
            <a:off x="457200" y="381000"/>
            <a:ext cx="7620000" cy="609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ypeeDigital | eBook Reader"/>
          <p:cNvPicPr>
            <a:picLocks noChangeAspect="1" noChangeArrowheads="1"/>
          </p:cNvPicPr>
          <p:nvPr/>
        </p:nvPicPr>
        <p:blipFill>
          <a:blip r:embed="rId2"/>
          <a:srcRect/>
          <a:stretch>
            <a:fillRect/>
          </a:stretch>
        </p:blipFill>
        <p:spPr bwMode="auto">
          <a:xfrm>
            <a:off x="685800" y="304800"/>
            <a:ext cx="3657600" cy="6334125"/>
          </a:xfrm>
          <a:prstGeom prst="rect">
            <a:avLst/>
          </a:prstGeom>
          <a:noFill/>
        </p:spPr>
      </p:pic>
      <p:sp>
        <p:nvSpPr>
          <p:cNvPr id="3" name="Rectangle 2"/>
          <p:cNvSpPr/>
          <p:nvPr/>
        </p:nvSpPr>
        <p:spPr>
          <a:xfrm>
            <a:off x="4343400" y="381000"/>
            <a:ext cx="4495800" cy="2062103"/>
          </a:xfrm>
          <a:prstGeom prst="rect">
            <a:avLst/>
          </a:prstGeom>
        </p:spPr>
        <p:txBody>
          <a:bodyPr wrap="square">
            <a:spAutoFit/>
          </a:bodyPr>
          <a:lstStyle/>
          <a:p>
            <a:r>
              <a:rPr lang="en-IN" sz="3200" b="1" dirty="0" err="1" smtClean="0">
                <a:latin typeface="Times New Roman" pitchFamily="18" charset="0"/>
                <a:cs typeface="Times New Roman" pitchFamily="18" charset="0"/>
              </a:rPr>
              <a:t>Anteversion</a:t>
            </a:r>
            <a:r>
              <a:rPr lang="en-IN" sz="3200" b="1" dirty="0" smtClean="0">
                <a:latin typeface="Times New Roman" pitchFamily="18" charset="0"/>
                <a:cs typeface="Times New Roman" pitchFamily="18" charset="0"/>
              </a:rPr>
              <a:t> </a:t>
            </a:r>
            <a:r>
              <a:rPr lang="en-IN" sz="3200" dirty="0" smtClean="0">
                <a:latin typeface="Times New Roman" pitchFamily="18" charset="0"/>
                <a:cs typeface="Times New Roman" pitchFamily="18" charset="0"/>
              </a:rPr>
              <a:t>– of uterus – long axis of uterus is </a:t>
            </a:r>
          </a:p>
          <a:p>
            <a:r>
              <a:rPr lang="en-IN" sz="3200" dirty="0" smtClean="0">
                <a:latin typeface="Times New Roman" pitchFamily="18" charset="0"/>
                <a:cs typeface="Times New Roman" pitchFamily="18" charset="0"/>
              </a:rPr>
              <a:t>bent forward on long axis of vagina</a:t>
            </a:r>
            <a:endParaRPr lang="en-IN" sz="3200" dirty="0">
              <a:latin typeface="Times New Roman" pitchFamily="18" charset="0"/>
              <a:cs typeface="Times New Roman" pitchFamily="18" charset="0"/>
            </a:endParaRPr>
          </a:p>
        </p:txBody>
      </p:sp>
      <p:sp>
        <p:nvSpPr>
          <p:cNvPr id="4" name="Rectangle 3"/>
          <p:cNvSpPr/>
          <p:nvPr/>
        </p:nvSpPr>
        <p:spPr>
          <a:xfrm>
            <a:off x="4648200" y="3733800"/>
            <a:ext cx="4114800" cy="2554545"/>
          </a:xfrm>
          <a:prstGeom prst="rect">
            <a:avLst/>
          </a:prstGeom>
        </p:spPr>
        <p:txBody>
          <a:bodyPr wrap="square">
            <a:spAutoFit/>
          </a:bodyPr>
          <a:lstStyle/>
          <a:p>
            <a:r>
              <a:rPr lang="en-IN" sz="3200" b="1" dirty="0" err="1" smtClean="0">
                <a:latin typeface="Times New Roman" pitchFamily="18" charset="0"/>
                <a:cs typeface="Times New Roman" pitchFamily="18" charset="0"/>
              </a:rPr>
              <a:t>Antiflexion</a:t>
            </a:r>
            <a:r>
              <a:rPr lang="en-IN" sz="3200" b="1" dirty="0" smtClean="0">
                <a:latin typeface="Times New Roman" pitchFamily="18" charset="0"/>
                <a:cs typeface="Times New Roman" pitchFamily="18" charset="0"/>
              </a:rPr>
              <a:t> </a:t>
            </a:r>
            <a:r>
              <a:rPr lang="en-IN" sz="3200" dirty="0" smtClean="0">
                <a:latin typeface="Times New Roman" pitchFamily="18" charset="0"/>
                <a:cs typeface="Times New Roman" pitchFamily="18" charset="0"/>
              </a:rPr>
              <a:t>– of the uterus – long axis of </a:t>
            </a:r>
            <a:r>
              <a:rPr lang="en-IN" sz="3200" dirty="0" smtClean="0">
                <a:latin typeface="Times New Roman" pitchFamily="18" charset="0"/>
                <a:cs typeface="Times New Roman" pitchFamily="18" charset="0"/>
              </a:rPr>
              <a:t>body </a:t>
            </a:r>
            <a:r>
              <a:rPr lang="en-IN" sz="3200" dirty="0" smtClean="0">
                <a:latin typeface="Times New Roman" pitchFamily="18" charset="0"/>
                <a:cs typeface="Times New Roman" pitchFamily="18" charset="0"/>
              </a:rPr>
              <a:t>of uterus is bent forward on long axis </a:t>
            </a:r>
            <a:r>
              <a:rPr lang="en-IN" sz="3200" dirty="0" smtClean="0">
                <a:latin typeface="Times New Roman" pitchFamily="18" charset="0"/>
                <a:cs typeface="Times New Roman" pitchFamily="18" charset="0"/>
              </a:rPr>
              <a:t>of </a:t>
            </a:r>
            <a:r>
              <a:rPr lang="en-IN" sz="3200" dirty="0" smtClean="0">
                <a:latin typeface="Times New Roman" pitchFamily="18" charset="0"/>
                <a:cs typeface="Times New Roman" pitchFamily="18" charset="0"/>
              </a:rPr>
              <a:t>cervix</a:t>
            </a:r>
            <a:endParaRPr lang="en-IN" sz="3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 Trauma                                                                           5%"/>
          <p:cNvPicPr>
            <a:picLocks noChangeAspect="1" noChangeArrowheads="1"/>
          </p:cNvPicPr>
          <p:nvPr/>
        </p:nvPicPr>
        <p:blipFill>
          <a:blip r:embed="rId2"/>
          <a:srcRect/>
          <a:stretch>
            <a:fillRect/>
          </a:stretch>
        </p:blipFill>
        <p:spPr bwMode="auto">
          <a:xfrm>
            <a:off x="304800" y="304800"/>
            <a:ext cx="8610600" cy="6400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DEGREES (TYPES)&#10; "/>
          <p:cNvPicPr>
            <a:picLocks noChangeAspect="1" noChangeArrowheads="1"/>
          </p:cNvPicPr>
          <p:nvPr/>
        </p:nvPicPr>
        <p:blipFill>
          <a:blip r:embed="rId2"/>
          <a:srcRect/>
          <a:stretch>
            <a:fillRect/>
          </a:stretch>
        </p:blipFill>
        <p:spPr bwMode="auto">
          <a:xfrm>
            <a:off x="152400" y="762000"/>
            <a:ext cx="8839200" cy="5715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1) FIRST DEGREE&#10;( Type I = P.P. lateralis = low-lying&#10;placenta)&#10;The lower edge of the&#10;placenta reaches the&#10;lower uterine ..."/>
          <p:cNvPicPr>
            <a:picLocks noChangeAspect="1" noChangeArrowheads="1"/>
          </p:cNvPicPr>
          <p:nvPr/>
        </p:nvPicPr>
        <p:blipFill>
          <a:blip r:embed="rId2"/>
          <a:srcRect/>
          <a:stretch>
            <a:fillRect/>
          </a:stretch>
        </p:blipFill>
        <p:spPr bwMode="auto">
          <a:xfrm>
            <a:off x="0" y="609600"/>
            <a:ext cx="8763000" cy="5638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2) Second degree&#10;( Type II= P.P. marginalis):&#10;The lower edge of the&#10;placenta reaches the&#10;margin of the internal&#10;os but do..."/>
          <p:cNvPicPr>
            <a:picLocks noChangeAspect="1" noChangeArrowheads="1"/>
          </p:cNvPicPr>
          <p:nvPr/>
        </p:nvPicPr>
        <p:blipFill>
          <a:blip r:embed="rId2"/>
          <a:srcRect/>
          <a:stretch>
            <a:fillRect/>
          </a:stretch>
        </p:blipFill>
        <p:spPr bwMode="auto">
          <a:xfrm>
            <a:off x="304800" y="152400"/>
            <a:ext cx="8534400" cy="6096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3) THIRD - DEGREE&#10;( Type III= P.P. incomplete centralis):&#10;•Placenta covers part of&#10;the cervical os.&#10;•The placenta covers ..."/>
          <p:cNvPicPr>
            <a:picLocks noChangeAspect="1" noChangeArrowheads="1"/>
          </p:cNvPicPr>
          <p:nvPr/>
        </p:nvPicPr>
        <p:blipFill>
          <a:blip r:embed="rId2"/>
          <a:srcRect/>
          <a:stretch>
            <a:fillRect/>
          </a:stretch>
        </p:blipFill>
        <p:spPr bwMode="auto">
          <a:xfrm>
            <a:off x="457200" y="0"/>
            <a:ext cx="8458200" cy="6477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4) FOURTH - DEGREE&#10;( Type IV = P.P. complete centralis):&#10;• Placenta completely covers&#10;the os, even when the cervix&#10;is dil..."/>
          <p:cNvPicPr>
            <a:picLocks noChangeAspect="1" noChangeArrowheads="1"/>
          </p:cNvPicPr>
          <p:nvPr/>
        </p:nvPicPr>
        <p:blipFill>
          <a:blip r:embed="rId2"/>
          <a:srcRect/>
          <a:stretch>
            <a:fillRect/>
          </a:stretch>
        </p:blipFill>
        <p:spPr bwMode="auto">
          <a:xfrm>
            <a:off x="0" y="533400"/>
            <a:ext cx="8915400" cy="5867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NOTE:&#10;Placenta praevia marginalis posterior is of bad&#10;prognosis than marginalis anterior because:&#10;• It encroaches on the t..."/>
          <p:cNvPicPr>
            <a:picLocks noChangeAspect="1" noChangeArrowheads="1"/>
          </p:cNvPicPr>
          <p:nvPr/>
        </p:nvPicPr>
        <p:blipFill>
          <a:blip r:embed="rId2"/>
          <a:srcRect/>
          <a:stretch>
            <a:fillRect/>
          </a:stretch>
        </p:blipFill>
        <p:spPr bwMode="auto">
          <a:xfrm>
            <a:off x="228600" y="152400"/>
            <a:ext cx="8305800" cy="6324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Procedure, part 2"/>
          <p:cNvPicPr>
            <a:picLocks noChangeAspect="1" noChangeArrowheads="1"/>
          </p:cNvPicPr>
          <p:nvPr/>
        </p:nvPicPr>
        <p:blipFill>
          <a:blip r:embed="rId2"/>
          <a:srcRect/>
          <a:stretch>
            <a:fillRect/>
          </a:stretch>
        </p:blipFill>
        <p:spPr bwMode="auto">
          <a:xfrm>
            <a:off x="457200" y="457200"/>
            <a:ext cx="8153400" cy="5791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MECHANISM OF BLEEDING&#10;• Progressive stretching of the lower uterine segment&#10;normally occurs during the 3rd trimester and l..."/>
          <p:cNvPicPr>
            <a:picLocks noChangeAspect="1" noChangeArrowheads="1"/>
          </p:cNvPicPr>
          <p:nvPr/>
        </p:nvPicPr>
        <p:blipFill>
          <a:blip r:embed="rId2"/>
          <a:srcRect/>
          <a:stretch>
            <a:fillRect/>
          </a:stretch>
        </p:blipFill>
        <p:spPr bwMode="auto">
          <a:xfrm>
            <a:off x="381000" y="304800"/>
            <a:ext cx="8229600" cy="6248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YMPTOMS:&#10;Causeless, painless and recurrent bright-red vaginal&#10;bleeding;&#10;• It is causeless, but may follow sexual intercou..."/>
          <p:cNvPicPr>
            <a:picLocks noChangeAspect="1" noChangeArrowheads="1"/>
          </p:cNvPicPr>
          <p:nvPr/>
        </p:nvPicPr>
        <p:blipFill>
          <a:blip r:embed="rId2"/>
          <a:srcRect/>
          <a:stretch>
            <a:fillRect/>
          </a:stretch>
        </p:blipFill>
        <p:spPr bwMode="auto">
          <a:xfrm>
            <a:off x="304800" y="685800"/>
            <a:ext cx="8686800" cy="5867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NTEPARTUM HAEMORRHAGE "/>
          <p:cNvPicPr>
            <a:picLocks noChangeAspect="1" noChangeArrowheads="1"/>
          </p:cNvPicPr>
          <p:nvPr/>
        </p:nvPicPr>
        <p:blipFill>
          <a:blip r:embed="rId2"/>
          <a:srcRect/>
          <a:stretch>
            <a:fillRect/>
          </a:stretch>
        </p:blipFill>
        <p:spPr bwMode="auto">
          <a:xfrm>
            <a:off x="228600" y="304800"/>
            <a:ext cx="8686800" cy="6248400"/>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533400" y="2286000"/>
            <a:ext cx="2819400" cy="3352800"/>
          </a:xfrm>
          <a:prstGeom prst="rect">
            <a:avLst/>
          </a:prstGeom>
          <a:noFill/>
          <a:ln w="9525">
            <a:noFill/>
            <a:miter lim="800000"/>
            <a:headEnd/>
            <a:tailEnd/>
          </a:ln>
        </p:spPr>
      </p:pic>
      <p:pic>
        <p:nvPicPr>
          <p:cNvPr id="4" name="Picture 8" descr="PE01068_[1]"/>
          <p:cNvPicPr>
            <a:picLocks noChangeAspect="1" noChangeArrowheads="1"/>
          </p:cNvPicPr>
          <p:nvPr/>
        </p:nvPicPr>
        <p:blipFill>
          <a:blip r:embed="rId4"/>
          <a:srcRect/>
          <a:stretch>
            <a:fillRect/>
          </a:stretch>
        </p:blipFill>
        <p:spPr bwMode="auto">
          <a:xfrm>
            <a:off x="5334000" y="914400"/>
            <a:ext cx="2819400" cy="57086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 Vulvovaginal varicosities                                                 2%"/>
          <p:cNvPicPr>
            <a:picLocks noChangeAspect="1" noChangeArrowheads="1"/>
          </p:cNvPicPr>
          <p:nvPr/>
        </p:nvPicPr>
        <p:blipFill>
          <a:blip r:embed="rId2"/>
          <a:srcRect/>
          <a:stretch>
            <a:fillRect/>
          </a:stretch>
        </p:blipFill>
        <p:spPr bwMode="auto">
          <a:xfrm>
            <a:off x="304800" y="304800"/>
            <a:ext cx="8610600" cy="6324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anagement of preterm labour in&#10;placenta previa&#10; Diagnosis should be confirmed.&#10; Admit the patient.&#10; Management depends..."/>
          <p:cNvPicPr>
            <a:picLocks noChangeAspect="1" noChangeArrowheads="1"/>
          </p:cNvPicPr>
          <p:nvPr/>
        </p:nvPicPr>
        <p:blipFill>
          <a:blip r:embed="rId2"/>
          <a:srcRect/>
          <a:stretch>
            <a:fillRect/>
          </a:stretch>
        </p:blipFill>
        <p:spPr bwMode="auto">
          <a:xfrm>
            <a:off x="304800" y="304800"/>
            <a:ext cx="8610600" cy="6172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3800" b="1" dirty="0"/>
              <a:t>Factors that determine persistence of placenta </a:t>
            </a:r>
            <a:r>
              <a:rPr lang="en-US" sz="3800" b="1" dirty="0" err="1"/>
              <a:t>previa</a:t>
            </a:r>
            <a:r>
              <a:rPr lang="en-US" sz="3800" b="1" dirty="0"/>
              <a:t>?</a:t>
            </a:r>
          </a:p>
        </p:txBody>
      </p:sp>
      <p:sp>
        <p:nvSpPr>
          <p:cNvPr id="31747" name="Rectangle 3"/>
          <p:cNvSpPr>
            <a:spLocks noGrp="1" noChangeArrowheads="1"/>
          </p:cNvSpPr>
          <p:nvPr>
            <p:ph type="body" idx="1"/>
          </p:nvPr>
        </p:nvSpPr>
        <p:spPr/>
        <p:txBody>
          <a:bodyPr/>
          <a:lstStyle/>
          <a:p>
            <a:r>
              <a:rPr lang="en-US" dirty="0"/>
              <a:t>Time of diagnosis or onset of symptoms</a:t>
            </a:r>
          </a:p>
          <a:p>
            <a:r>
              <a:rPr lang="en-US" dirty="0"/>
              <a:t>Location of placenta </a:t>
            </a:r>
            <a:r>
              <a:rPr lang="en-US" dirty="0" err="1"/>
              <a:t>previa</a:t>
            </a:r>
            <a:endParaRPr lang="en-US" dirty="0"/>
          </a:p>
        </p:txBody>
      </p:sp>
      <p:sp>
        <p:nvSpPr>
          <p:cNvPr id="31748" name="WordArt 4"/>
          <p:cNvSpPr>
            <a:spLocks noChangeArrowheads="1" noChangeShapeType="1" noTextEdit="1"/>
          </p:cNvSpPr>
          <p:nvPr/>
        </p:nvSpPr>
        <p:spPr bwMode="auto">
          <a:xfrm>
            <a:off x="1371600" y="3074988"/>
            <a:ext cx="6400800" cy="1344612"/>
          </a:xfrm>
          <a:prstGeom prst="rect">
            <a:avLst/>
          </a:prstGeom>
        </p:spPr>
        <p:txBody>
          <a:bodyPr wrap="none" fromWordArt="1">
            <a:prstTxWarp prst="textWave1">
              <a:avLst>
                <a:gd name="adj1" fmla="val 13005"/>
                <a:gd name="adj2" fmla="val 1996"/>
              </a:avLst>
            </a:prstTxWarp>
          </a:bodyPr>
          <a:lstStyle/>
          <a:p>
            <a:pPr algn="ctr"/>
            <a:r>
              <a:rPr lang="en-US" sz="3600" b="1" kern="1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Placental Migration</a:t>
            </a:r>
          </a:p>
        </p:txBody>
      </p:sp>
      <p:sp>
        <p:nvSpPr>
          <p:cNvPr id="31749" name="Text Box 5"/>
          <p:cNvSpPr txBox="1">
            <a:spLocks noChangeArrowheads="1"/>
          </p:cNvSpPr>
          <p:nvPr/>
        </p:nvSpPr>
        <p:spPr bwMode="auto">
          <a:xfrm>
            <a:off x="838200" y="4648200"/>
            <a:ext cx="7086600" cy="1200329"/>
          </a:xfrm>
          <a:prstGeom prst="rect">
            <a:avLst/>
          </a:prstGeom>
          <a:noFill/>
          <a:ln w="9525">
            <a:noFill/>
            <a:miter lim="800000"/>
            <a:headEnd/>
            <a:tailEnd/>
          </a:ln>
          <a:effectLst/>
        </p:spPr>
        <p:txBody>
          <a:bodyPr wrap="square">
            <a:spAutoFit/>
          </a:bodyPr>
          <a:lstStyle/>
          <a:p>
            <a:pPr algn="ctr">
              <a:spcBef>
                <a:spcPct val="50000"/>
              </a:spcBef>
            </a:pPr>
            <a:r>
              <a:rPr lang="en-US" sz="3600" i="1" dirty="0"/>
              <a:t>Repeat ultrasound at </a:t>
            </a:r>
            <a:r>
              <a:rPr lang="en-US" sz="3600" b="1" i="1" u="sng" dirty="0"/>
              <a:t>24 – 28 weeks’ </a:t>
            </a:r>
            <a:r>
              <a:rPr lang="en-US" sz="3600" i="1" dirty="0"/>
              <a:t>gestation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ppt_x</p:attrName>
                                        </p:attrNameLst>
                                      </p:cBhvr>
                                      <p:tavLst>
                                        <p:tav tm="0">
                                          <p:val>
                                            <p:strVal val="#ppt_x-.2"/>
                                          </p:val>
                                        </p:tav>
                                        <p:tav tm="100000">
                                          <p:val>
                                            <p:strVal val="#ppt_x"/>
                                          </p:val>
                                        </p:tav>
                                      </p:tavLst>
                                    </p:anim>
                                    <p:anim calcmode="lin" valueType="num">
                                      <p:cBhvr>
                                        <p:cTn id="8" dur="1000" fill="hold"/>
                                        <p:tgtEl>
                                          <p:spTgt spid="317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500"/>
                                        <p:tgtEl>
                                          <p:spTgt spid="31747">
                                            <p:txEl>
                                              <p:pRg st="0" end="0"/>
                                            </p:txEl>
                                          </p:spTgt>
                                        </p:tgtEl>
                                      </p:cBhvr>
                                    </p:animEffect>
                                    <p:anim calcmode="lin" valueType="num">
                                      <p:cBhvr>
                                        <p:cTn id="15"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17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1747">
                                            <p:txEl>
                                              <p:pRg st="1" end="1"/>
                                            </p:txEl>
                                          </p:spTgt>
                                        </p:tgtEl>
                                        <p:attrNameLst>
                                          <p:attrName>style.visibility</p:attrName>
                                        </p:attrNameLst>
                                      </p:cBhvr>
                                      <p:to>
                                        <p:strVal val="visible"/>
                                      </p:to>
                                    </p:set>
                                    <p:animEffect transition="in" filter="fade">
                                      <p:cBhvr>
                                        <p:cTn id="21" dur="500"/>
                                        <p:tgtEl>
                                          <p:spTgt spid="31747">
                                            <p:txEl>
                                              <p:pRg st="1" end="1"/>
                                            </p:txEl>
                                          </p:spTgt>
                                        </p:tgtEl>
                                      </p:cBhvr>
                                    </p:animEffect>
                                    <p:anim calcmode="lin" valueType="num">
                                      <p:cBhvr>
                                        <p:cTn id="22"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174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1748"/>
                                        </p:tgtEl>
                                        <p:attrNameLst>
                                          <p:attrName>style.visibility</p:attrName>
                                        </p:attrNameLst>
                                      </p:cBhvr>
                                      <p:to>
                                        <p:strVal val="visible"/>
                                      </p:to>
                                    </p:set>
                                    <p:animEffect transition="in" filter="box(in)">
                                      <p:cBhvr>
                                        <p:cTn id="28" dur="500"/>
                                        <p:tgtEl>
                                          <p:spTgt spid="31748"/>
                                        </p:tgtEl>
                                      </p:cBhvr>
                                    </p:animEffect>
                                  </p:childTnLst>
                                </p:cTn>
                              </p:par>
                              <p:par>
                                <p:cTn id="29" presetID="3" presetClass="path" presetSubtype="0" accel="50000" decel="50000" fill="hold" grpId="1" nodeType="withEffect">
                                  <p:stCondLst>
                                    <p:cond delay="0"/>
                                  </p:stCondLst>
                                  <p:childTnLst>
                                    <p:animMotion origin="layout" path="M 0.0 0.0  C 0.069 0.0  0.125 0.07467  0.125 0.16667  C 0.125 0.25867  0.069 0.33333  0.0 0.33333  C -0.069 0.33333  -0.125 0.25867  -0.125 0.16667  C -0.125 0.07467  -0.069 0.0  0.0 0.0  Z" pathEditMode="relative" ptsTypes="">
                                      <p:cBhvr>
                                        <p:cTn id="30" dur="2000" fill="hold"/>
                                        <p:tgtEl>
                                          <p:spTgt spid="31748"/>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1749"/>
                                        </p:tgtEl>
                                        <p:attrNameLst>
                                          <p:attrName>style.visibility</p:attrName>
                                        </p:attrNameLst>
                                      </p:cBhvr>
                                      <p:to>
                                        <p:strVal val="visible"/>
                                      </p:to>
                                    </p:set>
                                    <p:animEffect transition="in" filter="slide(fromBottom)">
                                      <p:cBhvr>
                                        <p:cTn id="35"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P spid="31748" grpId="0" animBg="1"/>
      <p:bldP spid="31748" grpId="1" animBg="1"/>
      <p:bldP spid="317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lacental migration&#10; At 16 weeks 20%&#10; At 40 weeks 0.5%&#10; Why the difference?&#10; TrophoTropism&#10;Placental migration&#10; "/>
          <p:cNvPicPr>
            <a:picLocks noChangeAspect="1" noChangeArrowheads="1"/>
          </p:cNvPicPr>
          <p:nvPr/>
        </p:nvPicPr>
        <p:blipFill>
          <a:blip r:embed="rId2"/>
          <a:srcRect/>
          <a:stretch>
            <a:fillRect/>
          </a:stretch>
        </p:blipFill>
        <p:spPr bwMode="auto">
          <a:xfrm>
            <a:off x="152400" y="304800"/>
            <a:ext cx="8763000" cy="6553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chanism of migration&#10; "/>
          <p:cNvPicPr>
            <a:picLocks noChangeAspect="1" noChangeArrowheads="1"/>
          </p:cNvPicPr>
          <p:nvPr/>
        </p:nvPicPr>
        <p:blipFill>
          <a:blip r:embed="rId2"/>
          <a:srcRect/>
          <a:stretch>
            <a:fillRect/>
          </a:stretch>
        </p:blipFill>
        <p:spPr bwMode="auto">
          <a:xfrm>
            <a:off x="457200" y="228600"/>
            <a:ext cx="8382000" cy="6248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athophysiology of bleeding&#10;Avulsion of villi, stretching of&#10;lower uterine segment&#10; "/>
          <p:cNvPicPr>
            <a:picLocks noChangeAspect="1" noChangeArrowheads="1"/>
          </p:cNvPicPr>
          <p:nvPr/>
        </p:nvPicPr>
        <p:blipFill>
          <a:blip r:embed="rId2"/>
          <a:srcRect/>
          <a:stretch>
            <a:fillRect/>
          </a:stretch>
        </p:blipFill>
        <p:spPr bwMode="auto">
          <a:xfrm>
            <a:off x="228600" y="304800"/>
            <a:ext cx="8610600" cy="6172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 Genital tumours                                                             0.5%"/>
          <p:cNvPicPr>
            <a:picLocks noChangeAspect="1" noChangeArrowheads="1"/>
          </p:cNvPicPr>
          <p:nvPr/>
        </p:nvPicPr>
        <p:blipFill>
          <a:blip r:embed="rId2"/>
          <a:srcRect/>
          <a:stretch>
            <a:fillRect/>
          </a:stretch>
        </p:blipFill>
        <p:spPr bwMode="auto">
          <a:xfrm>
            <a:off x="228600" y="228600"/>
            <a:ext cx="8610600" cy="6400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Image titled Deal with Placenta Previa Step 12"/>
          <p:cNvPicPr>
            <a:picLocks noChangeAspect="1" noChangeArrowheads="1"/>
          </p:cNvPicPr>
          <p:nvPr/>
        </p:nvPicPr>
        <p:blipFill>
          <a:blip r:embed="rId2"/>
          <a:srcRect/>
          <a:stretch>
            <a:fillRect/>
          </a:stretch>
        </p:blipFill>
        <p:spPr bwMode="auto">
          <a:xfrm>
            <a:off x="381000" y="381000"/>
            <a:ext cx="8305800" cy="6096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Abdominal examination:&#10;• The uterus is corresponding to the GA, relaxed and not&#10;tender.&#10;• The foetal parts and heart sound..."/>
          <p:cNvPicPr>
            <a:picLocks noChangeAspect="1" noChangeArrowheads="1"/>
          </p:cNvPicPr>
          <p:nvPr/>
        </p:nvPicPr>
        <p:blipFill>
          <a:blip r:embed="rId2"/>
          <a:srcRect/>
          <a:stretch>
            <a:fillRect/>
          </a:stretch>
        </p:blipFill>
        <p:spPr bwMode="auto">
          <a:xfrm>
            <a:off x="304800" y="228600"/>
            <a:ext cx="8534400" cy="63246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Vaginal examination&#10;• Speculum examination to exclude local lesions is only permissible&#10;when placenta praevia has been ex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efinition&#10; is defined as vaginal bleeding from 24 weeks to&#10;delivery of the baby.&#10; Or any bleeding occurring in the ante..."/>
          <p:cNvPicPr>
            <a:picLocks noChangeAspect="1" noChangeArrowheads="1"/>
          </p:cNvPicPr>
          <p:nvPr/>
        </p:nvPicPr>
        <p:blipFill>
          <a:blip r:embed="rId2"/>
          <a:srcRect/>
          <a:stretch>
            <a:fillRect/>
          </a:stretch>
        </p:blipFill>
        <p:spPr bwMode="auto">
          <a:xfrm>
            <a:off x="228600" y="228600"/>
            <a:ext cx="8686800" cy="6477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458200" cy="4647426"/>
          </a:xfrm>
          <a:prstGeom prst="rect">
            <a:avLst/>
          </a:prstGeom>
        </p:spPr>
        <p:txBody>
          <a:bodyPr wrap="square">
            <a:spAutoFit/>
          </a:bodyPr>
          <a:lstStyle/>
          <a:p>
            <a:pPr algn="ctr"/>
            <a:r>
              <a:rPr lang="en-US" sz="4400" b="1" u="sng" dirty="0" err="1" smtClean="0"/>
              <a:t>Stallworthy’s</a:t>
            </a:r>
            <a:r>
              <a:rPr lang="en-US" sz="4400" b="1" u="sng" dirty="0" smtClean="0"/>
              <a:t> Sign</a:t>
            </a:r>
            <a:r>
              <a:rPr lang="en-US" sz="4400" b="1" dirty="0" smtClean="0"/>
              <a:t>:</a:t>
            </a:r>
            <a:r>
              <a:rPr lang="en-US" sz="2800" dirty="0" smtClean="0"/>
              <a:t/>
            </a:r>
            <a:br>
              <a:rPr lang="en-US" sz="2800" dirty="0" smtClean="0"/>
            </a:br>
            <a:r>
              <a:rPr lang="en-US" sz="3600" dirty="0" smtClean="0"/>
              <a:t>Slowing of fetal heart rate on</a:t>
            </a:r>
            <a:br>
              <a:rPr lang="en-US" sz="3600" dirty="0" smtClean="0"/>
            </a:br>
            <a:r>
              <a:rPr lang="en-US" sz="3600" dirty="0" smtClean="0"/>
              <a:t>pressing the head down  to the</a:t>
            </a:r>
            <a:br>
              <a:rPr lang="en-US" sz="3600" dirty="0" smtClean="0"/>
            </a:br>
            <a:r>
              <a:rPr lang="en-US" sz="3600" dirty="0" smtClean="0"/>
              <a:t>pelvis and prompt recovery on</a:t>
            </a:r>
            <a:br>
              <a:rPr lang="en-US" sz="3600" dirty="0" smtClean="0"/>
            </a:br>
            <a:r>
              <a:rPr lang="en-US" sz="3600" dirty="0" smtClean="0"/>
              <a:t>release of pressure is termed</a:t>
            </a:r>
            <a:br>
              <a:rPr lang="en-US" sz="3600" dirty="0" smtClean="0"/>
            </a:br>
            <a:r>
              <a:rPr lang="en-US" sz="3600" b="1" i="1" u="sng" dirty="0" err="1" smtClean="0"/>
              <a:t>Stallworthy’s</a:t>
            </a:r>
            <a:r>
              <a:rPr lang="en-US" sz="3600" b="1" i="1" u="sng" dirty="0" smtClean="0"/>
              <a:t> sign</a:t>
            </a:r>
            <a:r>
              <a:rPr lang="en-US" sz="3600" b="1" dirty="0" smtClean="0"/>
              <a:t>.</a:t>
            </a:r>
            <a:r>
              <a:rPr lang="en-US" sz="3600" dirty="0" smtClean="0"/>
              <a:t> This sign is</a:t>
            </a:r>
            <a:br>
              <a:rPr lang="en-US" sz="3600" dirty="0" smtClean="0"/>
            </a:br>
            <a:r>
              <a:rPr lang="en-US" sz="3600" dirty="0" smtClean="0"/>
              <a:t>suggestive of posterior placenta</a:t>
            </a:r>
            <a:br>
              <a:rPr lang="en-US" sz="3600" dirty="0" smtClean="0"/>
            </a:br>
            <a:r>
              <a:rPr lang="en-US" sz="3600" dirty="0" err="1" smtClean="0"/>
              <a:t>praevia</a:t>
            </a:r>
            <a:r>
              <a:rPr lang="en-US" sz="3600" dirty="0" smtClean="0"/>
              <a:t>.</a:t>
            </a:r>
            <a:endParaRPr 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Ultrasound&#10;• It is the most simple, precise and safe method for placental&#10;localization. A partially full bladder is necess..."/>
          <p:cNvPicPr>
            <a:picLocks noChangeAspect="1" noChangeArrowheads="1"/>
          </p:cNvPicPr>
          <p:nvPr/>
        </p:nvPicPr>
        <p:blipFill>
          <a:blip r:embed="rId2"/>
          <a:srcRect/>
          <a:stretch>
            <a:fillRect/>
          </a:stretch>
        </p:blipFill>
        <p:spPr bwMode="auto">
          <a:xfrm>
            <a:off x="152400" y="152400"/>
            <a:ext cx="8763000" cy="63246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5940088"/>
          </a:xfrm>
          <a:prstGeom prst="rect">
            <a:avLst/>
          </a:prstGeom>
        </p:spPr>
        <p:txBody>
          <a:bodyPr wrap="square">
            <a:spAutoFit/>
          </a:bodyPr>
          <a:lstStyle/>
          <a:p>
            <a:r>
              <a:rPr lang="en-US" sz="2800" b="1" dirty="0" smtClean="0"/>
              <a:t>Lab Test</a:t>
            </a:r>
            <a:endParaRPr lang="en-US" sz="2800" dirty="0" smtClean="0"/>
          </a:p>
          <a:p>
            <a:pPr>
              <a:buFont typeface="Arial" pitchFamily="34" charset="0"/>
              <a:buChar char="•"/>
            </a:pPr>
            <a:r>
              <a:rPr lang="en-US" sz="3200" dirty="0" smtClean="0"/>
              <a:t>CBC – to look for maternal anemia</a:t>
            </a:r>
          </a:p>
          <a:p>
            <a:pPr>
              <a:buFont typeface="Arial" pitchFamily="34" charset="0"/>
              <a:buChar char="•"/>
            </a:pPr>
            <a:r>
              <a:rPr lang="en-US" sz="3200" b="1" u="sng" dirty="0" err="1" smtClean="0"/>
              <a:t>Kleihauer-Betke</a:t>
            </a:r>
            <a:r>
              <a:rPr lang="en-US" sz="3200" b="1" u="sng" dirty="0" smtClean="0"/>
              <a:t> test </a:t>
            </a:r>
            <a:r>
              <a:rPr lang="en-US" sz="3200" dirty="0" smtClean="0"/>
              <a:t>– can be helpful to determine if fetal-maternal hemorrhage has occurred </a:t>
            </a:r>
            <a:r>
              <a:rPr lang="en-US" sz="3200" b="1" i="1" u="sng" dirty="0" smtClean="0"/>
              <a:t>(detects fetal red blood cells in the maternal circulation)</a:t>
            </a:r>
          </a:p>
          <a:p>
            <a:pPr>
              <a:buFont typeface="Arial" pitchFamily="34" charset="0"/>
              <a:buChar char="•"/>
            </a:pPr>
            <a:r>
              <a:rPr lang="en-US" sz="3200" u="sng" dirty="0" smtClean="0"/>
              <a:t>Maternal Blood Type and Antibody screen </a:t>
            </a:r>
            <a:r>
              <a:rPr lang="en-US" sz="3200" dirty="0" smtClean="0"/>
              <a:t>– if </a:t>
            </a:r>
            <a:r>
              <a:rPr lang="en-US" sz="3200" dirty="0" err="1" smtClean="0"/>
              <a:t>Rh</a:t>
            </a:r>
            <a:r>
              <a:rPr lang="en-US" sz="3200" dirty="0" smtClean="0"/>
              <a:t> negative, will need </a:t>
            </a:r>
            <a:r>
              <a:rPr lang="en-US" sz="3200" dirty="0" err="1" smtClean="0"/>
              <a:t>Rh</a:t>
            </a:r>
            <a:r>
              <a:rPr lang="en-US" sz="3200" dirty="0" smtClean="0"/>
              <a:t> immune globulin</a:t>
            </a:r>
          </a:p>
          <a:p>
            <a:pPr>
              <a:buFont typeface="Arial" pitchFamily="34" charset="0"/>
              <a:buChar char="•"/>
            </a:pPr>
            <a:r>
              <a:rPr lang="en-US" sz="3200" u="sng" dirty="0" smtClean="0"/>
              <a:t>APTT,PT, Fibrin degradation products </a:t>
            </a:r>
            <a:r>
              <a:rPr lang="en-US" sz="3200" dirty="0" smtClean="0"/>
              <a:t>– to rule out DIC (disseminated intravascular coagulation – rare with </a:t>
            </a:r>
            <a:r>
              <a:rPr lang="en-US" sz="3200" dirty="0" err="1" smtClean="0"/>
              <a:t>previa</a:t>
            </a:r>
            <a:r>
              <a:rPr lang="en-US" sz="3200" dirty="0" smtClean="0"/>
              <a:t> but may occur with massive hemorrhage)</a:t>
            </a:r>
            <a:endParaRPr 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anagement&#10;Emergency cesarean delivery&#10;Conservative in-hospital observation&#10;Vaginal delivery&#10;Scheduled cesarean delivery&#10; "/>
          <p:cNvPicPr>
            <a:picLocks noChangeAspect="1" noChangeArrowheads="1"/>
          </p:cNvPicPr>
          <p:nvPr/>
        </p:nvPicPr>
        <p:blipFill>
          <a:blip r:embed="rId2"/>
          <a:srcRect/>
          <a:stretch>
            <a:fillRect/>
          </a:stretch>
        </p:blipFill>
        <p:spPr bwMode="auto">
          <a:xfrm>
            <a:off x="381000" y="685800"/>
            <a:ext cx="8534400" cy="6172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Image titled Deal with Placenta Previa Step 11"/>
          <p:cNvPicPr>
            <a:picLocks noChangeAspect="1" noChangeArrowheads="1"/>
          </p:cNvPicPr>
          <p:nvPr/>
        </p:nvPicPr>
        <p:blipFill>
          <a:blip r:embed="rId2"/>
          <a:srcRect/>
          <a:stretch>
            <a:fillRect/>
          </a:stretch>
        </p:blipFill>
        <p:spPr bwMode="auto">
          <a:xfrm>
            <a:off x="533400" y="381000"/>
            <a:ext cx="7924800" cy="61722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nduction of labour &lt;br /&gt;Is possible in:&lt;br /&gt;&lt;br /&gt;&lt;br /&gt;"/>
          <p:cNvPicPr>
            <a:picLocks noChangeAspect="1" noChangeArrowheads="1"/>
          </p:cNvPicPr>
          <p:nvPr/>
        </p:nvPicPr>
        <p:blipFill>
          <a:blip r:embed="rId2"/>
          <a:srcRect/>
          <a:stretch>
            <a:fillRect/>
          </a:stretch>
        </p:blipFill>
        <p:spPr bwMode="auto">
          <a:xfrm>
            <a:off x="228600" y="457200"/>
            <a:ext cx="8458200" cy="6096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ntepartum Haemorrhage"/>
          <p:cNvPicPr>
            <a:picLocks noChangeAspect="1" noChangeArrowheads="1"/>
          </p:cNvPicPr>
          <p:nvPr/>
        </p:nvPicPr>
        <p:blipFill>
          <a:blip r:embed="rId2"/>
          <a:srcRect/>
          <a:stretch>
            <a:fillRect/>
          </a:stretch>
        </p:blipFill>
        <p:spPr bwMode="auto">
          <a:xfrm>
            <a:off x="228600" y="304800"/>
            <a:ext cx="8610600" cy="61722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xpectant line&#10;of management&#10;Active line of&#10;management&#10; "/>
          <p:cNvPicPr>
            <a:picLocks noChangeAspect="1" noChangeArrowheads="1"/>
          </p:cNvPicPr>
          <p:nvPr/>
        </p:nvPicPr>
        <p:blipFill>
          <a:blip r:embed="rId2"/>
          <a:srcRect/>
          <a:stretch>
            <a:fillRect/>
          </a:stretch>
        </p:blipFill>
        <p:spPr bwMode="auto">
          <a:xfrm>
            <a:off x="381000" y="381000"/>
            <a:ext cx="8382000" cy="6096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xpectant line of management:&#10;Macafee-Johnson’s regime&#10; Aim is to continue pregnancy for fetal lungs to&#10;mature without co..."/>
          <p:cNvPicPr>
            <a:picLocks noChangeAspect="1" noChangeArrowheads="1"/>
          </p:cNvPicPr>
          <p:nvPr/>
        </p:nvPicPr>
        <p:blipFill>
          <a:blip r:embed="rId2"/>
          <a:srcRect/>
          <a:stretch>
            <a:fillRect/>
          </a:stretch>
        </p:blipFill>
        <p:spPr bwMode="auto">
          <a:xfrm>
            <a:off x="381000" y="685800"/>
            <a:ext cx="8153400" cy="58674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ases suitable for expectant&#10;management:&#10; Mother is in good health: Hb&gt;10 gm%;&#10;haematocrit&gt;30%.&#10; Duration of pregnancy &lt;..."/>
          <p:cNvPicPr>
            <a:picLocks noChangeAspect="1" noChangeArrowheads="1"/>
          </p:cNvPicPr>
          <p:nvPr/>
        </p:nvPicPr>
        <p:blipFill>
          <a:blip r:embed="rId2"/>
          <a:srcRect/>
          <a:stretch>
            <a:fillRect/>
          </a:stretch>
        </p:blipFill>
        <p:spPr bwMode="auto">
          <a:xfrm>
            <a:off x="457200" y="304800"/>
            <a:ext cx="8534400" cy="60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ifferent terminologies used: Spotting – staining, streaking or blood spotting noted on  underwear or sanitary protection..."/>
          <p:cNvPicPr>
            <a:picLocks noChangeAspect="1" noChangeArrowheads="1"/>
          </p:cNvPicPr>
          <p:nvPr/>
        </p:nvPicPr>
        <p:blipFill>
          <a:blip r:embed="rId2"/>
          <a:srcRect/>
          <a:stretch>
            <a:fillRect/>
          </a:stretch>
        </p:blipFill>
        <p:spPr bwMode="auto">
          <a:xfrm>
            <a:off x="0" y="228600"/>
            <a:ext cx="9144000" cy="66294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onduct of expectant treatment:&#10; Bed rest.&#10; Hb%, blood grouping, Urine protein.&#10; Fetal surveillance with USG.&#10; Blood t..."/>
          <p:cNvPicPr>
            <a:picLocks noChangeAspect="1" noChangeArrowheads="1"/>
          </p:cNvPicPr>
          <p:nvPr/>
        </p:nvPicPr>
        <p:blipFill>
          <a:blip r:embed="rId2"/>
          <a:srcRect/>
          <a:stretch>
            <a:fillRect/>
          </a:stretch>
        </p:blipFill>
        <p:spPr bwMode="auto">
          <a:xfrm>
            <a:off x="457200" y="304800"/>
            <a:ext cx="8382000" cy="61722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ermination of expectant&#10;treatment:&#10; It is carried upto 37 weeks of pregnancy and then&#10;the baby becomes sufficiently matu..."/>
          <p:cNvPicPr>
            <a:picLocks noChangeAspect="1" noChangeArrowheads="1"/>
          </p:cNvPicPr>
          <p:nvPr/>
        </p:nvPicPr>
        <p:blipFill>
          <a:blip r:embed="rId2"/>
          <a:srcRect/>
          <a:stretch>
            <a:fillRect/>
          </a:stretch>
        </p:blipFill>
        <p:spPr bwMode="auto">
          <a:xfrm>
            <a:off x="228600" y="228600"/>
            <a:ext cx="8534400" cy="64008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 Preterm delivery may have to be done in&#10;conditions such as,&#10; Recurrence of brisk haemorrhage which is continuing.&#10; Fet..."/>
          <p:cNvPicPr>
            <a:picLocks noChangeAspect="1" noChangeArrowheads="1"/>
          </p:cNvPicPr>
          <p:nvPr/>
        </p:nvPicPr>
        <p:blipFill>
          <a:blip r:embed="rId2"/>
          <a:srcRect/>
          <a:stretch>
            <a:fillRect/>
          </a:stretch>
        </p:blipFill>
        <p:spPr bwMode="auto">
          <a:xfrm>
            <a:off x="381000" y="228600"/>
            <a:ext cx="8610600" cy="63246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ctive line of management:&#10;LOWER SEGMENT CAESAREAN DELIVERY- done for all&#10;women with sonographic evidence of placenta pre..."/>
          <p:cNvPicPr>
            <a:picLocks noChangeAspect="1" noChangeArrowheads="1"/>
          </p:cNvPicPr>
          <p:nvPr/>
        </p:nvPicPr>
        <p:blipFill>
          <a:blip r:embed="rId2"/>
          <a:srcRect/>
          <a:stretch>
            <a:fillRect/>
          </a:stretch>
        </p:blipFill>
        <p:spPr bwMode="auto">
          <a:xfrm>
            <a:off x="228600" y="228600"/>
            <a:ext cx="8686800" cy="64008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At home:&#10;•Arrange for immediate transfer to the hospital.&#10;•No vaginal examination and no vaginal pack, only a&#10;sterile vulv..."/>
          <p:cNvPicPr>
            <a:picLocks noChangeAspect="1" noChangeArrowheads="1"/>
          </p:cNvPicPr>
          <p:nvPr/>
        </p:nvPicPr>
        <p:blipFill>
          <a:blip r:embed="rId2"/>
          <a:srcRect/>
          <a:stretch>
            <a:fillRect/>
          </a:stretch>
        </p:blipFill>
        <p:spPr bwMode="auto">
          <a:xfrm>
            <a:off x="381000" y="304800"/>
            <a:ext cx="8153400" cy="59436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At Hospital&#10;• Assessment of the patient's condition, general and abdominal&#10;examination and resuscitation if needed.&#10;• At l..."/>
          <p:cNvPicPr>
            <a:picLocks noChangeAspect="1" noChangeArrowheads="1"/>
          </p:cNvPicPr>
          <p:nvPr/>
        </p:nvPicPr>
        <p:blipFill>
          <a:blip r:embed="rId2"/>
          <a:srcRect/>
          <a:stretch>
            <a:fillRect/>
          </a:stretch>
        </p:blipFill>
        <p:spPr bwMode="auto">
          <a:xfrm>
            <a:off x="381000" y="304800"/>
            <a:ext cx="8458200" cy="6096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6001643"/>
          </a:xfrm>
          <a:prstGeom prst="rect">
            <a:avLst/>
          </a:prstGeom>
        </p:spPr>
        <p:txBody>
          <a:bodyPr wrap="square">
            <a:spAutoFit/>
          </a:bodyPr>
          <a:lstStyle/>
          <a:p>
            <a:pPr algn="ctr"/>
            <a:r>
              <a:rPr lang="en-US" sz="3200" b="1" u="sng" dirty="0" smtClean="0"/>
              <a:t>Treatment:</a:t>
            </a:r>
          </a:p>
          <a:p>
            <a:r>
              <a:rPr lang="en-US" sz="3200" b="1" dirty="0" smtClean="0">
                <a:latin typeface="Times New Roman" pitchFamily="18" charset="0"/>
                <a:cs typeface="Times New Roman" pitchFamily="18" charset="0"/>
              </a:rPr>
              <a:t>IV crystalloid</a:t>
            </a:r>
            <a:r>
              <a:rPr lang="en-US" sz="3200" dirty="0" smtClean="0">
                <a:latin typeface="Times New Roman" pitchFamily="18" charset="0"/>
                <a:cs typeface="Times New Roman" pitchFamily="18" charset="0"/>
              </a:rPr>
              <a:t>. Up to two liters can effectively treat mild degrees of hemorrhage. In more severe hemorrhage, it can stabilize the patient long enough to get blood transfusions going. Some physicians prefer a colloid solution (and there are arguments both for and against this). Either should be effective in helping expand the intravascular volume. </a:t>
            </a:r>
          </a:p>
          <a:p>
            <a:r>
              <a:rPr lang="en-US" sz="3200" b="1" dirty="0" smtClean="0">
                <a:latin typeface="Times New Roman" pitchFamily="18" charset="0"/>
                <a:cs typeface="Times New Roman" pitchFamily="18" charset="0"/>
              </a:rPr>
              <a:t>Oxygen</a:t>
            </a:r>
            <a:r>
              <a:rPr lang="en-US" sz="3200" dirty="0" smtClean="0">
                <a:latin typeface="Times New Roman" pitchFamily="18" charset="0"/>
                <a:cs typeface="Times New Roman" pitchFamily="18" charset="0"/>
              </a:rPr>
              <a:t>. This won't help a lot because the hemoglobin is already nearly 100% saturated with oxygen, but it helps enough that it is worth doing.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2359"/>
            <a:ext cx="8686800" cy="6555641"/>
          </a:xfrm>
          <a:prstGeom prst="rect">
            <a:avLst/>
          </a:prstGeom>
        </p:spPr>
        <p:txBody>
          <a:bodyPr wrap="square">
            <a:spAutoFit/>
          </a:bodyPr>
          <a:lstStyle/>
          <a:p>
            <a:r>
              <a:rPr lang="en-US" sz="2800" b="1" dirty="0" smtClean="0">
                <a:latin typeface="Times New Roman" pitchFamily="18" charset="0"/>
                <a:cs typeface="Times New Roman" pitchFamily="18" charset="0"/>
              </a:rPr>
              <a:t>Blood</a:t>
            </a:r>
            <a:r>
              <a:rPr lang="en-US" sz="2800" dirty="0" smtClean="0">
                <a:latin typeface="Times New Roman" pitchFamily="18" charset="0"/>
                <a:cs typeface="Times New Roman" pitchFamily="18" charset="0"/>
              </a:rPr>
              <a:t>. The problem with shock is that not enough oxygen is getting to the tissues. Expanding the blood volume with crystalloid won't create any more red blood cells to carry oxygen to the tissues. In cases of moderate to severe shock, blood transfusions are needed. </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b="1" dirty="0" err="1" smtClean="0">
                <a:latin typeface="Times New Roman" pitchFamily="18" charset="0"/>
                <a:cs typeface="Times New Roman" pitchFamily="18" charset="0"/>
              </a:rPr>
              <a:t>Trendelenberg</a:t>
            </a:r>
            <a:r>
              <a:rPr lang="en-US" sz="2800" b="1" dirty="0" smtClean="0">
                <a:latin typeface="Times New Roman" pitchFamily="18" charset="0"/>
                <a:cs typeface="Times New Roman" pitchFamily="18" charset="0"/>
              </a:rPr>
              <a:t> position</a:t>
            </a:r>
            <a:r>
              <a:rPr lang="en-US" sz="2800" dirty="0" smtClean="0">
                <a:latin typeface="Times New Roman" pitchFamily="18" charset="0"/>
                <a:cs typeface="Times New Roman" pitchFamily="18" charset="0"/>
              </a:rPr>
              <a:t>. If blood is not immediately available, placing the patient in a head-down position (</a:t>
            </a:r>
            <a:r>
              <a:rPr lang="en-US" sz="2800" dirty="0" err="1" smtClean="0">
                <a:latin typeface="Times New Roman" pitchFamily="18" charset="0"/>
                <a:cs typeface="Times New Roman" pitchFamily="18" charset="0"/>
              </a:rPr>
              <a:t>ie</a:t>
            </a:r>
            <a:r>
              <a:rPr lang="en-US" sz="2800" dirty="0" smtClean="0">
                <a:latin typeface="Times New Roman" pitchFamily="18" charset="0"/>
                <a:cs typeface="Times New Roman" pitchFamily="18" charset="0"/>
              </a:rPr>
              <a:t>, legs up in the air, or </a:t>
            </a:r>
            <a:r>
              <a:rPr lang="en-US" sz="2800" dirty="0" err="1" smtClean="0">
                <a:latin typeface="Times New Roman" pitchFamily="18" charset="0"/>
                <a:cs typeface="Times New Roman" pitchFamily="18" charset="0"/>
              </a:rPr>
              <a:t>Trendellenberg</a:t>
            </a:r>
            <a:r>
              <a:rPr lang="en-US" sz="2800" dirty="0" smtClean="0">
                <a:latin typeface="Times New Roman" pitchFamily="18" charset="0"/>
                <a:cs typeface="Times New Roman" pitchFamily="18" charset="0"/>
              </a:rPr>
              <a:t> position) will make available 250 to 500 cc of blood that had been pooled in the lower </a:t>
            </a:r>
            <a:r>
              <a:rPr lang="en-US" sz="2800" dirty="0" err="1" smtClean="0">
                <a:latin typeface="Times New Roman" pitchFamily="18" charset="0"/>
                <a:cs typeface="Times New Roman" pitchFamily="18" charset="0"/>
              </a:rPr>
              <a:t>extremeties</a:t>
            </a: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Stop the bleeding</a:t>
            </a:r>
            <a:r>
              <a:rPr lang="en-US" sz="2800" dirty="0" smtClean="0">
                <a:latin typeface="Times New Roman" pitchFamily="18" charset="0"/>
                <a:cs typeface="Times New Roman" pitchFamily="18" charset="0"/>
              </a:rPr>
              <a:t>. Do whatever needs to be done to stop the bleeding. There is an old medical expression: "All bleeding eventually stops." That's true. </a:t>
            </a:r>
            <a:endParaRPr lang="en-US" sz="28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mniotomy has 2 benefits:&#10;• Allows descent of head so it compresses the placental&#10;site preventing further bleeding.&#10;• It a..."/>
          <p:cNvPicPr>
            <a:picLocks noChangeAspect="1" noChangeArrowheads="1"/>
          </p:cNvPicPr>
          <p:nvPr/>
        </p:nvPicPr>
        <p:blipFill>
          <a:blip r:embed="rId2"/>
          <a:srcRect/>
          <a:stretch>
            <a:fillRect/>
          </a:stretch>
        </p:blipFill>
        <p:spPr bwMode="auto">
          <a:xfrm>
            <a:off x="228600" y="304800"/>
            <a:ext cx="8305800" cy="63246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BRUPTIO PLACENTAE&#10; It refers to a condition where antepartum heamorrhage&#10;occurs due to premature seperation of a normall..."/>
          <p:cNvPicPr>
            <a:picLocks noChangeAspect="1" noChangeArrowheads="1"/>
          </p:cNvPicPr>
          <p:nvPr/>
        </p:nvPicPr>
        <p:blipFill>
          <a:blip r:embed="rId2"/>
          <a:srcRect/>
          <a:stretch>
            <a:fillRect/>
          </a:stretch>
        </p:blipFill>
        <p:spPr bwMode="auto">
          <a:xfrm>
            <a:off x="609600" y="304800"/>
            <a:ext cx="80010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auses&#10;• Erosion&#10;• Polyps&#10;• Cancer&#10;• Varicosities&#10;• Lacerations&#10;• Abraptio p.&#10;• Placenta p.&#10;• Vasa previa&#10; "/>
          <p:cNvPicPr>
            <a:picLocks noChangeAspect="1" noChangeArrowheads="1"/>
          </p:cNvPicPr>
          <p:nvPr/>
        </p:nvPicPr>
        <p:blipFill>
          <a:blip r:embed="rId2"/>
          <a:srcRect/>
          <a:stretch>
            <a:fillRect/>
          </a:stretch>
        </p:blipFill>
        <p:spPr bwMode="auto">
          <a:xfrm>
            <a:off x="152400" y="228600"/>
            <a:ext cx="8763000" cy="6477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aesarean section is indicated in :&#10;• Placenta praevia centralis whether complete or incomplete&#10;even if the foetus is dead..."/>
          <p:cNvPicPr>
            <a:picLocks noChangeAspect="1" noChangeArrowheads="1"/>
          </p:cNvPicPr>
          <p:nvPr/>
        </p:nvPicPr>
        <p:blipFill>
          <a:blip r:embed="rId2"/>
          <a:srcRect/>
          <a:stretch>
            <a:fillRect/>
          </a:stretch>
        </p:blipFill>
        <p:spPr bwMode="auto">
          <a:xfrm>
            <a:off x="304800" y="228600"/>
            <a:ext cx="8610600" cy="6477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304800" y="15875"/>
            <a:ext cx="8534400" cy="682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NOTE!!&#10;• Although upper segment C.S. is sometimes advocated to be&#10;away from the placenta, lower segment C.S. is preferable..."/>
          <p:cNvPicPr>
            <a:picLocks noChangeAspect="1" noChangeArrowheads="1"/>
          </p:cNvPicPr>
          <p:nvPr/>
        </p:nvPicPr>
        <p:blipFill>
          <a:blip r:embed="rId2"/>
          <a:srcRect/>
          <a:stretch>
            <a:fillRect/>
          </a:stretch>
        </p:blipFill>
        <p:spPr bwMode="auto">
          <a:xfrm>
            <a:off x="228600" y="533400"/>
            <a:ext cx="8915400" cy="58674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OMPLICATIONS OF&#10;PLACENTA PRAEVIA:&#10; "/>
          <p:cNvPicPr>
            <a:picLocks noChangeAspect="1" noChangeArrowheads="1"/>
          </p:cNvPicPr>
          <p:nvPr/>
        </p:nvPicPr>
        <p:blipFill>
          <a:blip r:embed="rId2"/>
          <a:srcRect/>
          <a:stretch>
            <a:fillRect/>
          </a:stretch>
        </p:blipFill>
        <p:spPr bwMode="auto">
          <a:xfrm>
            <a:off x="1524000" y="914400"/>
            <a:ext cx="6076950" cy="341947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A) Maternal:&#10;•Maternal mortality rate is 0.2%.&#10;During pregnancy:&#10;1. Abortion.&#10;2. PTB&#10;3. APH&#10;4. Malpresentation&#10;5. Non-eng..."/>
          <p:cNvPicPr>
            <a:picLocks noChangeAspect="1" noChangeArrowheads="1"/>
          </p:cNvPicPr>
          <p:nvPr/>
        </p:nvPicPr>
        <p:blipFill>
          <a:blip r:embed="rId2"/>
          <a:srcRect/>
          <a:stretch>
            <a:fillRect/>
          </a:stretch>
        </p:blipFill>
        <p:spPr bwMode="auto">
          <a:xfrm>
            <a:off x="228600" y="685800"/>
            <a:ext cx="8610600" cy="57150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 ACTIVE MANAGEMENT is the main&#10;mode of managing Abruptio placentae.&#10; In Expectant management:&#10;Risk of sudden seperation..."/>
          <p:cNvPicPr>
            <a:picLocks noChangeAspect="1" noChangeArrowheads="1"/>
          </p:cNvPicPr>
          <p:nvPr/>
        </p:nvPicPr>
        <p:blipFill>
          <a:blip r:embed="rId2"/>
          <a:srcRect/>
          <a:stretch>
            <a:fillRect/>
          </a:stretch>
        </p:blipFill>
        <p:spPr bwMode="auto">
          <a:xfrm>
            <a:off x="228600" y="304800"/>
            <a:ext cx="8458200" cy="6096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uring labour:&#10;• Premature rupture of membranes.&#10;• Cord prolapse.&#10;• Inertia.&#10;• Obstructed labour.&#10;• Postpartum haemorrhage..."/>
          <p:cNvPicPr>
            <a:picLocks noChangeAspect="1" noChangeArrowheads="1"/>
          </p:cNvPicPr>
          <p:nvPr/>
        </p:nvPicPr>
        <p:blipFill>
          <a:blip r:embed="rId2"/>
          <a:srcRect/>
          <a:stretch>
            <a:fillRect/>
          </a:stretch>
        </p:blipFill>
        <p:spPr bwMode="auto">
          <a:xfrm>
            <a:off x="152400" y="228600"/>
            <a:ext cx="8534400" cy="64008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B) Foetal:&#10;Foetal mortality rate is 20%.&#10;•Prematurity.&#10;•Asphyxia.&#10;•Malformations (2%).&#10; "/>
          <p:cNvPicPr>
            <a:picLocks noChangeAspect="1" noChangeArrowheads="1"/>
          </p:cNvPicPr>
          <p:nvPr/>
        </p:nvPicPr>
        <p:blipFill>
          <a:blip r:embed="rId2"/>
          <a:srcRect/>
          <a:stretch>
            <a:fillRect/>
          </a:stretch>
        </p:blipFill>
        <p:spPr bwMode="auto">
          <a:xfrm>
            <a:off x="381000" y="1066800"/>
            <a:ext cx="7848600" cy="54864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6001643"/>
          </a:xfrm>
          <a:prstGeom prst="rect">
            <a:avLst/>
          </a:prstGeom>
        </p:spPr>
        <p:txBody>
          <a:bodyPr wrap="square">
            <a:spAutoFit/>
          </a:bodyPr>
          <a:lstStyle/>
          <a:p>
            <a:pPr algn="ctr"/>
            <a:r>
              <a:rPr lang="en-US" sz="2400" b="1" u="sng" dirty="0" smtClean="0">
                <a:latin typeface="Times New Roman" pitchFamily="18" charset="0"/>
                <a:cs typeface="Times New Roman" pitchFamily="18" charset="0"/>
              </a:rPr>
              <a:t>NURSING CARE</a:t>
            </a:r>
          </a:p>
          <a:p>
            <a:r>
              <a:rPr lang="en-US" sz="2400" dirty="0" smtClean="0">
                <a:latin typeface="Times New Roman" pitchFamily="18" charset="0"/>
                <a:cs typeface="Times New Roman" pitchFamily="18" charset="0"/>
              </a:rPr>
              <a:t>involves</a:t>
            </a:r>
          </a:p>
          <a:p>
            <a:pPr>
              <a:buFont typeface="Wingdings" pitchFamily="2" charset="2"/>
              <a:buChar char="q"/>
            </a:pPr>
            <a:r>
              <a:rPr lang="en-US" sz="2800" dirty="0" smtClean="0">
                <a:latin typeface="Times New Roman" pitchFamily="18" charset="0"/>
                <a:cs typeface="Times New Roman" pitchFamily="18" charset="0"/>
              </a:rPr>
              <a:t> close monitoring of bleeding</a:t>
            </a:r>
          </a:p>
          <a:p>
            <a:pPr>
              <a:buFont typeface="Wingdings" pitchFamily="2" charset="2"/>
              <a:buChar char="q"/>
            </a:pPr>
            <a:r>
              <a:rPr lang="en-US" sz="2800" dirty="0" smtClean="0">
                <a:latin typeface="Times New Roman" pitchFamily="18" charset="0"/>
                <a:cs typeface="Times New Roman" pitchFamily="18" charset="0"/>
              </a:rPr>
              <a:t>fetal and maternal status. </a:t>
            </a:r>
          </a:p>
          <a:p>
            <a:pPr>
              <a:buFont typeface="Wingdings" pitchFamily="2" charset="2"/>
              <a:buChar char="q"/>
            </a:pPr>
            <a:r>
              <a:rPr lang="en-US" sz="2800" dirty="0" smtClean="0">
                <a:latin typeface="Times New Roman" pitchFamily="18" charset="0"/>
                <a:cs typeface="Times New Roman" pitchFamily="18" charset="0"/>
              </a:rPr>
              <a:t>Significant bleeding or hemorrhage should be reported immediately to the appropriate healthcare provider</a:t>
            </a:r>
          </a:p>
          <a:p>
            <a:pPr>
              <a:buFont typeface="Wingdings" pitchFamily="2" charset="2"/>
              <a:buChar char="q"/>
            </a:pPr>
            <a:r>
              <a:rPr lang="en-US" sz="2800" dirty="0" smtClean="0">
                <a:latin typeface="Times New Roman" pitchFamily="18" charset="0"/>
                <a:cs typeface="Times New Roman" pitchFamily="18" charset="0"/>
              </a:rPr>
              <a:t> Regular assessment of fetal heart rate and movement is necessary. </a:t>
            </a:r>
          </a:p>
          <a:p>
            <a:pPr>
              <a:buFont typeface="Wingdings" pitchFamily="2" charset="2"/>
              <a:buChar char="q"/>
            </a:pPr>
            <a:r>
              <a:rPr lang="en-US" sz="2800" dirty="0" smtClean="0">
                <a:latin typeface="Times New Roman" pitchFamily="18" charset="0"/>
                <a:cs typeface="Times New Roman" pitchFamily="18" charset="0"/>
              </a:rPr>
              <a:t>Heart rate patterns that indicate fetal compromise should be reported to the healthcare practitioner immediately.</a:t>
            </a:r>
          </a:p>
          <a:p>
            <a:pPr>
              <a:buFont typeface="Wingdings" pitchFamily="2" charset="2"/>
              <a:buChar char="q"/>
            </a:pPr>
            <a:r>
              <a:rPr lang="en-US" sz="2800" dirty="0" smtClean="0">
                <a:latin typeface="Times New Roman" pitchFamily="18" charset="0"/>
                <a:cs typeface="Times New Roman" pitchFamily="18" charset="0"/>
              </a:rPr>
              <a:t> Careful monitoring of bleeding is imperative, as vital sign changes may not be initially evident.</a:t>
            </a:r>
          </a:p>
          <a:p>
            <a:pPr>
              <a:buFont typeface="Wingdings" pitchFamily="2" charset="2"/>
              <a:buChar char="q"/>
            </a:pPr>
            <a:r>
              <a:rPr lang="en-US" sz="2800" dirty="0" smtClean="0">
                <a:latin typeface="Times New Roman" pitchFamily="18" charset="0"/>
                <a:cs typeface="Times New Roman" pitchFamily="18" charset="0"/>
              </a:rPr>
              <a:t>Patients with a placenta </a:t>
            </a:r>
            <a:r>
              <a:rPr lang="en-US" sz="2800" dirty="0" err="1" smtClean="0">
                <a:latin typeface="Times New Roman" pitchFamily="18" charset="0"/>
                <a:cs typeface="Times New Roman" pitchFamily="18" charset="0"/>
              </a:rPr>
              <a:t>previa</a:t>
            </a:r>
            <a:r>
              <a:rPr lang="en-US" sz="2800" dirty="0" smtClean="0">
                <a:latin typeface="Times New Roman" pitchFamily="18" charset="0"/>
                <a:cs typeface="Times New Roman" pitchFamily="18" charset="0"/>
              </a:rPr>
              <a:t> should remain on bed rest. </a:t>
            </a:r>
            <a:endParaRPr lang="en-US" sz="28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Image titled Deal with Placenta Previa Step 7"/>
          <p:cNvPicPr>
            <a:picLocks noChangeAspect="1" noChangeArrowheads="1"/>
          </p:cNvPicPr>
          <p:nvPr/>
        </p:nvPicPr>
        <p:blipFill>
          <a:blip r:embed="rId2"/>
          <a:srcRect/>
          <a:stretch>
            <a:fillRect/>
          </a:stretch>
        </p:blipFill>
        <p:spPr bwMode="auto">
          <a:xfrm>
            <a:off x="304800" y="457200"/>
            <a:ext cx="8305800" cy="5943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NTEPARTUM HAEMORRHAGE &#10;Uterine Scar Disruptioncan be: &#10;An occult separation, thinning or dehiscence that is discovered a..."/>
          <p:cNvPicPr>
            <a:picLocks noChangeAspect="1" noChangeArrowheads="1"/>
          </p:cNvPicPr>
          <p:nvPr/>
        </p:nvPicPr>
        <p:blipFill>
          <a:blip r:embed="rId2"/>
          <a:srcRect/>
          <a:stretch>
            <a:fillRect/>
          </a:stretch>
        </p:blipFill>
        <p:spPr bwMode="auto">
          <a:xfrm>
            <a:off x="228600" y="304800"/>
            <a:ext cx="8686800" cy="62484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Image titled Deal with Placenta Previa Step 8"/>
          <p:cNvPicPr>
            <a:picLocks noChangeAspect="1" noChangeArrowheads="1"/>
          </p:cNvPicPr>
          <p:nvPr/>
        </p:nvPicPr>
        <p:blipFill>
          <a:blip r:embed="rId2"/>
          <a:srcRect/>
          <a:stretch>
            <a:fillRect/>
          </a:stretch>
        </p:blipFill>
        <p:spPr bwMode="auto">
          <a:xfrm>
            <a:off x="304800" y="457200"/>
            <a:ext cx="8229600" cy="5505451"/>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descr="Fetal Heart Rate"/>
          <p:cNvSpPr>
            <a:spLocks noChangeAspect="1" noChangeArrowheads="1"/>
          </p:cNvSpPr>
          <p:nvPr/>
        </p:nvSpPr>
        <p:spPr bwMode="auto">
          <a:xfrm>
            <a:off x="155575" y="-1600200"/>
            <a:ext cx="3810000"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Fetal Heart Rate"/>
          <p:cNvPicPr>
            <a:picLocks noChangeAspect="1" noChangeArrowheads="1"/>
          </p:cNvPicPr>
          <p:nvPr/>
        </p:nvPicPr>
        <p:blipFill>
          <a:blip r:embed="rId2"/>
          <a:srcRect/>
          <a:stretch>
            <a:fillRect/>
          </a:stretch>
        </p:blipFill>
        <p:spPr bwMode="auto">
          <a:xfrm>
            <a:off x="381000" y="762000"/>
            <a:ext cx="8077200" cy="5562600"/>
          </a:xfrm>
          <a:prstGeom prst="rect">
            <a:avLst/>
          </a:prstGeom>
          <a:noFill/>
        </p:spPr>
      </p:pic>
      <p:sp>
        <p:nvSpPr>
          <p:cNvPr id="4" name="Rectangle 3"/>
          <p:cNvSpPr/>
          <p:nvPr/>
        </p:nvSpPr>
        <p:spPr>
          <a:xfrm>
            <a:off x="609600" y="5410200"/>
            <a:ext cx="533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s://moncorpsmonbebemonaccouchement.files.wordpress.com/2013/01/005.jpg?w=320&amp;h=320"/>
          <p:cNvPicPr>
            <a:picLocks noChangeAspect="1" noChangeArrowheads="1"/>
          </p:cNvPicPr>
          <p:nvPr/>
        </p:nvPicPr>
        <p:blipFill>
          <a:blip r:embed="rId2"/>
          <a:srcRect/>
          <a:stretch>
            <a:fillRect/>
          </a:stretch>
        </p:blipFill>
        <p:spPr bwMode="auto">
          <a:xfrm>
            <a:off x="1066800" y="381000"/>
            <a:ext cx="7162800" cy="6096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1"/>
            <a:ext cx="8382000" cy="5262979"/>
          </a:xfrm>
          <a:prstGeom prst="rect">
            <a:avLst/>
          </a:prstGeom>
        </p:spPr>
        <p:txBody>
          <a:bodyPr wrap="square">
            <a:spAutoFit/>
          </a:bodyPr>
          <a:lstStyle/>
          <a:p>
            <a:pPr>
              <a:buFont typeface="Wingdings" pitchFamily="2" charset="2"/>
              <a:buChar char="§"/>
            </a:pPr>
            <a:r>
              <a:rPr lang="en-US" sz="2800" b="1" u="sng" dirty="0" smtClean="0">
                <a:latin typeface="Times New Roman" pitchFamily="18" charset="0"/>
                <a:cs typeface="Times New Roman" pitchFamily="18" charset="0"/>
              </a:rPr>
              <a:t>Non-stress testing </a:t>
            </a:r>
            <a:r>
              <a:rPr lang="en-US" sz="2800" dirty="0" smtClean="0">
                <a:latin typeface="Times New Roman" pitchFamily="18" charset="0"/>
                <a:cs typeface="Times New Roman" pitchFamily="18" charset="0"/>
              </a:rPr>
              <a:t>to evaluate fetal status is performed during bleeding episodes, </a:t>
            </a:r>
          </a:p>
          <a:p>
            <a:pPr>
              <a:buFont typeface="Wingdings" pitchFamily="2" charset="2"/>
              <a:buChar char="§"/>
            </a:pPr>
            <a:r>
              <a:rPr lang="en-US" sz="2800" dirty="0" smtClean="0">
                <a:latin typeface="Times New Roman" pitchFamily="18" charset="0"/>
                <a:cs typeface="Times New Roman" pitchFamily="18" charset="0"/>
              </a:rPr>
              <a:t>Patients should be </a:t>
            </a:r>
            <a:r>
              <a:rPr lang="en-US" sz="2800" b="1" u="sng" dirty="0" smtClean="0">
                <a:latin typeface="Times New Roman" pitchFamily="18" charset="0"/>
                <a:cs typeface="Times New Roman" pitchFamily="18" charset="0"/>
              </a:rPr>
              <a:t>blood-typed and cross-matched </a:t>
            </a:r>
            <a:r>
              <a:rPr lang="en-US" sz="2800" dirty="0" smtClean="0">
                <a:latin typeface="Times New Roman" pitchFamily="18" charset="0"/>
                <a:cs typeface="Times New Roman" pitchFamily="18" charset="0"/>
              </a:rPr>
              <a:t>in case a blood transfusion is necessary.</a:t>
            </a:r>
          </a:p>
          <a:p>
            <a:pPr>
              <a:buFont typeface="Wingdings" pitchFamily="2" charset="2"/>
              <a:buChar char="§"/>
            </a:pPr>
            <a:r>
              <a:rPr lang="en-US" sz="2800"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Intravenous access </a:t>
            </a:r>
            <a:r>
              <a:rPr lang="en-US" sz="2800" dirty="0" smtClean="0">
                <a:latin typeface="Times New Roman" pitchFamily="18" charset="0"/>
                <a:cs typeface="Times New Roman" pitchFamily="18" charset="0"/>
              </a:rPr>
              <a:t>should be maintained for prompt administration of fluids or blood products.</a:t>
            </a:r>
          </a:p>
          <a:p>
            <a:pPr>
              <a:buFont typeface="Wingdings" pitchFamily="2" charset="2"/>
              <a:buChar char="§"/>
            </a:pPr>
            <a:r>
              <a:rPr lang="en-US" sz="2800" b="1" u="sng" dirty="0" smtClean="0">
                <a:latin typeface="Times New Roman" pitchFamily="18" charset="0"/>
                <a:cs typeface="Times New Roman" pitchFamily="18" charset="0"/>
              </a:rPr>
              <a:t>A </a:t>
            </a:r>
            <a:r>
              <a:rPr lang="en-US" sz="2800" b="1" u="sng" dirty="0" err="1" smtClean="0">
                <a:latin typeface="Times New Roman" pitchFamily="18" charset="0"/>
                <a:cs typeface="Times New Roman" pitchFamily="18" charset="0"/>
              </a:rPr>
              <a:t>Kleihauer-Betke</a:t>
            </a:r>
            <a:r>
              <a:rPr lang="en-US" sz="2800" b="1" u="sng"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test is usually performed on Rh-negative patients to determine if the fetal blood has entered the maternal circulation as a result of fetal-maternal hemorrhage. </a:t>
            </a:r>
          </a:p>
          <a:p>
            <a:pPr>
              <a:buFont typeface="Wingdings" pitchFamily="2" charset="2"/>
              <a:buChar char="§"/>
            </a:pPr>
            <a:r>
              <a:rPr lang="en-US" sz="2800" b="1" u="sng" dirty="0" err="1" smtClean="0">
                <a:latin typeface="Times New Roman" pitchFamily="18" charset="0"/>
                <a:cs typeface="Times New Roman" pitchFamily="18" charset="0"/>
              </a:rPr>
              <a:t>RhoGAM</a:t>
            </a:r>
            <a:r>
              <a:rPr lang="en-US" sz="2800" dirty="0" smtClean="0">
                <a:latin typeface="Times New Roman" pitchFamily="18" charset="0"/>
                <a:cs typeface="Times New Roman" pitchFamily="18" charset="0"/>
              </a:rPr>
              <a:t> is given to Rh-negative patients during each bleeding episode to prevent </a:t>
            </a:r>
            <a:r>
              <a:rPr lang="en-US" sz="2800" dirty="0" err="1" smtClean="0">
                <a:latin typeface="Times New Roman" pitchFamily="18" charset="0"/>
                <a:cs typeface="Times New Roman" pitchFamily="18" charset="0"/>
              </a:rPr>
              <a:t>isoimmunization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Image titled Deal with Placenta Previa Step 20"/>
          <p:cNvPicPr>
            <a:picLocks noChangeAspect="1" noChangeArrowheads="1"/>
          </p:cNvPicPr>
          <p:nvPr/>
        </p:nvPicPr>
        <p:blipFill>
          <a:blip r:embed="rId2"/>
          <a:srcRect/>
          <a:stretch>
            <a:fillRect/>
          </a:stretch>
        </p:blipFill>
        <p:spPr bwMode="auto">
          <a:xfrm>
            <a:off x="609600" y="1143000"/>
            <a:ext cx="8077200" cy="5505451"/>
          </a:xfrm>
          <a:prstGeom prst="rect">
            <a:avLst/>
          </a:prstGeom>
          <a:noFill/>
        </p:spPr>
      </p:pic>
      <p:sp>
        <p:nvSpPr>
          <p:cNvPr id="3" name="Title 2"/>
          <p:cNvSpPr>
            <a:spLocks noGrp="1"/>
          </p:cNvSpPr>
          <p:nvPr>
            <p:ph type="title"/>
          </p:nvPr>
        </p:nvSpPr>
        <p:spPr/>
        <p:txBody>
          <a:bodyPr/>
          <a:lstStyle/>
          <a:p>
            <a:r>
              <a:rPr lang="en-US" dirty="0" smtClean="0"/>
              <a:t>Reduce the fear of mom</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Image titled Choose Between an Obstetrician and a Midwife Step 12"/>
          <p:cNvPicPr>
            <a:picLocks noChangeAspect="1" noChangeArrowheads="1"/>
          </p:cNvPicPr>
          <p:nvPr/>
        </p:nvPicPr>
        <p:blipFill>
          <a:blip r:embed="rId2"/>
          <a:srcRect/>
          <a:stretch>
            <a:fillRect/>
          </a:stretch>
        </p:blipFill>
        <p:spPr bwMode="auto">
          <a:xfrm>
            <a:off x="457200" y="304800"/>
            <a:ext cx="8077200" cy="60198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acrostic"/>
          <p:cNvPicPr>
            <a:picLocks noChangeAspect="1" noChangeArrowheads="1"/>
          </p:cNvPicPr>
          <p:nvPr/>
        </p:nvPicPr>
        <p:blipFill>
          <a:blip r:embed="rId2"/>
          <a:srcRect/>
          <a:stretch>
            <a:fillRect/>
          </a:stretch>
        </p:blipFill>
        <p:spPr bwMode="auto">
          <a:xfrm>
            <a:off x="381000" y="152400"/>
            <a:ext cx="8458200" cy="63246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Image titled Choose Between an Obstetrician and a Midwife Step 13"/>
          <p:cNvPicPr>
            <a:picLocks noChangeAspect="1" noChangeArrowheads="1"/>
          </p:cNvPicPr>
          <p:nvPr/>
        </p:nvPicPr>
        <p:blipFill>
          <a:blip r:embed="rId2"/>
          <a:srcRect/>
          <a:stretch>
            <a:fillRect/>
          </a:stretch>
        </p:blipFill>
        <p:spPr bwMode="auto">
          <a:xfrm>
            <a:off x="685800" y="457200"/>
            <a:ext cx="7772400" cy="60198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305800" cy="5447645"/>
          </a:xfrm>
          <a:prstGeom prst="rect">
            <a:avLst/>
          </a:prstGeom>
        </p:spPr>
        <p:txBody>
          <a:bodyPr wrap="square">
            <a:spAutoFit/>
          </a:bodyPr>
          <a:lstStyle/>
          <a:p>
            <a:pPr algn="ctr"/>
            <a:r>
              <a:rPr lang="en-US" sz="2800" b="1" u="sng" dirty="0" smtClean="0"/>
              <a:t>PATIENT TEACHING</a:t>
            </a:r>
          </a:p>
          <a:p>
            <a:pPr>
              <a:buFont typeface="Wingdings" pitchFamily="2" charset="2"/>
              <a:buChar char="v"/>
            </a:pPr>
            <a:r>
              <a:rPr lang="en-US" sz="3200" dirty="0" smtClean="0"/>
              <a:t>to maintain bed rest to prevent unnecessary pressure on the internal cervical area where the placenta is implanted.</a:t>
            </a:r>
          </a:p>
          <a:p>
            <a:pPr>
              <a:buFont typeface="Wingdings" pitchFamily="2" charset="2"/>
              <a:buChar char="v"/>
            </a:pPr>
            <a:r>
              <a:rPr lang="en-US" sz="3200" dirty="0" smtClean="0"/>
              <a:t>patients should be instructed to maintain pelvic rest by abstaining from sexual intercourse or using tampons or douches.</a:t>
            </a:r>
          </a:p>
          <a:p>
            <a:pPr>
              <a:buFont typeface="Wingdings" pitchFamily="2" charset="2"/>
              <a:buChar char="v"/>
            </a:pPr>
            <a:r>
              <a:rPr lang="en-US" sz="3200" dirty="0" smtClean="0"/>
              <a:t> Encourage the patient to prohibit vaginal examinations.</a:t>
            </a:r>
          </a:p>
          <a:p>
            <a:pPr>
              <a:buFont typeface="Wingdings" pitchFamily="2" charset="2"/>
              <a:buChar char="v"/>
            </a:pPr>
            <a:r>
              <a:rPr lang="en-US" sz="3200" dirty="0" smtClean="0"/>
              <a:t>never continue to exercise if spotting or bleeding, cramping, abdominal pain or dizziness,</a:t>
            </a:r>
            <a:endParaRPr lang="en-US" sz="32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6555641"/>
          </a:xfrm>
          <a:prstGeom prst="rect">
            <a:avLst/>
          </a:prstGeom>
        </p:spPr>
        <p:txBody>
          <a:bodyPr wrap="square">
            <a:spAutoFit/>
          </a:bodyPr>
          <a:lstStyle/>
          <a:p>
            <a:r>
              <a:rPr lang="en-US" sz="2800" b="1" dirty="0" smtClean="0"/>
              <a:t>CASE</a:t>
            </a:r>
          </a:p>
          <a:p>
            <a:r>
              <a:rPr lang="en-US" sz="2800" dirty="0" smtClean="0"/>
              <a:t>Megan, a </a:t>
            </a:r>
            <a:r>
              <a:rPr lang="en-US" sz="2800" b="1" dirty="0" smtClean="0"/>
              <a:t>39-year-old woman</a:t>
            </a:r>
            <a:r>
              <a:rPr lang="en-US" sz="2800" dirty="0" smtClean="0"/>
              <a:t>, comes into the emergency department. </a:t>
            </a:r>
          </a:p>
          <a:p>
            <a:r>
              <a:rPr lang="en-US" sz="2800" dirty="0" smtClean="0"/>
              <a:t>She is in the </a:t>
            </a:r>
            <a:r>
              <a:rPr lang="en-US" sz="2800" b="1" dirty="0" smtClean="0"/>
              <a:t>37th week</a:t>
            </a:r>
            <a:r>
              <a:rPr lang="en-US" sz="2800" dirty="0" smtClean="0"/>
              <a:t> of her fourth pregnancy.</a:t>
            </a:r>
          </a:p>
          <a:p>
            <a:r>
              <a:rPr lang="en-US" sz="2800" dirty="0" smtClean="0"/>
              <a:t> She has a history of </a:t>
            </a:r>
            <a:r>
              <a:rPr lang="en-US" sz="2800" b="1" dirty="0" smtClean="0"/>
              <a:t>two elective abortions</a:t>
            </a:r>
            <a:r>
              <a:rPr lang="en-US" sz="2800" dirty="0" smtClean="0"/>
              <a:t>.</a:t>
            </a:r>
          </a:p>
          <a:p>
            <a:r>
              <a:rPr lang="en-US" sz="2800" dirty="0" smtClean="0"/>
              <a:t> </a:t>
            </a:r>
            <a:r>
              <a:rPr lang="en-US" sz="2800" b="1" dirty="0" smtClean="0"/>
              <a:t>A moderate amount of bright red vaginal blood </a:t>
            </a:r>
            <a:r>
              <a:rPr lang="en-US" sz="2800" dirty="0" smtClean="0"/>
              <a:t>is noted. </a:t>
            </a:r>
          </a:p>
          <a:p>
            <a:r>
              <a:rPr lang="en-US" sz="2800" dirty="0" smtClean="0"/>
              <a:t>Megan is crying loudly and asking for someone to call her husband. </a:t>
            </a:r>
          </a:p>
          <a:p>
            <a:r>
              <a:rPr lang="en-US" sz="2800" dirty="0" smtClean="0"/>
              <a:t>She states, </a:t>
            </a:r>
            <a:r>
              <a:rPr lang="en-US" sz="2800" b="1" dirty="0" smtClean="0"/>
              <a:t>“I don’t understand why I’m bleeding! </a:t>
            </a:r>
            <a:r>
              <a:rPr lang="en-US" sz="2800" b="1" i="1" u="sng" dirty="0" smtClean="0"/>
              <a:t>Nothing hurts at all</a:t>
            </a:r>
          </a:p>
          <a:p>
            <a:r>
              <a:rPr lang="en-US" sz="2800" dirty="0" smtClean="0"/>
              <a:t>. I have changed all the bad things in my life. I’ve stopped smoking and using coke.</a:t>
            </a:r>
          </a:p>
          <a:p>
            <a:r>
              <a:rPr lang="en-US" sz="2800" dirty="0" smtClean="0"/>
              <a:t> I really, really want this baby.” The fetal heart tones and movement are regular and strong.</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auses and incidence&lt;br /&gt;Cause  Incidence&lt;br /&gt;&lt;ul&gt;&lt;li&gt;Placenta praevia                                                  ..."/>
          <p:cNvPicPr>
            <a:picLocks noChangeAspect="1" noChangeArrowheads="1"/>
          </p:cNvPicPr>
          <p:nvPr/>
        </p:nvPicPr>
        <p:blipFill>
          <a:blip r:embed="rId2"/>
          <a:srcRect/>
          <a:stretch>
            <a:fillRect/>
          </a:stretch>
        </p:blipFill>
        <p:spPr bwMode="auto">
          <a:xfrm>
            <a:off x="152400" y="304800"/>
            <a:ext cx="8763000" cy="632460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6124754"/>
          </a:xfrm>
          <a:prstGeom prst="rect">
            <a:avLst/>
          </a:prstGeom>
        </p:spPr>
        <p:txBody>
          <a:bodyPr wrap="square">
            <a:spAutoFit/>
          </a:bodyPr>
          <a:lstStyle/>
          <a:p>
            <a:pPr algn="ctr"/>
            <a:r>
              <a:rPr lang="en-US" sz="2800" b="1" u="sng" dirty="0" smtClean="0"/>
              <a:t>Discussion</a:t>
            </a:r>
          </a:p>
          <a:p>
            <a:r>
              <a:rPr lang="en-US" sz="2800" dirty="0" smtClean="0"/>
              <a:t>Megan will be assessed for placenta </a:t>
            </a:r>
            <a:r>
              <a:rPr lang="en-US" sz="2800" dirty="0" err="1" smtClean="0"/>
              <a:t>previa</a:t>
            </a:r>
            <a:r>
              <a:rPr lang="en-US" sz="2800" dirty="0" smtClean="0"/>
              <a:t>.</a:t>
            </a:r>
          </a:p>
          <a:p>
            <a:r>
              <a:rPr lang="en-US" sz="2800" dirty="0" smtClean="0"/>
              <a:t> She has the following </a:t>
            </a:r>
            <a:r>
              <a:rPr lang="en-US" sz="2800" b="1" u="sng" dirty="0" smtClean="0"/>
              <a:t>risk facto</a:t>
            </a:r>
            <a:r>
              <a:rPr lang="en-US" sz="2800" u="sng" dirty="0" smtClean="0"/>
              <a:t>rs</a:t>
            </a:r>
            <a:r>
              <a:rPr lang="en-US" sz="2800" dirty="0" smtClean="0"/>
              <a:t>: </a:t>
            </a:r>
          </a:p>
          <a:p>
            <a:pPr>
              <a:buFont typeface="Wingdings" pitchFamily="2" charset="2"/>
              <a:buChar char="ü"/>
            </a:pPr>
            <a:r>
              <a:rPr lang="en-US" sz="2800" dirty="0" smtClean="0"/>
              <a:t>history of smoking, </a:t>
            </a:r>
          </a:p>
          <a:p>
            <a:pPr>
              <a:buFont typeface="Wingdings" pitchFamily="2" charset="2"/>
              <a:buChar char="ü"/>
            </a:pPr>
            <a:r>
              <a:rPr lang="en-US" sz="2800" dirty="0" smtClean="0"/>
              <a:t>drug use, and</a:t>
            </a:r>
          </a:p>
          <a:p>
            <a:pPr>
              <a:buFont typeface="Wingdings" pitchFamily="2" charset="2"/>
              <a:buChar char="ü"/>
            </a:pPr>
            <a:r>
              <a:rPr lang="en-US" sz="2800" dirty="0" smtClean="0"/>
              <a:t> multiple induced abortions. </a:t>
            </a:r>
          </a:p>
          <a:p>
            <a:r>
              <a:rPr lang="en-US" sz="2800" dirty="0" smtClean="0"/>
              <a:t>Her current </a:t>
            </a:r>
            <a:r>
              <a:rPr lang="en-US" sz="2800" b="1" u="sng" dirty="0" smtClean="0"/>
              <a:t>symptom</a:t>
            </a:r>
            <a:r>
              <a:rPr lang="en-US" sz="2800" dirty="0" smtClean="0"/>
              <a:t> of </a:t>
            </a:r>
          </a:p>
          <a:p>
            <a:pPr>
              <a:buFont typeface="Arial" pitchFamily="34" charset="0"/>
              <a:buChar char="•"/>
            </a:pPr>
            <a:r>
              <a:rPr lang="en-US" sz="2800" dirty="0" smtClean="0"/>
              <a:t>painless, </a:t>
            </a:r>
          </a:p>
          <a:p>
            <a:pPr>
              <a:buFont typeface="Arial" pitchFamily="34" charset="0"/>
              <a:buChar char="•"/>
            </a:pPr>
            <a:r>
              <a:rPr lang="en-US" sz="2800" dirty="0" smtClean="0"/>
              <a:t>bright red bleeding is indicative of the condition. </a:t>
            </a:r>
          </a:p>
          <a:p>
            <a:pPr>
              <a:buFont typeface="Wingdings" pitchFamily="2" charset="2"/>
              <a:buChar char="q"/>
            </a:pPr>
            <a:r>
              <a:rPr lang="en-US" sz="2800" b="1" dirty="0" smtClean="0"/>
              <a:t>No vaginal examination </a:t>
            </a:r>
            <a:r>
              <a:rPr lang="en-US" sz="2800" dirty="0" smtClean="0"/>
              <a:t>will be performed and </a:t>
            </a:r>
          </a:p>
          <a:p>
            <a:pPr>
              <a:buFont typeface="Wingdings" pitchFamily="2" charset="2"/>
              <a:buChar char="q"/>
            </a:pPr>
            <a:r>
              <a:rPr lang="en-US" sz="2800" b="1" dirty="0" smtClean="0"/>
              <a:t>fetal assessment </a:t>
            </a:r>
            <a:r>
              <a:rPr lang="en-US" sz="2800" dirty="0" smtClean="0"/>
              <a:t>will continue. </a:t>
            </a:r>
          </a:p>
          <a:p>
            <a:pPr>
              <a:buFont typeface="Wingdings" pitchFamily="2" charset="2"/>
              <a:buChar char="v"/>
            </a:pPr>
            <a:r>
              <a:rPr lang="en-US" sz="2800" dirty="0" smtClean="0"/>
              <a:t>Megan can expect </a:t>
            </a:r>
            <a:r>
              <a:rPr lang="en-US" sz="2800" b="1" u="sng" dirty="0" smtClean="0"/>
              <a:t>to be on bed re</a:t>
            </a:r>
            <a:r>
              <a:rPr lang="en-US" sz="2800" dirty="0" smtClean="0"/>
              <a:t>st and may be </a:t>
            </a:r>
            <a:r>
              <a:rPr lang="en-US" sz="2800" b="1" u="sng" dirty="0" smtClean="0"/>
              <a:t>hospitalized</a:t>
            </a:r>
            <a:r>
              <a:rPr lang="en-US" sz="2800" dirty="0" smtClean="0"/>
              <a:t> for continued evaluation and fetal surveillance.</a:t>
            </a:r>
            <a:endParaRPr lang="en-US" sz="2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omplications of Placenta&#10;praevia&#10; Preterm delivery.&#10; PPROM.&#10; IUGR&#10; Malpresentation&#10; Fetal abnormalities&#10; ↑ number o..."/>
          <p:cNvPicPr>
            <a:picLocks noChangeAspect="1" noChangeArrowheads="1"/>
          </p:cNvPicPr>
          <p:nvPr/>
        </p:nvPicPr>
        <p:blipFill>
          <a:blip r:embed="rId2"/>
          <a:srcRect/>
          <a:stretch>
            <a:fillRect/>
          </a:stretch>
        </p:blipFill>
        <p:spPr bwMode="auto">
          <a:xfrm>
            <a:off x="304800" y="228600"/>
            <a:ext cx="8458200" cy="64008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ny question?&#10; "/>
          <p:cNvPicPr>
            <a:picLocks noChangeAspect="1" noChangeArrowheads="1"/>
          </p:cNvPicPr>
          <p:nvPr/>
        </p:nvPicPr>
        <p:blipFill>
          <a:blip r:embed="rId2"/>
          <a:srcRect/>
          <a:stretch>
            <a:fillRect/>
          </a:stretch>
        </p:blipFill>
        <p:spPr bwMode="auto">
          <a:xfrm>
            <a:off x="152400" y="0"/>
            <a:ext cx="8686800" cy="6858000"/>
          </a:xfrm>
          <a:prstGeom prst="rect">
            <a:avLst/>
          </a:prstGeom>
          <a:noFill/>
        </p:spPr>
      </p:pic>
      <p:pic>
        <p:nvPicPr>
          <p:cNvPr id="102402" name="Picture 2" descr="Image result for bleeding in placenta previa pictures"/>
          <p:cNvPicPr>
            <a:picLocks noChangeAspect="1" noChangeArrowheads="1"/>
          </p:cNvPicPr>
          <p:nvPr/>
        </p:nvPicPr>
        <p:blipFill>
          <a:blip r:embed="rId3"/>
          <a:srcRect/>
          <a:stretch>
            <a:fillRect/>
          </a:stretch>
        </p:blipFill>
        <p:spPr bwMode="auto">
          <a:xfrm>
            <a:off x="228600" y="3810000"/>
            <a:ext cx="4088130" cy="2819401"/>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NTEPARTUM HAEMORRHAGE &#10;Vasa Praevia-The presence of fetal vessels from the placenta crossing the internal os of the cervi..."/>
          <p:cNvPicPr>
            <a:picLocks noChangeAspect="1" noChangeArrowheads="1"/>
          </p:cNvPicPr>
          <p:nvPr/>
        </p:nvPicPr>
        <p:blipFill>
          <a:blip r:embed="rId2"/>
          <a:srcRect/>
          <a:stretch>
            <a:fillRect/>
          </a:stretch>
        </p:blipFill>
        <p:spPr bwMode="auto">
          <a:xfrm>
            <a:off x="0" y="152400"/>
            <a:ext cx="8686800" cy="67056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152400"/>
            <a:ext cx="8229600" cy="685800"/>
          </a:xfrm>
        </p:spPr>
        <p:txBody>
          <a:bodyPr>
            <a:normAutofit fontScale="90000"/>
          </a:bodyPr>
          <a:lstStyle/>
          <a:p>
            <a:r>
              <a:rPr lang="en-US" dirty="0" err="1"/>
              <a:t>Vasa</a:t>
            </a:r>
            <a:r>
              <a:rPr lang="en-US" dirty="0"/>
              <a:t> </a:t>
            </a:r>
            <a:r>
              <a:rPr lang="en-US" dirty="0" err="1"/>
              <a:t>Previa</a:t>
            </a:r>
            <a:r>
              <a:rPr lang="en-US" dirty="0"/>
              <a:t>?</a:t>
            </a:r>
          </a:p>
        </p:txBody>
      </p:sp>
      <p:pic>
        <p:nvPicPr>
          <p:cNvPr id="14352" name="Picture 16" descr="vasa_previa02"/>
          <p:cNvPicPr>
            <a:picLocks noGrp="1" noChangeAspect="1" noChangeArrowheads="1"/>
          </p:cNvPicPr>
          <p:nvPr>
            <p:ph sz="half" idx="2"/>
          </p:nvPr>
        </p:nvPicPr>
        <p:blipFill>
          <a:blip r:embed="rId3"/>
          <a:srcRect/>
          <a:stretch>
            <a:fillRect/>
          </a:stretch>
        </p:blipFill>
        <p:spPr>
          <a:xfrm>
            <a:off x="228600" y="838200"/>
            <a:ext cx="8686800" cy="5715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1" presetClass="entr" presetSubtype="0" fill="hold" nodeType="withEffect">
                                  <p:stCondLst>
                                    <p:cond delay="0"/>
                                  </p:stCondLst>
                                  <p:childTnLst>
                                    <p:set>
                                      <p:cBhvr>
                                        <p:cTn id="9" dur="1" fill="hold">
                                          <p:stCondLst>
                                            <p:cond delay="0"/>
                                          </p:stCondLst>
                                        </p:cTn>
                                        <p:tgtEl>
                                          <p:spTgt spid="14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Vasa Previa</a:t>
            </a:r>
          </a:p>
        </p:txBody>
      </p:sp>
      <p:pic>
        <p:nvPicPr>
          <p:cNvPr id="24581" name="Picture 5" descr="velamentous insertion02"/>
          <p:cNvPicPr>
            <a:picLocks noGrp="1" noChangeAspect="1" noChangeArrowheads="1"/>
          </p:cNvPicPr>
          <p:nvPr>
            <p:ph idx="1"/>
          </p:nvPr>
        </p:nvPicPr>
        <p:blipFill>
          <a:blip r:embed="rId2"/>
          <a:srcRect/>
          <a:stretch>
            <a:fillRect/>
          </a:stretch>
        </p:blipFill>
        <p:spPr>
          <a:xfrm>
            <a:off x="762000" y="1219200"/>
            <a:ext cx="7848600" cy="5257800"/>
          </a:xfrm>
          <a:noFill/>
          <a:ln/>
        </p:spPr>
      </p:pic>
      <p:sp>
        <p:nvSpPr>
          <p:cNvPr id="24582" name="AutoShape 6"/>
          <p:cNvSpPr>
            <a:spLocks noChangeArrowheads="1"/>
          </p:cNvSpPr>
          <p:nvPr/>
        </p:nvSpPr>
        <p:spPr bwMode="auto">
          <a:xfrm rot="-1462888">
            <a:off x="5562600" y="3352800"/>
            <a:ext cx="3581400" cy="609600"/>
          </a:xfrm>
          <a:prstGeom prst="leftArrowCallout">
            <a:avLst>
              <a:gd name="adj1" fmla="val 25000"/>
              <a:gd name="adj2" fmla="val 25000"/>
              <a:gd name="adj3" fmla="val 97917"/>
              <a:gd name="adj4" fmla="val 66667"/>
            </a:avLst>
          </a:prstGeom>
          <a:solidFill>
            <a:schemeClr val="accent1"/>
          </a:solidFill>
          <a:ln w="9525">
            <a:solidFill>
              <a:schemeClr val="tx1"/>
            </a:solidFill>
            <a:miter lim="800000"/>
            <a:headEnd/>
            <a:tailEnd/>
          </a:ln>
          <a:effectLst/>
        </p:spPr>
        <p:txBody>
          <a:bodyPr wrap="none" anchor="ctr"/>
          <a:lstStyle/>
          <a:p>
            <a:pPr algn="ctr"/>
            <a:r>
              <a:rPr lang="en-US"/>
              <a:t>Velamentous insertion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a:t>Vasa Previa</a:t>
            </a:r>
          </a:p>
        </p:txBody>
      </p:sp>
      <p:sp>
        <p:nvSpPr>
          <p:cNvPr id="21514" name="Rectangle 10"/>
          <p:cNvSpPr>
            <a:spLocks noGrp="1" noChangeArrowheads="1"/>
          </p:cNvSpPr>
          <p:nvPr>
            <p:ph type="body" sz="half" idx="1"/>
          </p:nvPr>
        </p:nvSpPr>
        <p:spPr>
          <a:xfrm>
            <a:off x="914400" y="1600200"/>
            <a:ext cx="3200400" cy="1447800"/>
          </a:xfrm>
        </p:spPr>
        <p:txBody>
          <a:bodyPr>
            <a:normAutofit fontScale="92500"/>
          </a:bodyPr>
          <a:lstStyle/>
          <a:p>
            <a:pPr>
              <a:lnSpc>
                <a:spcPct val="80000"/>
              </a:lnSpc>
            </a:pPr>
            <a:r>
              <a:rPr lang="en-US" sz="2400"/>
              <a:t>Rupture</a:t>
            </a:r>
          </a:p>
          <a:p>
            <a:pPr>
              <a:lnSpc>
                <a:spcPct val="80000"/>
              </a:lnSpc>
            </a:pPr>
            <a:r>
              <a:rPr lang="en-US" sz="2400"/>
              <a:t>Compression of vessels</a:t>
            </a:r>
          </a:p>
          <a:p>
            <a:pPr>
              <a:lnSpc>
                <a:spcPct val="80000"/>
              </a:lnSpc>
            </a:pPr>
            <a:r>
              <a:rPr lang="en-US" sz="2400"/>
              <a:t>Perinatal mortality rate – 50 – 75%</a:t>
            </a:r>
          </a:p>
        </p:txBody>
      </p:sp>
      <p:pic>
        <p:nvPicPr>
          <p:cNvPr id="21512" name="Picture 8" descr="vasaprevia"/>
          <p:cNvPicPr>
            <a:picLocks noGrp="1" noChangeAspect="1" noChangeArrowheads="1"/>
          </p:cNvPicPr>
          <p:nvPr>
            <p:ph sz="half" idx="2"/>
          </p:nvPr>
        </p:nvPicPr>
        <p:blipFill>
          <a:blip r:embed="rId2"/>
          <a:srcRect/>
          <a:stretch>
            <a:fillRect/>
          </a:stretch>
        </p:blipFill>
        <p:spPr>
          <a:xfrm>
            <a:off x="4114800" y="1676400"/>
            <a:ext cx="5029200" cy="4462463"/>
          </a:xfrm>
          <a:no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905000"/>
            <a:ext cx="7010400" cy="4647426"/>
          </a:xfrm>
          <a:prstGeom prst="rect">
            <a:avLst/>
          </a:prstGeom>
        </p:spPr>
        <p:txBody>
          <a:bodyPr wrap="square">
            <a:spAutoFit/>
          </a:bodyPr>
          <a:lstStyle/>
          <a:p>
            <a:r>
              <a:rPr lang="en-US" sz="2400" b="1" dirty="0" smtClean="0"/>
              <a:t>Assessment</a:t>
            </a:r>
            <a:endParaRPr lang="en-US" sz="2400" dirty="0" smtClean="0"/>
          </a:p>
          <a:p>
            <a:r>
              <a:rPr lang="en-US" sz="2400" i="1" dirty="0" smtClean="0"/>
              <a:t>Patient may manifest: </a:t>
            </a:r>
            <a:endParaRPr lang="en-US" sz="2400" dirty="0" smtClean="0"/>
          </a:p>
          <a:p>
            <a:pPr>
              <a:buFont typeface="Wingdings" pitchFamily="2" charset="2"/>
              <a:buChar char="§"/>
            </a:pPr>
            <a:r>
              <a:rPr lang="en-US" sz="2400" dirty="0" smtClean="0"/>
              <a:t>Bleeding episodes (amount, duration)</a:t>
            </a:r>
          </a:p>
          <a:p>
            <a:pPr>
              <a:buFont typeface="Wingdings" pitchFamily="2" charset="2"/>
              <a:buChar char="§"/>
            </a:pPr>
            <a:r>
              <a:rPr lang="en-US" sz="2400" dirty="0" smtClean="0"/>
              <a:t>Abdomen soft/hard when palpated</a:t>
            </a:r>
          </a:p>
          <a:p>
            <a:pPr>
              <a:buFont typeface="Wingdings" pitchFamily="2" charset="2"/>
              <a:buChar char="§"/>
            </a:pPr>
            <a:r>
              <a:rPr lang="en-US" sz="2400" dirty="0" smtClean="0"/>
              <a:t>Manifests body weakness</a:t>
            </a:r>
          </a:p>
          <a:p>
            <a:pPr>
              <a:buFont typeface="Wingdings" pitchFamily="2" charset="2"/>
              <a:buChar char="§"/>
            </a:pPr>
            <a:r>
              <a:rPr lang="en-US" sz="2400" dirty="0" smtClean="0"/>
              <a:t>Low blood pressure</a:t>
            </a:r>
          </a:p>
          <a:p>
            <a:pPr>
              <a:buFont typeface="Wingdings" pitchFamily="2" charset="2"/>
              <a:buChar char="§"/>
            </a:pPr>
            <a:r>
              <a:rPr lang="en-US" sz="2400" dirty="0" smtClean="0"/>
              <a:t>Increased heart rate</a:t>
            </a:r>
          </a:p>
          <a:p>
            <a:pPr>
              <a:buFont typeface="Wingdings" pitchFamily="2" charset="2"/>
              <a:buChar char="§"/>
            </a:pPr>
            <a:r>
              <a:rPr lang="en-US" sz="2400" dirty="0" smtClean="0"/>
              <a:t>Decreased respiratory rate</a:t>
            </a:r>
          </a:p>
          <a:p>
            <a:pPr>
              <a:buFont typeface="Wingdings" pitchFamily="2" charset="2"/>
              <a:buChar char="§"/>
            </a:pPr>
            <a:r>
              <a:rPr lang="en-US" sz="2400" dirty="0" smtClean="0"/>
              <a:t>Fetal heart rate less than normal (120-160 </a:t>
            </a:r>
            <a:r>
              <a:rPr lang="en-US" sz="2400" dirty="0" err="1" smtClean="0"/>
              <a:t>bpm</a:t>
            </a:r>
            <a:r>
              <a:rPr lang="en-US" sz="2400" dirty="0" smtClean="0"/>
              <a:t>)</a:t>
            </a:r>
          </a:p>
          <a:p>
            <a:pPr>
              <a:buFont typeface="Wingdings" pitchFamily="2" charset="2"/>
              <a:buChar char="§"/>
            </a:pPr>
            <a:r>
              <a:rPr lang="en-US" sz="2400" dirty="0" smtClean="0"/>
              <a:t>Decreased urine output</a:t>
            </a:r>
          </a:p>
          <a:p>
            <a:pPr>
              <a:buFont typeface="Wingdings" pitchFamily="2" charset="2"/>
              <a:buChar char="§"/>
            </a:pPr>
            <a:r>
              <a:rPr lang="en-US" sz="2400" dirty="0" smtClean="0"/>
              <a:t>Increased urine </a:t>
            </a:r>
            <a:r>
              <a:rPr lang="en-US" sz="2800" dirty="0" smtClean="0"/>
              <a:t>concentration</a:t>
            </a:r>
          </a:p>
          <a:p>
            <a:pPr>
              <a:buFont typeface="Wingdings" pitchFamily="2" charset="2"/>
              <a:buChar char="§"/>
            </a:pPr>
            <a:r>
              <a:rPr lang="en-US" sz="2800" dirty="0" smtClean="0"/>
              <a:t>Pale, cold, clammy skin</a:t>
            </a:r>
            <a:endParaRPr lang="en-US" sz="2800" dirty="0"/>
          </a:p>
        </p:txBody>
      </p:sp>
      <p:sp>
        <p:nvSpPr>
          <p:cNvPr id="4" name="Rectangle 3"/>
          <p:cNvSpPr/>
          <p:nvPr/>
        </p:nvSpPr>
        <p:spPr>
          <a:xfrm>
            <a:off x="381000" y="609600"/>
            <a:ext cx="7315200" cy="1384995"/>
          </a:xfrm>
          <a:prstGeom prst="rect">
            <a:avLst/>
          </a:prstGeom>
        </p:spPr>
        <p:txBody>
          <a:bodyPr wrap="square">
            <a:spAutoFit/>
          </a:bodyPr>
          <a:lstStyle/>
          <a:p>
            <a:r>
              <a:rPr lang="en-US" sz="2800" b="1" dirty="0" smtClean="0"/>
              <a:t>Nursing Diagnosis</a:t>
            </a:r>
            <a:endParaRPr lang="en-US" sz="2800" dirty="0" smtClean="0"/>
          </a:p>
          <a:p>
            <a:r>
              <a:rPr lang="en-US" sz="2800" dirty="0" smtClean="0"/>
              <a:t>Deficient Fluid Volume r/t Active Blood Loss Secondary to Disrupted Placental Implantation</a:t>
            </a:r>
            <a:endParaRPr lang="en-US"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362200"/>
            <a:ext cx="5105400" cy="3539430"/>
          </a:xfrm>
          <a:prstGeom prst="rect">
            <a:avLst/>
          </a:prstGeom>
        </p:spPr>
        <p:txBody>
          <a:bodyPr wrap="square">
            <a:spAutoFit/>
          </a:bodyPr>
          <a:lstStyle/>
          <a:p>
            <a:r>
              <a:rPr lang="en-US" sz="2800" b="1" dirty="0" smtClean="0"/>
              <a:t>Assessment</a:t>
            </a:r>
            <a:endParaRPr lang="en-US" sz="2800" dirty="0" smtClean="0"/>
          </a:p>
          <a:p>
            <a:pPr>
              <a:buFont typeface="Wingdings" pitchFamily="2" charset="2"/>
              <a:buChar char="§"/>
            </a:pPr>
            <a:r>
              <a:rPr lang="en-US" sz="2800" i="1" dirty="0" smtClean="0"/>
              <a:t>Patient may manifest</a:t>
            </a:r>
            <a:endParaRPr lang="en-US" sz="2800" dirty="0" smtClean="0"/>
          </a:p>
          <a:p>
            <a:pPr>
              <a:buFont typeface="Wingdings" pitchFamily="2" charset="2"/>
              <a:buChar char="§"/>
            </a:pPr>
            <a:r>
              <a:rPr lang="en-US" sz="2800" dirty="0" smtClean="0"/>
              <a:t>Restlessness</a:t>
            </a:r>
          </a:p>
          <a:p>
            <a:pPr>
              <a:buFont typeface="Wingdings" pitchFamily="2" charset="2"/>
              <a:buChar char="§"/>
            </a:pPr>
            <a:r>
              <a:rPr lang="en-US" sz="2800" dirty="0" smtClean="0"/>
              <a:t>Confusion</a:t>
            </a:r>
          </a:p>
          <a:p>
            <a:pPr>
              <a:buFont typeface="Wingdings" pitchFamily="2" charset="2"/>
              <a:buChar char="§"/>
            </a:pPr>
            <a:r>
              <a:rPr lang="en-US" sz="2800" dirty="0" smtClean="0"/>
              <a:t>Irritability</a:t>
            </a:r>
          </a:p>
          <a:p>
            <a:pPr>
              <a:buFont typeface="Wingdings" pitchFamily="2" charset="2"/>
              <a:buChar char="§"/>
            </a:pPr>
            <a:r>
              <a:rPr lang="en-US" sz="2800" dirty="0" smtClean="0"/>
              <a:t>Manifest Body Weakness</a:t>
            </a:r>
          </a:p>
          <a:p>
            <a:pPr>
              <a:buFont typeface="Wingdings" pitchFamily="2" charset="2"/>
              <a:buChar char="§"/>
            </a:pPr>
            <a:r>
              <a:rPr lang="en-US" sz="2800" dirty="0" smtClean="0"/>
              <a:t>Capillary refill more than 3 sec</a:t>
            </a:r>
          </a:p>
          <a:p>
            <a:pPr>
              <a:buFont typeface="Wingdings" pitchFamily="2" charset="2"/>
              <a:buChar char="§"/>
            </a:pPr>
            <a:r>
              <a:rPr lang="en-US" sz="2800" dirty="0" err="1" smtClean="0"/>
              <a:t>Oliguria</a:t>
            </a:r>
            <a:endParaRPr lang="en-US" sz="2800" dirty="0" smtClean="0"/>
          </a:p>
        </p:txBody>
      </p:sp>
      <p:sp>
        <p:nvSpPr>
          <p:cNvPr id="3" name="Rectangle 2"/>
          <p:cNvSpPr/>
          <p:nvPr/>
        </p:nvSpPr>
        <p:spPr>
          <a:xfrm>
            <a:off x="1066800" y="685800"/>
            <a:ext cx="7543800" cy="1384995"/>
          </a:xfrm>
          <a:prstGeom prst="rect">
            <a:avLst/>
          </a:prstGeom>
        </p:spPr>
        <p:txBody>
          <a:bodyPr wrap="square">
            <a:spAutoFit/>
          </a:bodyPr>
          <a:lstStyle/>
          <a:p>
            <a:r>
              <a:rPr lang="en-US" sz="2800" b="1" dirty="0" smtClean="0"/>
              <a:t>Nursing Diagnosis</a:t>
            </a:r>
            <a:endParaRPr lang="en-US" sz="2800" dirty="0" smtClean="0"/>
          </a:p>
          <a:p>
            <a:r>
              <a:rPr lang="en-US" sz="2800" dirty="0" smtClean="0"/>
              <a:t>Ineffective tissue perfusion r/t decreased </a:t>
            </a:r>
            <a:r>
              <a:rPr lang="en-US" sz="2800" dirty="0" err="1" smtClean="0"/>
              <a:t>HgB</a:t>
            </a:r>
            <a:r>
              <a:rPr lang="en-US" sz="2800" dirty="0" smtClean="0"/>
              <a:t> concentration in blood &amp; </a:t>
            </a:r>
            <a:r>
              <a:rPr lang="en-US" sz="2800" dirty="0" err="1" smtClean="0"/>
              <a:t>hypovolemia</a:t>
            </a:r>
            <a:endParaRPr lang="en-US" sz="28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97839"/>
            <a:ext cx="5638800" cy="3108543"/>
          </a:xfrm>
          <a:prstGeom prst="rect">
            <a:avLst/>
          </a:prstGeom>
        </p:spPr>
        <p:txBody>
          <a:bodyPr wrap="square">
            <a:spAutoFit/>
          </a:bodyPr>
          <a:lstStyle/>
          <a:p>
            <a:r>
              <a:rPr lang="en-US" sz="2800" b="1" dirty="0" smtClean="0"/>
              <a:t>Assessment</a:t>
            </a:r>
            <a:endParaRPr lang="en-US" sz="2800" dirty="0" smtClean="0"/>
          </a:p>
          <a:p>
            <a:pPr>
              <a:buFont typeface="Wingdings" pitchFamily="2" charset="2"/>
              <a:buChar char="§"/>
            </a:pPr>
            <a:r>
              <a:rPr lang="en-US" sz="2800" dirty="0" err="1" smtClean="0"/>
              <a:t>dysrhythmias</a:t>
            </a:r>
            <a:endParaRPr lang="en-US" sz="2800" dirty="0" smtClean="0"/>
          </a:p>
          <a:p>
            <a:pPr>
              <a:buFont typeface="Wingdings" pitchFamily="2" charset="2"/>
              <a:buChar char="§"/>
            </a:pPr>
            <a:r>
              <a:rPr lang="en-US" sz="2800" dirty="0" smtClean="0"/>
              <a:t>prolonged capillary refill</a:t>
            </a:r>
          </a:p>
          <a:p>
            <a:pPr>
              <a:buFont typeface="Wingdings" pitchFamily="2" charset="2"/>
              <a:buChar char="§"/>
            </a:pPr>
            <a:r>
              <a:rPr lang="en-US" sz="2800" dirty="0" smtClean="0"/>
              <a:t>cold clammy skin</a:t>
            </a:r>
          </a:p>
          <a:p>
            <a:pPr>
              <a:buFont typeface="Wingdings" pitchFamily="2" charset="2"/>
              <a:buChar char="§"/>
            </a:pPr>
            <a:r>
              <a:rPr lang="en-US" sz="2800" dirty="0" err="1" smtClean="0"/>
              <a:t>Dyspnea</a:t>
            </a:r>
            <a:endParaRPr lang="en-US" sz="2800" dirty="0" smtClean="0"/>
          </a:p>
          <a:p>
            <a:pPr>
              <a:buFont typeface="Wingdings" pitchFamily="2" charset="2"/>
              <a:buChar char="§"/>
            </a:pPr>
            <a:r>
              <a:rPr lang="en-US" sz="2800" dirty="0" smtClean="0"/>
              <a:t>restlessness</a:t>
            </a:r>
          </a:p>
          <a:p>
            <a:pPr>
              <a:buFont typeface="Wingdings" pitchFamily="2" charset="2"/>
              <a:buChar char="§"/>
            </a:pPr>
            <a:r>
              <a:rPr lang="en-US" sz="2800" dirty="0" smtClean="0"/>
              <a:t>variations in BP reading</a:t>
            </a:r>
          </a:p>
        </p:txBody>
      </p:sp>
      <p:sp>
        <p:nvSpPr>
          <p:cNvPr id="3" name="Rectangle 2"/>
          <p:cNvSpPr/>
          <p:nvPr/>
        </p:nvSpPr>
        <p:spPr>
          <a:xfrm>
            <a:off x="1295400" y="914400"/>
            <a:ext cx="7467600" cy="954107"/>
          </a:xfrm>
          <a:prstGeom prst="rect">
            <a:avLst/>
          </a:prstGeom>
        </p:spPr>
        <p:txBody>
          <a:bodyPr wrap="square">
            <a:spAutoFit/>
          </a:bodyPr>
          <a:lstStyle/>
          <a:p>
            <a:r>
              <a:rPr lang="en-US" sz="2800" b="1" dirty="0" smtClean="0"/>
              <a:t>Nursing Diagnosis</a:t>
            </a:r>
            <a:endParaRPr lang="en-US" sz="2800" dirty="0" smtClean="0"/>
          </a:p>
          <a:p>
            <a:r>
              <a:rPr lang="en-US" sz="2800" dirty="0" smtClean="0"/>
              <a:t>Decreased cardiac output r/t altered contractility</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1034</Words>
  <Application>Microsoft Office PowerPoint</Application>
  <PresentationFormat>On-screen Show (4:3)</PresentationFormat>
  <Paragraphs>115</Paragraphs>
  <Slides>101</Slides>
  <Notes>3</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Factors that determine persistence of placenta previa?</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Reduce the fear of mom</vt:lpstr>
      <vt:lpstr>Slide 85</vt:lpstr>
      <vt:lpstr>Slide 86</vt:lpstr>
      <vt:lpstr>Slide 87</vt:lpstr>
      <vt:lpstr>Slide 88</vt:lpstr>
      <vt:lpstr>Slide 89</vt:lpstr>
      <vt:lpstr>Slide 90</vt:lpstr>
      <vt:lpstr>Slide 91</vt:lpstr>
      <vt:lpstr>Slide 92</vt:lpstr>
      <vt:lpstr>Slide 93</vt:lpstr>
      <vt:lpstr>Vasa Previa?</vt:lpstr>
      <vt:lpstr>Vasa Previa</vt:lpstr>
      <vt:lpstr>Vasa Previa</vt:lpstr>
      <vt:lpstr>Slide 97</vt:lpstr>
      <vt:lpstr>Slide 98</vt:lpstr>
      <vt:lpstr>Slide 99</vt:lpstr>
      <vt:lpstr>Slide 100</vt:lpstr>
      <vt:lpstr>Slide 101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77</cp:revision>
  <dcterms:created xsi:type="dcterms:W3CDTF">2006-08-16T00:00:00Z</dcterms:created>
  <dcterms:modified xsi:type="dcterms:W3CDTF">2022-06-22T08:33:39Z</dcterms:modified>
</cp:coreProperties>
</file>