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tableStyles" Target="tableStyles.xml"/><Relationship Id="rId9" Type="http://schemas.openxmlformats.org/officeDocument/2006/relationships/presProps" Target="presProps.xml"/><Relationship Id="rId10" Type="http://schemas.openxmlformats.org/officeDocument/2006/relationships/viewProps" Target="viewProps.xml"/><Relationship Id="rId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5"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9"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9" name=""/>
        <p:cNvGrpSpPr/>
        <p:nvPr/>
      </p:nvGrpSpPr>
      <p:grpSpPr>
        <a:xfrm>
          <a:off x="0" y="0"/>
          <a:ext cx="0" cy="0"/>
          <a:chOff x="0" y="0"/>
          <a:chExt cx="0" cy="0"/>
        </a:xfrm>
      </p:grpSpPr>
      <p:sp>
        <p:nvSpPr>
          <p:cNvPr id="1048616" name="Title 1"/>
          <p:cNvSpPr>
            <a:spLocks noGrp="1"/>
          </p:cNvSpPr>
          <p:nvPr>
            <p:ph type="title"/>
          </p:nvPr>
        </p:nvSpPr>
        <p:spPr/>
        <p:txBody>
          <a:bodyPr/>
          <a:p>
            <a:r>
              <a:rPr altLang="zh-CN" lang="en-US" smtClean="0"/>
              <a:t>Click to edit Master title style</a:t>
            </a:r>
            <a:endParaRPr dirty="0" lang="en-US"/>
          </a:p>
        </p:txBody>
      </p:sp>
      <p:sp>
        <p:nvSpPr>
          <p:cNvPr id="1048617"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9" name="Footer Placeholder 4"/>
          <p:cNvSpPr>
            <a:spLocks noGrp="1"/>
          </p:cNvSpPr>
          <p:nvPr>
            <p:ph type="ftr" sz="quarter" idx="11"/>
          </p:nvPr>
        </p:nvSpPr>
        <p:spPr/>
        <p:txBody>
          <a:bodyPr/>
          <a:p>
            <a:endParaRPr altLang="en-US" lang="zh-CN"/>
          </a:p>
        </p:txBody>
      </p:sp>
      <p:sp>
        <p:nvSpPr>
          <p:cNvPr id="104862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6" name=""/>
        <p:cNvGrpSpPr/>
        <p:nvPr/>
      </p:nvGrpSpPr>
      <p:grpSpPr>
        <a:xfrm>
          <a:off x="0" y="0"/>
          <a:ext cx="0" cy="0"/>
          <a:chOff x="0" y="0"/>
          <a:chExt cx="0" cy="0"/>
        </a:xfrm>
      </p:grpSpPr>
      <p:sp>
        <p:nvSpPr>
          <p:cNvPr id="1048600"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1"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3" name="Footer Placeholder 4"/>
          <p:cNvSpPr>
            <a:spLocks noGrp="1"/>
          </p:cNvSpPr>
          <p:nvPr>
            <p:ph type="ftr" sz="quarter" idx="11"/>
          </p:nvPr>
        </p:nvSpPr>
        <p:spPr/>
        <p:txBody>
          <a:bodyPr/>
          <a:p>
            <a:endParaRPr altLang="en-US" lang="zh-CN"/>
          </a:p>
        </p:txBody>
      </p:sp>
      <p:sp>
        <p:nvSpPr>
          <p:cNvPr id="104860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7" name=""/>
        <p:cNvGrpSpPr/>
        <p:nvPr/>
      </p:nvGrpSpPr>
      <p:grpSpPr>
        <a:xfrm>
          <a:off x="0" y="0"/>
          <a:ext cx="0" cy="0"/>
          <a:chOff x="0" y="0"/>
          <a:chExt cx="0" cy="0"/>
        </a:xfrm>
      </p:grpSpPr>
      <p:sp>
        <p:nvSpPr>
          <p:cNvPr id="1048605" name="Title 1"/>
          <p:cNvSpPr>
            <a:spLocks noGrp="1"/>
          </p:cNvSpPr>
          <p:nvPr>
            <p:ph type="title"/>
          </p:nvPr>
        </p:nvSpPr>
        <p:spPr/>
        <p:txBody>
          <a:bodyPr/>
          <a:p>
            <a:r>
              <a:rPr altLang="zh-CN" lang="en-US" smtClean="0"/>
              <a:t>Click to edit Master title style</a:t>
            </a:r>
            <a:endParaRPr dirty="0" lang="en-US"/>
          </a:p>
        </p:txBody>
      </p:sp>
      <p:sp>
        <p:nvSpPr>
          <p:cNvPr id="1048606"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8" name="Footer Placeholder 4"/>
          <p:cNvSpPr>
            <a:spLocks noGrp="1"/>
          </p:cNvSpPr>
          <p:nvPr>
            <p:ph type="ftr" sz="quarter" idx="11"/>
          </p:nvPr>
        </p:nvSpPr>
        <p:spPr/>
        <p:txBody>
          <a:bodyPr/>
          <a:p>
            <a:endParaRPr altLang="en-US" lang="zh-CN"/>
          </a:p>
        </p:txBody>
      </p:sp>
      <p:sp>
        <p:nvSpPr>
          <p:cNvPr id="104860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0" name=""/>
        <p:cNvGrpSpPr/>
        <p:nvPr/>
      </p:nvGrpSpPr>
      <p:grpSpPr>
        <a:xfrm>
          <a:off x="0" y="0"/>
          <a:ext cx="0" cy="0"/>
          <a:chOff x="0" y="0"/>
          <a:chExt cx="0" cy="0"/>
        </a:xfrm>
      </p:grpSpPr>
      <p:sp>
        <p:nvSpPr>
          <p:cNvPr id="1048621"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2"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4" name="Footer Placeholder 4"/>
          <p:cNvSpPr>
            <a:spLocks noGrp="1"/>
          </p:cNvSpPr>
          <p:nvPr>
            <p:ph type="ftr" sz="quarter" idx="11"/>
          </p:nvPr>
        </p:nvSpPr>
        <p:spPr/>
        <p:txBody>
          <a:bodyPr/>
          <a:p>
            <a:endParaRPr altLang="en-US" lang="zh-CN"/>
          </a:p>
        </p:txBody>
      </p:sp>
      <p:sp>
        <p:nvSpPr>
          <p:cNvPr id="104862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1" name=""/>
        <p:cNvGrpSpPr/>
        <p:nvPr/>
      </p:nvGrpSpPr>
      <p:grpSpPr>
        <a:xfrm>
          <a:off x="0" y="0"/>
          <a:ext cx="0" cy="0"/>
          <a:chOff x="0" y="0"/>
          <a:chExt cx="0" cy="0"/>
        </a:xfrm>
      </p:grpSpPr>
      <p:sp>
        <p:nvSpPr>
          <p:cNvPr id="1048626" name="Title 1"/>
          <p:cNvSpPr>
            <a:spLocks noGrp="1"/>
          </p:cNvSpPr>
          <p:nvPr>
            <p:ph type="title"/>
          </p:nvPr>
        </p:nvSpPr>
        <p:spPr/>
        <p:txBody>
          <a:bodyPr/>
          <a:p>
            <a:r>
              <a:rPr altLang="zh-CN" lang="en-US" smtClean="0"/>
              <a:t>Click to edit Master title style</a:t>
            </a:r>
            <a:endParaRPr dirty="0" lang="en-US"/>
          </a:p>
        </p:txBody>
      </p:sp>
      <p:sp>
        <p:nvSpPr>
          <p:cNvPr id="1048627"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8"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5"/>
          <p:cNvSpPr>
            <a:spLocks noGrp="1"/>
          </p:cNvSpPr>
          <p:nvPr>
            <p:ph type="ftr" sz="quarter" idx="11"/>
          </p:nvPr>
        </p:nvSpPr>
        <p:spPr/>
        <p:txBody>
          <a:bodyPr/>
          <a:p>
            <a:endParaRPr altLang="en-US" lang="zh-CN"/>
          </a:p>
        </p:txBody>
      </p:sp>
      <p:sp>
        <p:nvSpPr>
          <p:cNvPr id="1048631"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2" name=""/>
        <p:cNvGrpSpPr/>
        <p:nvPr/>
      </p:nvGrpSpPr>
      <p:grpSpPr>
        <a:xfrm>
          <a:off x="0" y="0"/>
          <a:ext cx="0" cy="0"/>
          <a:chOff x="0" y="0"/>
          <a:chExt cx="0" cy="0"/>
        </a:xfrm>
      </p:grpSpPr>
      <p:sp>
        <p:nvSpPr>
          <p:cNvPr id="1048632"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3"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4"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5"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6"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8" name="Footer Placeholder 7"/>
          <p:cNvSpPr>
            <a:spLocks noGrp="1"/>
          </p:cNvSpPr>
          <p:nvPr>
            <p:ph type="ftr" sz="quarter" idx="11"/>
          </p:nvPr>
        </p:nvSpPr>
        <p:spPr/>
        <p:txBody>
          <a:bodyPr/>
          <a:p>
            <a:endParaRPr altLang="en-US" lang="zh-CN"/>
          </a:p>
        </p:txBody>
      </p:sp>
      <p:sp>
        <p:nvSpPr>
          <p:cNvPr id="1048639"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5" name=""/>
        <p:cNvGrpSpPr/>
        <p:nvPr/>
      </p:nvGrpSpPr>
      <p:grpSpPr>
        <a:xfrm>
          <a:off x="0" y="0"/>
          <a:ext cx="0" cy="0"/>
          <a:chOff x="0" y="0"/>
          <a:chExt cx="0" cy="0"/>
        </a:xfrm>
      </p:grpSpPr>
      <p:sp>
        <p:nvSpPr>
          <p:cNvPr id="1048596" name="Title 1"/>
          <p:cNvSpPr>
            <a:spLocks noGrp="1"/>
          </p:cNvSpPr>
          <p:nvPr>
            <p:ph type="title"/>
          </p:nvPr>
        </p:nvSpPr>
        <p:spPr/>
        <p:txBody>
          <a:bodyPr/>
          <a:p>
            <a:r>
              <a:rPr altLang="zh-CN" lang="en-US" smtClean="0"/>
              <a:t>Click to edit Master title style</a:t>
            </a:r>
            <a:endParaRPr dirty="0" lang="en-US"/>
          </a:p>
        </p:txBody>
      </p:sp>
      <p:sp>
        <p:nvSpPr>
          <p:cNvPr id="1048597"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8" name="Footer Placeholder 3"/>
          <p:cNvSpPr>
            <a:spLocks noGrp="1"/>
          </p:cNvSpPr>
          <p:nvPr>
            <p:ph type="ftr" sz="quarter" idx="11"/>
          </p:nvPr>
        </p:nvSpPr>
        <p:spPr/>
        <p:txBody>
          <a:bodyPr/>
          <a:p>
            <a:endParaRPr altLang="en-US" lang="zh-CN"/>
          </a:p>
        </p:txBody>
      </p:sp>
      <p:sp>
        <p:nvSpPr>
          <p:cNvPr id="1048599"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3" name=""/>
        <p:cNvGrpSpPr/>
        <p:nvPr/>
      </p:nvGrpSpPr>
      <p:grpSpPr>
        <a:xfrm>
          <a:off x="0" y="0"/>
          <a:ext cx="0" cy="0"/>
          <a:chOff x="0" y="0"/>
          <a:chExt cx="0" cy="0"/>
        </a:xfrm>
      </p:grpSpPr>
      <p:sp>
        <p:nvSpPr>
          <p:cNvPr id="1048640"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1" name="Footer Placeholder 2"/>
          <p:cNvSpPr>
            <a:spLocks noGrp="1"/>
          </p:cNvSpPr>
          <p:nvPr>
            <p:ph type="ftr" sz="quarter" idx="11"/>
          </p:nvPr>
        </p:nvSpPr>
        <p:spPr/>
        <p:txBody>
          <a:bodyPr/>
          <a:p>
            <a:endParaRPr altLang="en-US" lang="zh-CN"/>
          </a:p>
        </p:txBody>
      </p:sp>
      <p:sp>
        <p:nvSpPr>
          <p:cNvPr id="1048642"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4" name=""/>
        <p:cNvGrpSpPr/>
        <p:nvPr/>
      </p:nvGrpSpPr>
      <p:grpSpPr>
        <a:xfrm>
          <a:off x="0" y="0"/>
          <a:ext cx="0" cy="0"/>
          <a:chOff x="0" y="0"/>
          <a:chExt cx="0" cy="0"/>
        </a:xfrm>
      </p:grpSpPr>
      <p:sp>
        <p:nvSpPr>
          <p:cNvPr id="1048643"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5"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7" name="Footer Placeholder 5"/>
          <p:cNvSpPr>
            <a:spLocks noGrp="1"/>
          </p:cNvSpPr>
          <p:nvPr>
            <p:ph type="ftr" sz="quarter" idx="11"/>
          </p:nvPr>
        </p:nvSpPr>
        <p:spPr/>
        <p:txBody>
          <a:bodyPr/>
          <a:p>
            <a:endParaRPr altLang="en-US" lang="zh-CN"/>
          </a:p>
        </p:txBody>
      </p:sp>
      <p:sp>
        <p:nvSpPr>
          <p:cNvPr id="104864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8" name=""/>
        <p:cNvGrpSpPr/>
        <p:nvPr/>
      </p:nvGrpSpPr>
      <p:grpSpPr>
        <a:xfrm>
          <a:off x="0" y="0"/>
          <a:ext cx="0" cy="0"/>
          <a:chOff x="0" y="0"/>
          <a:chExt cx="0" cy="0"/>
        </a:xfrm>
      </p:grpSpPr>
      <p:sp>
        <p:nvSpPr>
          <p:cNvPr id="1048610"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1"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2"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4" name="Footer Placeholder 5"/>
          <p:cNvSpPr>
            <a:spLocks noGrp="1"/>
          </p:cNvSpPr>
          <p:nvPr>
            <p:ph type="ftr" sz="quarter" idx="11"/>
          </p:nvPr>
        </p:nvSpPr>
        <p:spPr/>
        <p:txBody>
          <a:bodyPr/>
          <a:p>
            <a:endParaRPr altLang="en-US" lang="zh-CN"/>
          </a:p>
        </p:txBody>
      </p:sp>
      <p:sp>
        <p:nvSpPr>
          <p:cNvPr id="104861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7"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0" name=""/>
        <p:cNvGrpSpPr/>
        <p:nvPr/>
      </p:nvGrpSpPr>
      <p:grpSpPr>
        <a:xfrm>
          <a:off x="0" y="0"/>
          <a:ext cx="0" cy="0"/>
          <a:chOff x="0" y="0"/>
          <a:chExt cx="0" cy="0"/>
        </a:xfrm>
      </p:grpSpPr>
      <p:sp>
        <p:nvSpPr>
          <p:cNvPr id="1048586" name="Title 1"/>
          <p:cNvSpPr>
            <a:spLocks noGrp="1"/>
          </p:cNvSpPr>
          <p:nvPr>
            <p:ph type="ctrTitle"/>
          </p:nvPr>
        </p:nvSpPr>
        <p:spPr/>
        <p:txBody>
          <a:bodyPr/>
          <a:p>
            <a:r>
              <a:rPr altLang="zh-CN" lang="en-US"/>
              <a:t>N</a:t>
            </a:r>
            <a:r>
              <a:rPr altLang="zh-CN" lang="en-US"/>
              <a:t>u</a:t>
            </a:r>
            <a:r>
              <a:rPr altLang="zh-CN" lang="en-US"/>
              <a:t>r</a:t>
            </a:r>
            <a:r>
              <a:rPr altLang="zh-CN" lang="en-US"/>
              <a:t>s</a:t>
            </a:r>
            <a:r>
              <a:rPr altLang="zh-CN" lang="en-US"/>
              <a:t>i</a:t>
            </a:r>
            <a:r>
              <a:rPr altLang="zh-CN" lang="en-US"/>
              <a:t>ng</a:t>
            </a:r>
            <a:r>
              <a:rPr altLang="zh-CN" lang="en-US"/>
              <a:t> </a:t>
            </a:r>
            <a:r>
              <a:rPr altLang="zh-CN" lang="en-US"/>
              <a:t>c</a:t>
            </a:r>
            <a:r>
              <a:rPr altLang="zh-CN" lang="en-US"/>
              <a:t>a</a:t>
            </a:r>
            <a:r>
              <a:rPr altLang="zh-CN" lang="en-US"/>
              <a:t>r</a:t>
            </a:r>
            <a:r>
              <a:rPr altLang="zh-CN" lang="en-US"/>
              <a:t>e</a:t>
            </a:r>
            <a:r>
              <a:rPr altLang="zh-CN" lang="en-US"/>
              <a:t> </a:t>
            </a:r>
            <a:r>
              <a:rPr altLang="zh-CN" lang="en-US"/>
              <a:t>e</a:t>
            </a:r>
            <a:r>
              <a:rPr altLang="zh-CN" lang="en-US"/>
              <a:t>l</a:t>
            </a:r>
            <a:r>
              <a:rPr altLang="zh-CN" lang="en-US"/>
              <a:t>d</a:t>
            </a:r>
            <a:r>
              <a:rPr altLang="zh-CN" lang="en-US"/>
              <a:t>e</a:t>
            </a:r>
            <a:r>
              <a:rPr altLang="zh-CN" lang="en-US"/>
              <a:t>r</a:t>
            </a:r>
            <a:r>
              <a:rPr altLang="zh-CN" lang="en-US"/>
              <a:t>l</a:t>
            </a:r>
            <a:r>
              <a:rPr altLang="zh-CN" lang="en-US"/>
              <a:t>y</a:t>
            </a:r>
            <a:r>
              <a:rPr altLang="zh-CN" lang="en-US"/>
              <a:t> </a:t>
            </a:r>
            <a:endParaRPr altLang="zh-CN" lang="en-US"/>
          </a:p>
        </p:txBody>
      </p:sp>
      <p:sp>
        <p:nvSpPr>
          <p:cNvPr id="1048587" name="Subtitle 2"/>
          <p:cNvSpPr>
            <a:spLocks noGrp="1"/>
          </p:cNvSpPr>
          <p:nvPr>
            <p:ph type="subTitle" idx="1"/>
          </p:nvPr>
        </p:nvSpPr>
        <p:spPr/>
        <p:txBody>
          <a:bodyPr/>
          <a:p>
            <a:r>
              <a:rPr altLang="zh-CN" lang="en-US"/>
              <a:t>C</a:t>
            </a:r>
            <a:r>
              <a:rPr altLang="zh-CN" lang="en-US"/>
              <a:t>o</a:t>
            </a:r>
            <a:r>
              <a:rPr altLang="zh-CN" lang="en-US"/>
              <a:t>m</a:t>
            </a:r>
            <a:r>
              <a:rPr altLang="zh-CN" lang="en-US"/>
              <a:t>m</a:t>
            </a:r>
            <a:r>
              <a:rPr altLang="zh-CN" lang="en-US"/>
              <a:t>o</a:t>
            </a:r>
            <a:r>
              <a:rPr altLang="zh-CN" lang="en-US"/>
              <a:t>n</a:t>
            </a:r>
            <a:r>
              <a:rPr altLang="zh-CN" lang="en-US"/>
              <a:t> </a:t>
            </a:r>
            <a:r>
              <a:rPr altLang="zh-CN" lang="en-US"/>
              <a:t>h</a:t>
            </a:r>
            <a:r>
              <a:rPr altLang="zh-CN" lang="en-US"/>
              <a:t>e</a:t>
            </a:r>
            <a:r>
              <a:rPr altLang="zh-CN" lang="en-US"/>
              <a:t>a</a:t>
            </a:r>
            <a:r>
              <a:rPr altLang="zh-CN" lang="en-US"/>
              <a:t>l</a:t>
            </a:r>
            <a:r>
              <a:rPr altLang="zh-CN" lang="en-US"/>
              <a:t>t</a:t>
            </a:r>
            <a:r>
              <a:rPr altLang="zh-CN" lang="en-US"/>
              <a:t>h</a:t>
            </a:r>
            <a:r>
              <a:rPr altLang="zh-CN" lang="en-US"/>
              <a:t> </a:t>
            </a:r>
            <a:r>
              <a:rPr altLang="zh-CN" lang="en-US"/>
              <a:t>p</a:t>
            </a:r>
            <a:r>
              <a:rPr altLang="zh-CN" lang="en-US"/>
              <a:t>r</a:t>
            </a:r>
            <a:r>
              <a:rPr altLang="zh-CN" lang="en-US"/>
              <a:t>o</a:t>
            </a:r>
            <a:r>
              <a:rPr altLang="zh-CN" lang="en-US"/>
              <a:t>b</a:t>
            </a:r>
            <a:r>
              <a:rPr altLang="zh-CN" lang="en-US"/>
              <a:t>l</a:t>
            </a:r>
            <a:r>
              <a:rPr altLang="zh-CN" lang="en-US"/>
              <a:t>e</a:t>
            </a:r>
            <a:r>
              <a:rPr altLang="zh-CN" lang="en-US"/>
              <a:t>m</a:t>
            </a:r>
            <a:r>
              <a:rPr altLang="zh-CN" lang="en-US"/>
              <a:t> </a:t>
            </a:r>
            <a:r>
              <a:rPr altLang="zh-CN" lang="en-US"/>
              <a:t>a</a:t>
            </a:r>
            <a:r>
              <a:rPr altLang="zh-CN" lang="en-US"/>
              <a:t>n</a:t>
            </a:r>
            <a:r>
              <a:rPr altLang="zh-CN" lang="en-US"/>
              <a:t>d</a:t>
            </a:r>
            <a:r>
              <a:rPr altLang="zh-CN" lang="en-US"/>
              <a:t> </a:t>
            </a:r>
            <a:r>
              <a:rPr altLang="zh-CN" lang="en-US"/>
              <a:t>n</a:t>
            </a:r>
            <a:r>
              <a:rPr altLang="zh-CN" lang="en-US"/>
              <a:t>u</a:t>
            </a:r>
            <a:r>
              <a:rPr altLang="zh-CN" lang="en-US"/>
              <a:t>r</a:t>
            </a:r>
            <a:r>
              <a:rPr altLang="zh-CN" lang="en-US"/>
              <a:t>s</a:t>
            </a:r>
            <a:r>
              <a:rPr altLang="zh-CN" lang="en-US"/>
              <a:t>i</a:t>
            </a:r>
            <a:r>
              <a:rPr altLang="zh-CN" lang="en-US"/>
              <a:t>ng</a:t>
            </a:r>
            <a:r>
              <a:rPr altLang="zh-CN" lang="en-US"/>
              <a:t> </a:t>
            </a:r>
            <a:r>
              <a:rPr altLang="zh-CN" lang="en-US"/>
              <a:t>m</a:t>
            </a:r>
            <a:r>
              <a:rPr altLang="zh-CN" lang="en-US"/>
              <a:t>a</a:t>
            </a:r>
            <a:r>
              <a:rPr altLang="zh-CN" lang="en-US"/>
              <a:t>n</a:t>
            </a:r>
            <a:r>
              <a:rPr altLang="zh-CN" lang="en-US"/>
              <a:t>a</a:t>
            </a:r>
            <a:r>
              <a:rPr altLang="zh-CN" lang="en-US"/>
              <a:t>g</a:t>
            </a:r>
            <a:r>
              <a:rPr altLang="zh-CN" lang="en-US"/>
              <a:t>e</a:t>
            </a:r>
            <a:r>
              <a:rPr altLang="zh-CN" lang="en-US"/>
              <a:t>ment</a:t>
            </a:r>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89" name=""/>
          <p:cNvSpPr>
            <a:spLocks noGrp="1"/>
          </p:cNvSpPr>
          <p:nvPr>
            <p:ph type="subTitle" idx="1"/>
          </p:nvPr>
        </p:nvSpPr>
        <p:spPr>
          <a:xfrm>
            <a:off x="-34636" y="246812"/>
            <a:ext cx="9057697" cy="6698540"/>
          </a:xfrm>
        </p:spPr>
        <p:txBody>
          <a:bodyPr>
            <a:normAutofit fontScale="91667" lnSpcReduction="20000"/>
          </a:bodyPr>
          <a:p>
            <a:r>
              <a:rPr lang="en-US"/>
              <a:t>CONCEPT OF OLD AGE</a:t>
            </a:r>
            <a:endParaRPr lang="en-US"/>
          </a:p>
          <a:p>
            <a:r>
              <a:rPr lang="en-US"/>
              <a:t>Old age (also referred to as one's eld) consists of age nearing or surpassing the average life span of human beings, and thus the end of the human life cycle. Euphe misms and terms for old people include seniors (Amer can usage), senior citizens (British and American age) and the elderly. As occurs with almost any defin able group of humanity, some people will hold a prejudice against others in this case, against old people. This is one form of ageism.</a:t>
            </a:r>
            <a:endParaRPr lang="en-US"/>
          </a:p>
          <a:p>
            <a:r>
              <a:rPr lang="en-US"/>
              <a:t>Old people have limited regenerative abilities and are mor prone to disease, syndromes, and sickness than other adults. For the biology of ageing, see senescence. The medical study of the aging process is gerontology, the study of diseases that afflict the elderly is geriatrics and</a:t>
            </a:r>
            <a:endParaRPr lang="en-US"/>
          </a:p>
          <a:p>
            <a:r>
              <a:rPr lang="en-US"/>
              <a:t>(Table- 8. 4)</a:t>
            </a:r>
            <a:endParaRPr lang="en-US"/>
          </a:p>
          <a:p>
            <a:r>
              <a:rPr lang="en-US"/>
              <a:t>Health problems in old age patients</a:t>
            </a:r>
            <a:endParaRPr lang="en-US"/>
          </a:p>
          <a:p>
            <a:r>
              <a:rPr lang="en-US"/>
              <a:t>Heart disease like coronary artery disease, myocardia infraction. hypertension</a:t>
            </a:r>
            <a:endParaRPr lang="en-US"/>
          </a:p>
          <a:p>
            <a:r>
              <a:rPr lang="en-US"/>
              <a:t>Cancer</a:t>
            </a:r>
            <a:endParaRPr lang="en-US"/>
          </a:p>
          <a:p>
            <a:r>
              <a:rPr lang="en-US"/>
              <a:t>Stroke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91" name=""/>
          <p:cNvSpPr>
            <a:spLocks noGrp="1"/>
          </p:cNvSpPr>
          <p:nvPr>
            <p:ph type="subTitle" idx="1"/>
          </p:nvPr>
        </p:nvSpPr>
        <p:spPr>
          <a:xfrm>
            <a:off x="-25977" y="421760"/>
            <a:ext cx="9083494" cy="6454358"/>
          </a:xfrm>
        </p:spPr>
        <p:txBody>
          <a:bodyPr>
            <a:normAutofit fontScale="45833" lnSpcReduction="20000"/>
          </a:bodyPr>
          <a:p>
            <a:r>
              <a:rPr lang="en-US"/>
              <a:t>System</a:t>
            </a:r>
            <a:endParaRPr lang="en-US"/>
          </a:p>
          <a:p>
            <a:r>
              <a:rPr lang="en-US"/>
              <a:t>Cardiovascular</a:t>
            </a:r>
            <a:endParaRPr lang="en-US"/>
          </a:p>
          <a:p>
            <a:r>
              <a:rPr lang="en-US"/>
              <a:t>Respiratory</a:t>
            </a:r>
            <a:endParaRPr lang="en-US"/>
          </a:p>
          <a:p>
            <a:r>
              <a:rPr lang="en-US"/>
              <a:t>Problems</a:t>
            </a:r>
            <a:endParaRPr lang="en-US"/>
          </a:p>
          <a:p>
            <a:r>
              <a:rPr lang="en-US"/>
              <a:t>Needs</a:t>
            </a:r>
            <a:endParaRPr lang="en-US"/>
          </a:p>
          <a:p>
            <a:r>
              <a:rPr lang="en-US"/>
              <a:t>.Decreased cardiac out put</a:t>
            </a:r>
            <a:endParaRPr lang="en-US"/>
          </a:p>
          <a:p>
            <a:r>
              <a:rPr lang="en-US"/>
              <a:t>⚫ Exercise regularly pace activities avot low-salt diet participation in stress</a:t>
            </a:r>
            <a:endParaRPr lang="en-US"/>
          </a:p>
          <a:p>
            <a:r>
              <a:rPr lang="en-US"/>
              <a:t>. Diminished ability to response to</a:t>
            </a:r>
            <a:endParaRPr lang="en-US"/>
          </a:p>
          <a:p>
            <a:r>
              <a:rPr lang="en-US"/>
              <a:t>activities</a:t>
            </a:r>
            <a:endParaRPr lang="en-US"/>
          </a:p>
          <a:p>
            <a:r>
              <a:rPr lang="en-US"/>
              <a:t>stress</a:t>
            </a:r>
            <a:endParaRPr lang="en-US"/>
          </a:p>
          <a:p>
            <a:r>
              <a:rPr lang="en-US"/>
              <a:t>⚫ Heart rate and stroke volume do not⚫ increase with maximum demand . Medication compliance</a:t>
            </a:r>
            <a:endParaRPr lang="en-US"/>
          </a:p>
          <a:p>
            <a:r>
              <a:rPr lang="en-US"/>
              <a:t>Checked blood pressure regulany</a:t>
            </a:r>
            <a:endParaRPr lang="en-US"/>
          </a:p>
          <a:p>
            <a:r>
              <a:rPr lang="en-US"/>
              <a:t>Increase blood pressure</a:t>
            </a:r>
            <a:endParaRPr lang="en-US"/>
          </a:p>
          <a:p>
            <a:r>
              <a:rPr lang="en-US"/>
              <a:t>Weight control</a:t>
            </a:r>
            <a:endParaRPr lang="en-US"/>
          </a:p>
          <a:p>
            <a:r>
              <a:rPr lang="en-US"/>
              <a:t>Increased in residual volume</a:t>
            </a:r>
            <a:endParaRPr lang="en-US"/>
          </a:p>
          <a:p>
            <a:r>
              <a:rPr lang="en-US"/>
              <a:t>Exercise regularly Avoid smoking take adequate fuids to e</a:t>
            </a:r>
            <a:endParaRPr lang="en-US"/>
          </a:p>
          <a:p>
            <a:r>
              <a:rPr lang="en-US"/>
              <a:t>⚫ Decreased in vital capacity</a:t>
            </a:r>
            <a:endParaRPr lang="en-US"/>
          </a:p>
          <a:p>
            <a:r>
              <a:rPr lang="en-US"/>
              <a:t>secretion</a:t>
            </a:r>
            <a:endParaRPr lang="en-US"/>
          </a:p>
          <a:p>
            <a:r>
              <a:rPr lang="en-US"/>
              <a:t>Decreased gas exchange and</a:t>
            </a:r>
            <a:endParaRPr lang="en-US"/>
          </a:p>
          <a:p>
            <a:r>
              <a:rPr lang="en-US"/>
              <a:t>diffusing capacity</a:t>
            </a:r>
            <a:endParaRPr lang="en-US"/>
          </a:p>
          <a:p>
            <a:r>
              <a:rPr lang="en-US"/>
              <a:t>. Receive yearly influenza immunization</a:t>
            </a:r>
            <a:endParaRPr lang="en-US"/>
          </a:p>
          <a:p>
            <a:r>
              <a:rPr lang="en-US"/>
              <a:t>. Decreased cough efficiency</a:t>
            </a:r>
            <a:endParaRPr lang="en-US"/>
          </a:p>
          <a:p>
            <a:r>
              <a:rPr lang="en-US"/>
              <a:t>• Avoid exposure to upper respiratory tract in</a:t>
            </a:r>
            <a:endParaRPr lang="en-US"/>
          </a:p>
          <a:p>
            <a:r>
              <a:rPr lang="en-US"/>
              <a:t>Decreased protection against trauma</a:t>
            </a:r>
            <a:endParaRPr lang="en-US"/>
          </a:p>
          <a:p>
            <a:r>
              <a:rPr lang="en-US"/>
              <a:t>Avoid solar exposure ⚫ Dress appropriately for temperaturs aan</a:t>
            </a:r>
            <a:endParaRPr lang="en-US"/>
          </a:p>
          <a:p>
            <a:r>
              <a:rPr lang="en-US"/>
              <a:t>and sun exposure</a:t>
            </a:r>
            <a:endParaRPr lang="en-US"/>
          </a:p>
          <a:p>
            <a:r>
              <a:rPr lang="en-US"/>
              <a:t>• Decreased protection against temperature extremes</a:t>
            </a:r>
            <a:endParaRPr lang="en-US"/>
          </a:p>
          <a:p>
            <a:r>
              <a:rPr lang="en-US"/>
              <a:t>safe indoor temperature .Shower preferable to tub</a:t>
            </a:r>
            <a:endParaRPr lang="en-US"/>
          </a:p>
          <a:p>
            <a:r>
              <a:rPr lang="en-US"/>
              <a:t>Diminished secretion of natural oils Lubricate skin</a:t>
            </a:r>
            <a:endParaRPr lang="en-US"/>
          </a:p>
          <a:p>
            <a:r>
              <a:rPr lang="en-US"/>
              <a:t>and perspiration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93" name=""/>
          <p:cNvSpPr>
            <a:spLocks noGrp="1"/>
          </p:cNvSpPr>
          <p:nvPr>
            <p:ph type="subTitle" idx="1"/>
          </p:nvPr>
        </p:nvSpPr>
        <p:spPr>
          <a:xfrm>
            <a:off x="121227" y="240031"/>
            <a:ext cx="8987673" cy="6705321"/>
          </a:xfrm>
        </p:spPr>
        <p:txBody>
          <a:bodyPr>
            <a:normAutofit fontScale="25000" lnSpcReduction="20000"/>
          </a:bodyPr>
          <a:p>
            <a:r>
              <a:rPr lang="en-US"/>
              <a:t>Female</a:t>
            </a:r>
            <a:endParaRPr lang="en-US"/>
          </a:p>
          <a:p>
            <a:r>
              <a:rPr lang="en-US"/>
              <a:t>May v</a:t>
            </a:r>
            <a:endParaRPr lang="en-US"/>
          </a:p>
          <a:p>
            <a:r>
              <a:rPr lang="en-US"/>
              <a:t>Vaginal narrowing wit dec elasticity</a:t>
            </a:r>
            <a:endParaRPr lang="en-US"/>
          </a:p>
          <a:p>
            <a:r>
              <a:rPr lang="en-US"/>
              <a:t>Decreased vagmation • Decreased</a:t>
            </a:r>
            <a:endParaRPr lang="en-US"/>
          </a:p>
          <a:p>
            <a:r>
              <a:rPr lang="en-US"/>
              <a:t>and female slower seat pose</a:t>
            </a:r>
            <a:endParaRPr lang="en-US"/>
          </a:p>
          <a:p>
            <a:r>
              <a:rPr lang="en-US"/>
              <a:t>Loss of home dentity</a:t>
            </a:r>
            <a:endParaRPr lang="en-US"/>
          </a:p>
          <a:p>
            <a:r>
              <a:rPr lang="en-US"/>
              <a:t>Loss of strength and sure</a:t>
            </a:r>
            <a:endParaRPr lang="en-US"/>
          </a:p>
          <a:p>
            <a:r>
              <a:rPr lang="en-US"/>
              <a:t>Degenerated joint cartilage</a:t>
            </a:r>
            <a:endParaRPr lang="en-US"/>
          </a:p>
          <a:p>
            <a:r>
              <a:rPr lang="en-US"/>
              <a:t>Muscular skeletal</a:t>
            </a:r>
            <a:endParaRPr lang="en-US"/>
          </a:p>
          <a:p>
            <a:r>
              <a:rPr lang="en-US"/>
              <a:t>Genitourinary</a:t>
            </a:r>
            <a:endParaRPr lang="en-US"/>
          </a:p>
          <a:p>
            <a:r>
              <a:rPr lang="en-US"/>
              <a:t>Male benign prostate hyperplasia Female relaxed perinea muscles, detrusor instability, urethral dysfunction</a:t>
            </a:r>
            <a:endParaRPr lang="en-US"/>
          </a:p>
          <a:p>
            <a:r>
              <a:rPr lang="en-US"/>
              <a:t>Gastro intestinal</a:t>
            </a:r>
            <a:endParaRPr lang="en-US"/>
          </a:p>
          <a:p>
            <a:r>
              <a:rPr lang="en-US"/>
              <a:t>Exercise requtarty</a:t>
            </a:r>
            <a:endParaRPr lang="en-US"/>
          </a:p>
          <a:p>
            <a:r>
              <a:rPr lang="en-US"/>
              <a:t>•Eat high came</a:t>
            </a:r>
            <a:endParaRPr lang="en-US"/>
          </a:p>
          <a:p>
            <a:r>
              <a:rPr lang="en-US"/>
              <a:t>Limit phosphorus</a:t>
            </a:r>
            <a:endParaRPr lang="en-US"/>
          </a:p>
          <a:p>
            <a:r>
              <a:rPr lang="en-US"/>
              <a:t>Take calcium and vitamin D spemer</a:t>
            </a:r>
            <a:endParaRPr lang="en-US"/>
          </a:p>
          <a:p>
            <a:r>
              <a:rPr lang="en-US"/>
              <a:t>Seek referral to uronogy special</a:t>
            </a:r>
            <a:endParaRPr lang="en-US"/>
          </a:p>
          <a:p>
            <a:r>
              <a:rPr lang="en-US"/>
              <a:t>Peaty access t ⚫wear easily manipulated clothing</a:t>
            </a:r>
            <a:endParaRPr lang="en-US"/>
          </a:p>
          <a:p>
            <a:r>
              <a:rPr lang="en-US"/>
              <a:t>Drms adequate fuds</a:t>
            </a:r>
            <a:endParaRPr lang="en-US"/>
          </a:p>
          <a:p>
            <a:r>
              <a:rPr lang="en-US"/>
              <a:t>Avoid bladder intants</a:t>
            </a:r>
            <a:endParaRPr lang="en-US"/>
          </a:p>
          <a:p>
            <a:r>
              <a:rPr lang="en-US"/>
              <a:t>Pelvic floor exercise</a:t>
            </a:r>
            <a:endParaRPr lang="en-US"/>
          </a:p>
          <a:p>
            <a:r>
              <a:rPr lang="en-US"/>
              <a:t>Decreased salivation</a:t>
            </a:r>
            <a:endParaRPr lang="en-US"/>
          </a:p>
          <a:p>
            <a:r>
              <a:rPr lang="en-US"/>
              <a:t>Use ice chips</a:t>
            </a:r>
            <a:endParaRPr lang="en-US"/>
          </a:p>
          <a:p>
            <a:r>
              <a:rPr lang="en-US"/>
              <a:t>Difficulty in swallowing food Delayed esophageal and gastric</a:t>
            </a:r>
            <a:endParaRPr lang="en-US"/>
          </a:p>
          <a:p>
            <a:r>
              <a:rPr lang="en-US"/>
              <a:t>Mouth wash</a:t>
            </a:r>
            <a:endParaRPr lang="en-US"/>
          </a:p>
          <a:p>
            <a:r>
              <a:rPr lang="en-US"/>
              <a:t>Brush foss and massage gum daly</a:t>
            </a:r>
            <a:endParaRPr lang="en-US"/>
          </a:p>
          <a:p>
            <a:r>
              <a:rPr lang="en-US"/>
              <a:t>emptying Reduced gastrointestinal motility</a:t>
            </a:r>
            <a:endParaRPr lang="en-US"/>
          </a:p>
          <a:p>
            <a:r>
              <a:rPr lang="en-US"/>
              <a:t>Receive regular dental care Eat small and frequent meal</a:t>
            </a:r>
            <a:endParaRPr lang="en-US"/>
          </a:p>
          <a:p>
            <a:r>
              <a:rPr lang="en-US"/>
              <a:t>Sit up and avoid heavy activates after sting</a:t>
            </a:r>
            <a:endParaRPr lang="en-US"/>
          </a:p>
          <a:p>
            <a:r>
              <a:rPr lang="en-US"/>
              <a:t>Limit antacids</a:t>
            </a:r>
            <a:endParaRPr lang="en-US"/>
          </a:p>
          <a:p>
            <a:r>
              <a:rPr lang="en-US"/>
              <a:t>Eat high fiber. Low fat diet limit laxatives</a:t>
            </a:r>
            <a:endParaRPr lang="en-US"/>
          </a:p>
          <a:p>
            <a:r>
              <a:rPr lang="en-US"/>
              <a:t>⚫Toilet regularly.</a:t>
            </a:r>
            <a:endParaRPr lang="en-US"/>
          </a:p>
          <a:p>
            <a:r>
              <a:rPr lang="en-US"/>
              <a:t>Drink adequate fluids</a:t>
            </a:r>
            <a:endParaRPr lang="en-US"/>
          </a:p>
          <a:p>
            <a:r>
              <a:rPr lang="en-US"/>
              <a:t>• Reduced speed in nerve conduction Pace teaching with hospitalization</a:t>
            </a:r>
            <a:endParaRPr lang="en-US"/>
          </a:p>
          <a:p>
            <a:r>
              <a:rPr lang="en-US"/>
              <a:t>Increase confusion with physically Encourage visitors</a:t>
            </a:r>
            <a:endParaRPr lang="en-US"/>
          </a:p>
          <a:p>
            <a:r>
              <a:rPr lang="en-US"/>
              <a:t>illness and loss of environmental. Enhance sensory stimulation cues,</a:t>
            </a:r>
            <a:endParaRPr lang="en-US"/>
          </a:p>
          <a:p>
            <a:r>
              <a:rPr lang="en-US"/>
              <a:t>With sudden confusion look for cause</a:t>
            </a:r>
            <a:endParaRPr lang="en-US"/>
          </a:p>
          <a:p>
            <a:r>
              <a:rPr lang="en-US"/>
              <a:t>. Reduced cerebral circulation</a:t>
            </a:r>
            <a:endParaRPr lang="en-US"/>
          </a:p>
          <a:p>
            <a:r>
              <a:rPr lang="en-US"/>
              <a:t>• Encourage slow naing from a resting</a:t>
            </a:r>
            <a:endParaRPr lang="en-US"/>
          </a:p>
          <a:p>
            <a:r>
              <a:rPr lang="en-US"/>
              <a:t>Nervous system</a:t>
            </a:r>
            <a:endParaRPr lang="en-US"/>
          </a:p>
          <a:p>
            <a:r>
              <a:rPr lang="en-US"/>
              <a:t>Special senses</a:t>
            </a:r>
            <a:endParaRPr lang="en-US"/>
          </a:p>
          <a:p>
            <a:r>
              <a:rPr lang="en-US"/>
              <a:t>Vision:</a:t>
            </a:r>
            <a:endParaRPr lang="en-US"/>
          </a:p>
          <a:p>
            <a:r>
              <a:rPr lang="en-US"/>
              <a:t>Vision</a:t>
            </a:r>
            <a:endParaRPr lang="en-US"/>
          </a:p>
          <a:p>
            <a:r>
              <a:rPr lang="en-US"/>
              <a:t>Diminished ability to focus on close Wear eyeglasses Inability to tolerate glare</a:t>
            </a:r>
            <a:endParaRPr lang="en-US"/>
          </a:p>
          <a:p>
            <a:r>
              <a:rPr lang="en-US"/>
              <a:t>objects</a:t>
            </a:r>
            <a:endParaRPr lang="en-US"/>
          </a:p>
          <a:p>
            <a:r>
              <a:rPr lang="en-US"/>
              <a:t>Use sunglasses outdoors Avoid abrupt change from dark to light</a:t>
            </a:r>
            <a:endParaRPr lang="en-US"/>
          </a:p>
          <a:p>
            <a:r>
              <a:rPr lang="en-US"/>
              <a:t>Difficulty adjusting to changes of light. Use adequate indoor sighting with area lights am highlights</a:t>
            </a:r>
            <a:endParaRPr lang="en-US"/>
          </a:p>
          <a:p>
            <a:r>
              <a:rPr lang="en-US"/>
              <a:t>intensity</a:t>
            </a:r>
            <a:endParaRPr lang="en-US"/>
          </a:p>
          <a:p>
            <a:r>
              <a:rPr lang="en-US"/>
              <a:t>. Decreased ability to distinguish</a:t>
            </a:r>
            <a:endParaRPr lang="en-US"/>
          </a:p>
          <a:p>
            <a:r>
              <a:rPr lang="en-US"/>
              <a:t>Use large print books Use magnifiers for reading</a:t>
            </a:r>
            <a:endParaRPr lang="en-US"/>
          </a:p>
          <a:p>
            <a:r>
              <a:rPr lang="en-US"/>
              <a:t>colors</a:t>
            </a:r>
            <a:endParaRPr lang="en-US"/>
          </a:p>
          <a:p>
            <a:r>
              <a:rPr lang="en-US"/>
              <a:t>Avoid night driving</a:t>
            </a:r>
            <a:endParaRPr lang="en-US"/>
          </a:p>
          <a:p>
            <a:r>
              <a:rPr lang="en-US"/>
              <a:t>Use contrasting color for color roding</a:t>
            </a:r>
            <a:endParaRPr lang="en-US"/>
          </a:p>
          <a:p>
            <a:r>
              <a:rPr lang="en-US"/>
              <a:t>Avoid glare of shiny surface and direct sunlight</a:t>
            </a:r>
            <a:endParaRPr lang="en-US"/>
          </a:p>
          <a:p>
            <a:r>
              <a:rPr lang="en-US"/>
              <a:t>Hearing</a:t>
            </a:r>
            <a:endParaRPr lang="en-US"/>
          </a:p>
          <a:p>
            <a:r>
              <a:rPr lang="en-US"/>
              <a:t>Recommend a hearing t</a:t>
            </a:r>
            <a:endParaRPr lang="en-US"/>
          </a:p>
          <a:p>
            <a:r>
              <a:rPr lang="en-US"/>
              <a:t>Decreased ability to hear high Reduced background noise frequency sounds</a:t>
            </a:r>
            <a:endParaRPr lang="en-US"/>
          </a:p>
          <a:p>
            <a:r>
              <a:rPr lang="en-US"/>
              <a:t>. Face person enunciate dea Speak with low pitched voo</a:t>
            </a:r>
            <a:endParaRPr lang="en-US"/>
          </a:p>
          <a:p>
            <a:r>
              <a:rPr lang="en-US"/>
              <a:t>Use non verbal s</a:t>
            </a:r>
            <a:endParaRPr lang="en-US"/>
          </a:p>
          <a:p>
            <a:r>
              <a:rPr lang="en-US"/>
              <a:t>•Encourage use of</a:t>
            </a:r>
            <a:endParaRPr lang="en-US"/>
          </a:p>
          <a:p>
            <a:r>
              <a:rPr lang="en-US"/>
              <a:t>Taste ad smell</a:t>
            </a:r>
            <a:endParaRPr lang="en-US"/>
          </a:p>
          <a:p>
            <a:r>
              <a:rPr lang="en-US"/>
              <a:t>Decreased ability to taste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5" name=""/>
          <p:cNvSpPr>
            <a:spLocks noGrp="1"/>
          </p:cNvSpPr>
          <p:nvPr>
            <p:ph type="subTitle" idx="1"/>
          </p:nvPr>
        </p:nvSpPr>
        <p:spPr>
          <a:xfrm rot="21550518">
            <a:off x="-105451" y="686818"/>
            <a:ext cx="9360476" cy="5871614"/>
          </a:xfrm>
        </p:spPr>
        <p:txBody>
          <a:bodyPr>
            <a:normAutofit fontScale="37500" lnSpcReduction="20000"/>
          </a:bodyPr>
          <a:p>
            <a:r>
              <a:rPr lang="en-US"/>
              <a:t>Alcohol abuse</a:t>
            </a:r>
            <a:endParaRPr lang="en-US"/>
          </a:p>
          <a:p>
            <a:r>
              <a:rPr lang="en-US"/>
              <a:t>Smoking</a:t>
            </a:r>
            <a:endParaRPr lang="en-US"/>
          </a:p>
          <a:p>
            <a:r>
              <a:rPr lang="en-US"/>
              <a:t>Nutritional problems Semory impairment</a:t>
            </a:r>
            <a:endParaRPr lang="en-US"/>
          </a:p>
          <a:p>
            <a:r>
              <a:rPr lang="en-US"/>
              <a:t>. Pain</a:t>
            </a:r>
            <a:endParaRPr lang="en-US"/>
          </a:p>
          <a:p>
            <a:r>
              <a:rPr lang="en-US"/>
              <a:t>Dementia</a:t>
            </a:r>
            <a:endParaRPr lang="en-US"/>
          </a:p>
          <a:p>
            <a:r>
              <a:rPr lang="en-US"/>
              <a:t>Urinary incontinence</a:t>
            </a:r>
            <a:endParaRPr lang="en-US"/>
          </a:p>
          <a:p>
            <a:r>
              <a:rPr lang="en-US"/>
              <a:t>Role of nurse and nursing process application List of nursing diagnoses</a:t>
            </a:r>
            <a:endParaRPr lang="en-US"/>
          </a:p>
          <a:p>
            <a:r>
              <a:rPr lang="en-US"/>
              <a:t>a. Risk for dehydration Older patients are at greater risk for dehydration and</a:t>
            </a:r>
            <a:endParaRPr lang="en-US"/>
          </a:p>
          <a:p>
            <a:r>
              <a:rPr lang="en-US"/>
              <a:t>malnutrition during hospitalization</a:t>
            </a:r>
            <a:endParaRPr lang="en-US"/>
          </a:p>
          <a:p>
            <a:r>
              <a:rPr lang="en-US"/>
              <a:t>Intervention</a:t>
            </a:r>
            <a:endParaRPr lang="en-US"/>
          </a:p>
          <a:p>
            <a:r>
              <a:rPr lang="en-US"/>
              <a:t>Getting the patient out of the bed</a:t>
            </a:r>
            <a:endParaRPr lang="en-US"/>
          </a:p>
          <a:p>
            <a:r>
              <a:rPr lang="en-US"/>
              <a:t>Encouraging patient to take more fluids</a:t>
            </a:r>
            <a:endParaRPr lang="en-US"/>
          </a:p>
          <a:p>
            <a:r>
              <a:rPr lang="en-US"/>
              <a:t>.</a:t>
            </a:r>
            <a:endParaRPr lang="en-US"/>
          </a:p>
          <a:p>
            <a:r>
              <a:rPr lang="en-US"/>
              <a:t>. Monitoring level of hydration Administering small and frequent diet</a:t>
            </a:r>
            <a:endParaRPr lang="en-US"/>
          </a:p>
          <a:p>
            <a:r>
              <a:rPr lang="en-US"/>
              <a:t>If severe dehydration administering IV fluids</a:t>
            </a:r>
            <a:endParaRPr lang="en-US"/>
          </a:p>
          <a:p>
            <a:r>
              <a:rPr lang="en-US"/>
              <a:t>b. Risk for urinary incontinence</a:t>
            </a:r>
            <a:endParaRPr lang="en-US"/>
          </a:p>
          <a:p>
            <a:r>
              <a:rPr lang="en-US"/>
              <a:t>Due sphincter muscle dysfunction patient cannot able</a:t>
            </a:r>
            <a:endParaRPr lang="en-US"/>
          </a:p>
          <a:p>
            <a:r>
              <a:rPr lang="en-US"/>
              <a:t>to control urination</a:t>
            </a:r>
            <a:endParaRPr lang="en-US"/>
          </a:p>
          <a:p>
            <a:r>
              <a:rPr lang="en-US"/>
              <a:t>Intervention</a:t>
            </a:r>
            <a:endParaRPr lang="en-US"/>
          </a:p>
          <a:p>
            <a:r>
              <a:rPr lang="en-US"/>
              <a:t>Monitoring patient intake and output chart Catheterization of patient</a:t>
            </a:r>
            <a:endParaRPr lang="en-US"/>
          </a:p>
          <a:p>
            <a:r>
              <a:rPr lang="en-US"/>
              <a:t>Catheter care given daily to prevent urinary tract infection Apply any pads if patients cant cooperate</a:t>
            </a:r>
            <a:endParaRPr lang="en-US"/>
          </a:p>
          <a:p>
            <a:r>
              <a:rPr lang="en-US"/>
              <a:t>Restricted mobility</a:t>
            </a:r>
            <a:endParaRPr lang="en-US"/>
          </a:p>
          <a:p>
            <a:r>
              <a:rPr lang="en-US"/>
              <a:t>Avoiding diuretics medication</a:t>
            </a:r>
            <a:endParaRPr lang="en-US"/>
          </a:p>
          <a:p>
            <a:r>
              <a:rPr lang="en-US"/>
              <a:t>c. Risk for skin break down The increased risk for skin break down changes in</a:t>
            </a:r>
            <a:endParaRPr lang="en-US"/>
          </a:p>
          <a:p>
            <a:r>
              <a:rPr lang="en-US"/>
              <a:t>aging skin and to situation that arise in the acute care setting</a:t>
            </a:r>
            <a:endParaRPr lang="en-US"/>
          </a:p>
          <a:p>
            <a:r>
              <a:rPr lang="en-US"/>
              <a:t>Intervention</a:t>
            </a:r>
            <a:endParaRPr lang="en-US"/>
          </a:p>
          <a:p>
            <a:r>
              <a:rPr lang="en-US"/>
              <a:t>Applying water gloves in pressure points</a:t>
            </a:r>
            <a:endParaRPr lang="en-US"/>
          </a:p>
          <a:p>
            <a:r>
              <a:rPr lang="en-US"/>
              <a:t>Applying Vaseline gel to prevent skin break down Giving bed bath and back care to reduce pressure sore.</a:t>
            </a:r>
            <a:endParaRPr lang="en-US"/>
          </a:p>
          <a:p>
            <a:r>
              <a:rPr lang="en-US"/>
              <a:t>. Provided air or water bed. Bed making without wrinkles.</a:t>
            </a:r>
            <a:endParaRPr lang="en-US"/>
          </a:p>
          <a:p>
            <a:r>
              <a:rPr lang="en-US"/>
              <a:t>d. Risk for falling</a:t>
            </a:r>
            <a:endParaRPr lang="en-US"/>
          </a:p>
          <a:p>
            <a:r>
              <a:rPr lang="en-US"/>
              <a:t>Due to memory impairment and improper co-ordination</a:t>
            </a:r>
            <a:endParaRPr lang="en-US"/>
          </a:p>
          <a:p>
            <a:r>
              <a:rPr lang="en-US"/>
              <a:t>the patients are high risk for falling.</a:t>
            </a:r>
            <a:endParaRPr lang="en-US"/>
          </a:p>
          <a:p>
            <a:r>
              <a:rPr lang="en-US"/>
              <a:t>Intervention</a:t>
            </a:r>
            <a:endParaRPr lang="en-US"/>
          </a:p>
          <a:p>
            <a:r>
              <a:rPr lang="en-US"/>
              <a:t>Putting side</a:t>
            </a:r>
            <a:endParaRPr lang="en-US"/>
          </a:p>
          <a:p>
            <a:r>
              <a:rPr lang="en-US"/>
              <a:t>• Assisting the patent to getting out of bed or doing other activates</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RMX1831</dc:creator>
  <dcterms:created xsi:type="dcterms:W3CDTF">2015-05-11T11:30:45Z</dcterms:created>
  <dcterms:modified xsi:type="dcterms:W3CDTF">2022-08-07T15:34:49Z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fa25d8f22e694fada492ea0ad8270f24</vt:lpwstr>
  </property>
</Properties>
</file>