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8" r:id="rId4"/>
    <p:sldId id="259" r:id="rId5"/>
    <p:sldId id="260" r:id="rId6"/>
    <p:sldId id="261" r:id="rId7"/>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tableStyles" Target="tableStyles.xml"/><Relationship Id="rId9" Type="http://schemas.openxmlformats.org/officeDocument/2006/relationships/presProps" Target="presProps.xml"/><Relationship Id="rId10" Type="http://schemas.openxmlformats.org/officeDocument/2006/relationships/viewProps" Target="viewProps.xml"/><Relationship Id="rId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O</a:t>
            </a:r>
            <a:r>
              <a:rPr altLang="zh-CN" lang="en-US"/>
              <a:t>e</a:t>
            </a:r>
            <a:r>
              <a:rPr altLang="zh-CN" lang="en-US"/>
              <a:t>s</a:t>
            </a:r>
            <a:r>
              <a:rPr altLang="zh-CN" lang="en-US"/>
              <a:t>o</a:t>
            </a:r>
            <a:r>
              <a:rPr altLang="zh-CN" lang="en-US"/>
              <a:t>p</a:t>
            </a:r>
            <a:r>
              <a:rPr altLang="zh-CN" lang="en-US"/>
              <a:t>hagus </a:t>
            </a:r>
            <a:r>
              <a:rPr altLang="zh-CN" lang="en-US"/>
              <a:t>s</a:t>
            </a:r>
            <a:r>
              <a:rPr altLang="zh-CN" lang="en-US"/>
              <a:t>t</a:t>
            </a:r>
            <a:r>
              <a:rPr altLang="zh-CN" lang="en-US"/>
              <a:t>r</a:t>
            </a:r>
            <a:r>
              <a:rPr altLang="zh-CN" lang="en-US"/>
              <a:t>i</a:t>
            </a:r>
            <a:r>
              <a:rPr altLang="zh-CN" lang="en-US"/>
              <a:t>c</a:t>
            </a:r>
            <a:r>
              <a:rPr altLang="zh-CN" lang="en-US"/>
              <a:t>ture </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title"/>
          </p:nvPr>
        </p:nvSpPr>
        <p:spPr/>
        <p:txBody>
          <a:bodyPr/>
          <a:p>
            <a:endParaRPr lang="en-IN"/>
          </a:p>
        </p:txBody>
      </p:sp>
      <p:sp>
        <p:nvSpPr>
          <p:cNvPr id="1048648" name=""/>
          <p:cNvSpPr>
            <a:spLocks noGrp="1"/>
          </p:cNvSpPr>
          <p:nvPr>
            <p:ph idx="1"/>
          </p:nvPr>
        </p:nvSpPr>
        <p:spPr>
          <a:xfrm>
            <a:off x="628649" y="1871599"/>
            <a:ext cx="7886700" cy="4616583"/>
          </a:xfrm>
        </p:spPr>
        <p:txBody>
          <a:bodyPr>
            <a:normAutofit fontScale="57143" lnSpcReduction="20000"/>
          </a:bodyPr>
          <a:p>
            <a:r>
              <a:rPr b="1" lang="en-IN"/>
              <a:t>Definition</a:t>
            </a:r>
            <a:endParaRPr b="1" lang="en-IN"/>
          </a:p>
          <a:p>
            <a:r>
              <a:rPr lang="en-IN"/>
              <a:t>It is a narrowing of the lumen of oesophagus</a:t>
            </a:r>
            <a:endParaRPr lang="en-IN"/>
          </a:p>
          <a:p>
            <a:r>
              <a:rPr b="1" lang="en-IN"/>
              <a:t>Etiology</a:t>
            </a:r>
            <a:endParaRPr b="1" lang="en-IN"/>
          </a:p>
          <a:p>
            <a:r>
              <a:rPr lang="en-IN"/>
              <a:t>⚫ Eosinophilic esophagitis,</a:t>
            </a:r>
            <a:endParaRPr lang="en-IN"/>
          </a:p>
          <a:p>
            <a:r>
              <a:rPr lang="en-IN"/>
              <a:t>Post-operative strictures,</a:t>
            </a:r>
            <a:endParaRPr lang="en-IN"/>
          </a:p>
          <a:p>
            <a:r>
              <a:rPr lang="en-IN"/>
              <a:t>Radiation therapy -induced strictures, and due to malignancy (both esophageal and non-gastrointestinal (GI) in origin including lung and breast cancers). The selection of dilation therapy, adjunctive therapy including steroids (injected or inhaled), or the placement of an endoprosthetic, will be predicated upon the presumptive or proven etiology of the stricture.</a:t>
            </a:r>
            <a:endParaRPr lang="en-IN"/>
          </a:p>
          <a:p>
            <a:r>
              <a:rPr b="1" lang="en-IN"/>
              <a:t>Classification of stricture</a:t>
            </a:r>
            <a:endParaRPr b="1" lang="en-IN"/>
          </a:p>
          <a:p>
            <a:r>
              <a:rPr lang="en-IN"/>
              <a:t>Strictures are typically classified as simple or complex. Simple strictures are easily traversed by an endoscope, are focal, and straight. These strictures are typically easily treated with standard dilation techniques. Examples of this are the typical benign strictures caused by Schatzki rings or reflux. Complex strictures may be angulated, multiple, Jonger (&gt;2 cm), and typically cannot be intubated. Examples of complex strictures are those that are postoperative, due to radiation therapy, and those that are neoplastic.</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title"/>
          </p:nvPr>
        </p:nvSpPr>
        <p:spPr/>
        <p:txBody>
          <a:bodyPr/>
          <a:p>
            <a:endParaRPr lang="en-IN"/>
          </a:p>
        </p:txBody>
      </p:sp>
      <p:sp>
        <p:nvSpPr>
          <p:cNvPr id="1048650" name=""/>
          <p:cNvSpPr>
            <a:spLocks noGrp="1"/>
          </p:cNvSpPr>
          <p:nvPr>
            <p:ph idx="1"/>
          </p:nvPr>
        </p:nvSpPr>
        <p:spPr>
          <a:xfrm>
            <a:off x="628650" y="1619578"/>
            <a:ext cx="7826201" cy="5179777"/>
          </a:xfrm>
        </p:spPr>
        <p:txBody>
          <a:bodyPr>
            <a:normAutofit fontScale="42857" lnSpcReduction="20000"/>
          </a:bodyPr>
          <a:p>
            <a:r>
              <a:rPr b="0" lang="en-IN"/>
              <a:t>Classification of stricture</a:t>
            </a:r>
            <a:endParaRPr b="0" lang="en-IN"/>
          </a:p>
          <a:p>
            <a:r>
              <a:rPr b="1" lang="en-IN"/>
              <a:t>Strictures are typically </a:t>
            </a:r>
            <a:r>
              <a:rPr lang="en-IN"/>
              <a:t>classified as simple or complex. Simple strictures are easily traversed by an endoscope, are focal, and straight. These strictures are typically easily treated with standard dilation techniques. Examples of this are the typical benign strictures caused by Schatzki rings or reflux. Complex strictures may be angulated, multiple, Jonger (&gt;2 cm), and typically cannot be intubated. Examples of complex strictures are those that are postoperative, due to radiation therapy, and those that are neoplastic.</a:t>
            </a:r>
            <a:endParaRPr lang="en-IN"/>
          </a:p>
          <a:p>
            <a:r>
              <a:rPr lang="en-IN"/>
              <a:t>Clinical manifestation</a:t>
            </a:r>
            <a:endParaRPr lang="en-IN"/>
          </a:p>
          <a:p>
            <a:r>
              <a:rPr lang="en-IN"/>
              <a:t>⚫ Heartburn, bitter or acid taste in mouth,</a:t>
            </a:r>
            <a:endParaRPr lang="en-IN"/>
          </a:p>
          <a:p>
            <a:r>
              <a:rPr lang="en-IN"/>
              <a:t>. Choking,</a:t>
            </a:r>
            <a:endParaRPr lang="en-IN"/>
          </a:p>
          <a:p>
            <a:r>
              <a:rPr lang="en-IN"/>
              <a:t>Coughing,</a:t>
            </a:r>
            <a:endParaRPr lang="en-IN"/>
          </a:p>
          <a:p>
            <a:r>
              <a:rPr lang="en-IN"/>
              <a:t>Shortness of breath,</a:t>
            </a:r>
            <a:endParaRPr lang="en-IN"/>
          </a:p>
          <a:p>
            <a:r>
              <a:rPr lang="en-IN"/>
              <a:t>Frequent burping or hiccups, Pain or trouble swallowing.</a:t>
            </a:r>
            <a:endParaRPr lang="en-IN"/>
          </a:p>
          <a:p>
            <a:r>
              <a:rPr lang="en-IN"/>
              <a:t>Throwing up blood, or weight loss.</a:t>
            </a:r>
            <a:endParaRPr lang="en-IN"/>
          </a:p>
          <a:p>
            <a:r>
              <a:rPr lang="en-IN"/>
              <a:t>Diagnostic evaluation</a:t>
            </a:r>
            <a:endParaRPr lang="en-IN"/>
          </a:p>
          <a:p>
            <a:r>
              <a:rPr lang="en-IN"/>
              <a:t>⚫ History collection</a:t>
            </a:r>
            <a:endParaRPr lang="en-IN"/>
          </a:p>
          <a:p>
            <a:r>
              <a:rPr lang="en-IN"/>
              <a:t>Physical examination</a:t>
            </a:r>
            <a:endParaRPr lang="en-IN"/>
          </a:p>
          <a:p>
            <a:r>
              <a:rPr lang="en-IN"/>
              <a:t>Biopsy</a:t>
            </a:r>
            <a:endParaRPr lang="en-IN"/>
          </a:p>
          <a:p>
            <a:r>
              <a:rPr lang="en-IN"/>
              <a:t>. Ultrasound</a:t>
            </a:r>
            <a:endParaRPr lang="en-IN"/>
          </a:p>
          <a:p>
            <a:r>
              <a:rPr lang="en-IN"/>
              <a:t>Barium swallow study. CT scan and MRI</a:t>
            </a:r>
            <a:endParaRPr lang="en-IN"/>
          </a:p>
          <a:p>
            <a:r>
              <a:rPr b="1" lang="en-IN"/>
              <a:t>Managenient :</a:t>
            </a:r>
            <a:endParaRPr b="1" lang="en-IN"/>
          </a:p>
          <a:p>
            <a:r>
              <a:rPr lang="en-IN"/>
              <a:t>Acid Suppression and Treatment of Inflammation A critical component for the successful treatment of benign strictures is acid suppression. Acid and ischemia. are two of the main factors that result in ongoing</a:t>
            </a:r>
            <a:endParaRPr lang="en-IN"/>
          </a:p>
          <a:p>
            <a:r>
              <a:rPr lang="en-IN"/>
              <a:t>inflammation which may hinder the timely and successful</a:t>
            </a: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1" name=""/>
          <p:cNvSpPr>
            <a:spLocks noGrp="1"/>
          </p:cNvSpPr>
          <p:nvPr>
            <p:ph type="title"/>
          </p:nvPr>
        </p:nvSpPr>
        <p:spPr/>
        <p:txBody>
          <a:bodyPr/>
          <a:p>
            <a:endParaRPr lang="en-IN"/>
          </a:p>
        </p:txBody>
      </p:sp>
      <p:sp>
        <p:nvSpPr>
          <p:cNvPr id="1048652" name=""/>
          <p:cNvSpPr>
            <a:spLocks noGrp="1"/>
          </p:cNvSpPr>
          <p:nvPr>
            <p:ph idx="1"/>
          </p:nvPr>
        </p:nvSpPr>
        <p:spPr>
          <a:xfrm>
            <a:off x="426198" y="1690687"/>
            <a:ext cx="7886700" cy="4945999"/>
          </a:xfrm>
        </p:spPr>
        <p:txBody>
          <a:bodyPr>
            <a:normAutofit fontScale="67857" lnSpcReduction="20000"/>
          </a:bodyPr>
          <a:p>
            <a:r>
              <a:rPr lang="en-IN"/>
              <a:t>remediation of the stricture. The need for repeated dilation of peptic strictures has decreased in the era of acid suppression.</a:t>
            </a:r>
            <a:endParaRPr lang="en-IN"/>
          </a:p>
          <a:p>
            <a:r>
              <a:rPr b="1" lang="en-IN"/>
              <a:t>Dilation:</a:t>
            </a:r>
            <a:endParaRPr b="1" lang="en-IN"/>
          </a:p>
          <a:p>
            <a:r>
              <a:rPr lang="en-IN"/>
              <a:t>Dilation occurs when the narrowed area is overcome by sufficient force to relieve it. The physics of dilation is difficult to model, as the force per unit area depends on a number of factors which vary from patient to patient. The length of the stricture, the etiology, and additional variables are all associated with inflammation and post operative and radiation-induced strictures.</a:t>
            </a:r>
            <a:endParaRPr lang="en-IN"/>
          </a:p>
          <a:p>
            <a:r>
              <a:rPr lang="en-IN"/>
              <a:t>There are two basic types of dilators: rigid bougies and balloons. Balloon dilators exert almost all of their force in a radial outward fashion while rigid dilators have a longitudinal force that is converted by the step-up of the ramp angle to radial force. This means that there may be longitudinal shear forces applied to the esophagus proximal to the stricture (which if greater than the force needed to relieve the stricture may result in a more proximal perforation).</a:t>
            </a:r>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3" name=""/>
          <p:cNvSpPr>
            <a:spLocks noGrp="1"/>
          </p:cNvSpPr>
          <p:nvPr>
            <p:ph type="title"/>
          </p:nvPr>
        </p:nvSpPr>
        <p:spPr/>
        <p:txBody>
          <a:bodyPr/>
          <a:p>
            <a:endParaRPr lang="en-IN"/>
          </a:p>
        </p:txBody>
      </p:sp>
      <p:sp>
        <p:nvSpPr>
          <p:cNvPr id="1048654" name=""/>
          <p:cNvSpPr>
            <a:spLocks noGrp="1"/>
          </p:cNvSpPr>
          <p:nvPr>
            <p:ph idx="1"/>
          </p:nvPr>
        </p:nvSpPr>
        <p:spPr/>
        <p:txBody>
          <a:bodyPr>
            <a:normAutofit fontScale="78571" lnSpcReduction="20000"/>
          </a:bodyPr>
          <a:p>
            <a:r>
              <a:rPr lang="en-IN"/>
              <a:t>Large series do not demonstrate any clear difference in complications or outcomes for these two techniques, with one important caveat Maloney-type dilators (somewhat flexible with a tapered tip) should not be used for a complex stricture. The choice of wire -guided tapered tip solid 1732 dilators or balloon dilators is the decision of the operator.</a:t>
            </a:r>
            <a:endParaRPr lang="en-IN"/>
          </a:p>
          <a:p>
            <a:r>
              <a:rPr lang="en-IN"/>
              <a:t>Rigid dilators are non-compressible so the operator can be assured that the true diameter was achieved after passage, while balloons may reach the pressure indicated but may not be fully expanded to the stated diameter. Both types of dilators are available both with and without wire guides. It is our preference to only have wire-guided dilators available in our endoscopy suite</a:t>
            </a:r>
            <a:endParaRPr lang="en-IN"/>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M2102J20SI</dc:creator>
  <dcterms:created xsi:type="dcterms:W3CDTF">2015-05-11T22:30:45Z</dcterms:created>
  <dcterms:modified xsi:type="dcterms:W3CDTF">2022-08-09T12:11:56Z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cb9a919bc1d049eb823ba4e10c4e88cb</vt:lpwstr>
  </property>
</Properties>
</file>