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tableStyles" Target="tableStyles.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37" name=""/>
        <p:cNvGrpSpPr/>
        <p:nvPr/>
      </p:nvGrpSpPr>
      <p:grpSpPr>
        <a:xfrm>
          <a:off x="0" y="0"/>
          <a:ext cx="0" cy="0"/>
          <a:chOff x="0" y="0"/>
          <a:chExt cx="0" cy="0"/>
        </a:xfrm>
      </p:grpSpPr>
      <p:sp>
        <p:nvSpPr>
          <p:cNvPr id="1048645"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6"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7"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48"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9"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50"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0"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2" name=""/>
        <p:cNvGrpSpPr/>
        <p:nvPr/>
      </p:nvGrpSpPr>
      <p:grpSpPr>
        <a:xfrm>
          <a:off x="0" y="0"/>
          <a:ext cx="0" cy="0"/>
          <a:chOff x="0" y="0"/>
          <a:chExt cx="0" cy="0"/>
        </a:xfrm>
      </p:grpSpPr>
      <p:sp>
        <p:nvSpPr>
          <p:cNvPr id="1048615" name="Title 1"/>
          <p:cNvSpPr>
            <a:spLocks noGrp="1"/>
          </p:cNvSpPr>
          <p:nvPr>
            <p:ph type="title"/>
          </p:nvPr>
        </p:nvSpPr>
        <p:spPr/>
        <p:txBody>
          <a:bodyPr/>
          <a:p>
            <a:r>
              <a:rPr altLang="zh-CN" lang="en-US" smtClean="0"/>
              <a:t>Click to edit Master title style</a:t>
            </a:r>
            <a:endParaRPr dirty="0" lang="en-US"/>
          </a:p>
        </p:txBody>
      </p:sp>
      <p:sp>
        <p:nvSpPr>
          <p:cNvPr id="1048616"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7"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8" name="Footer Placeholder 4"/>
          <p:cNvSpPr>
            <a:spLocks noGrp="1"/>
          </p:cNvSpPr>
          <p:nvPr>
            <p:ph type="ftr" sz="quarter" idx="11"/>
          </p:nvPr>
        </p:nvSpPr>
        <p:spPr/>
        <p:txBody>
          <a:bodyPr/>
          <a:p>
            <a:endParaRPr altLang="en-US" lang="zh-CN"/>
          </a:p>
        </p:txBody>
      </p:sp>
      <p:sp>
        <p:nvSpPr>
          <p:cNvPr id="1048619"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29" name=""/>
        <p:cNvGrpSpPr/>
        <p:nvPr/>
      </p:nvGrpSpPr>
      <p:grpSpPr>
        <a:xfrm>
          <a:off x="0" y="0"/>
          <a:ext cx="0" cy="0"/>
          <a:chOff x="0" y="0"/>
          <a:chExt cx="0" cy="0"/>
        </a:xfrm>
      </p:grpSpPr>
      <p:sp>
        <p:nvSpPr>
          <p:cNvPr id="1048599"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00"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1"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2" name="Footer Placeholder 4"/>
          <p:cNvSpPr>
            <a:spLocks noGrp="1"/>
          </p:cNvSpPr>
          <p:nvPr>
            <p:ph type="ftr" sz="quarter" idx="11"/>
          </p:nvPr>
        </p:nvSpPr>
        <p:spPr/>
        <p:txBody>
          <a:bodyPr/>
          <a:p>
            <a:endParaRPr altLang="en-US" lang="zh-CN"/>
          </a:p>
        </p:txBody>
      </p:sp>
      <p:sp>
        <p:nvSpPr>
          <p:cNvPr id="1048603"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0" name=""/>
        <p:cNvGrpSpPr/>
        <p:nvPr/>
      </p:nvGrpSpPr>
      <p:grpSpPr>
        <a:xfrm>
          <a:off x="0" y="0"/>
          <a:ext cx="0" cy="0"/>
          <a:chOff x="0" y="0"/>
          <a:chExt cx="0" cy="0"/>
        </a:xfrm>
      </p:grpSpPr>
      <p:sp>
        <p:nvSpPr>
          <p:cNvPr id="1048604" name="Title 1"/>
          <p:cNvSpPr>
            <a:spLocks noGrp="1"/>
          </p:cNvSpPr>
          <p:nvPr>
            <p:ph type="title"/>
          </p:nvPr>
        </p:nvSpPr>
        <p:spPr/>
        <p:txBody>
          <a:bodyPr/>
          <a:p>
            <a:r>
              <a:rPr altLang="zh-CN" lang="en-US" smtClean="0"/>
              <a:t>Click to edit Master title style</a:t>
            </a:r>
            <a:endParaRPr dirty="0" lang="en-US"/>
          </a:p>
        </p:txBody>
      </p:sp>
      <p:sp>
        <p:nvSpPr>
          <p:cNvPr id="1048605"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6"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7" name="Footer Placeholder 4"/>
          <p:cNvSpPr>
            <a:spLocks noGrp="1"/>
          </p:cNvSpPr>
          <p:nvPr>
            <p:ph type="ftr" sz="quarter" idx="11"/>
          </p:nvPr>
        </p:nvSpPr>
        <p:spPr/>
        <p:txBody>
          <a:bodyPr/>
          <a:p>
            <a:endParaRPr altLang="en-US" lang="zh-CN"/>
          </a:p>
        </p:txBody>
      </p:sp>
      <p:sp>
        <p:nvSpPr>
          <p:cNvPr id="1048608"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3" name=""/>
        <p:cNvGrpSpPr/>
        <p:nvPr/>
      </p:nvGrpSpPr>
      <p:grpSpPr>
        <a:xfrm>
          <a:off x="0" y="0"/>
          <a:ext cx="0" cy="0"/>
          <a:chOff x="0" y="0"/>
          <a:chExt cx="0" cy="0"/>
        </a:xfrm>
      </p:grpSpPr>
      <p:sp>
        <p:nvSpPr>
          <p:cNvPr id="1048620"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21"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22"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3" name="Footer Placeholder 4"/>
          <p:cNvSpPr>
            <a:spLocks noGrp="1"/>
          </p:cNvSpPr>
          <p:nvPr>
            <p:ph type="ftr" sz="quarter" idx="11"/>
          </p:nvPr>
        </p:nvSpPr>
        <p:spPr/>
        <p:txBody>
          <a:bodyPr/>
          <a:p>
            <a:endParaRPr altLang="en-US" lang="zh-CN"/>
          </a:p>
        </p:txBody>
      </p:sp>
      <p:sp>
        <p:nvSpPr>
          <p:cNvPr id="1048624"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4" name=""/>
        <p:cNvGrpSpPr/>
        <p:nvPr/>
      </p:nvGrpSpPr>
      <p:grpSpPr>
        <a:xfrm>
          <a:off x="0" y="0"/>
          <a:ext cx="0" cy="0"/>
          <a:chOff x="0" y="0"/>
          <a:chExt cx="0" cy="0"/>
        </a:xfrm>
      </p:grpSpPr>
      <p:sp>
        <p:nvSpPr>
          <p:cNvPr id="1048625" name="Title 1"/>
          <p:cNvSpPr>
            <a:spLocks noGrp="1"/>
          </p:cNvSpPr>
          <p:nvPr>
            <p:ph type="title"/>
          </p:nvPr>
        </p:nvSpPr>
        <p:spPr/>
        <p:txBody>
          <a:bodyPr/>
          <a:p>
            <a:r>
              <a:rPr altLang="zh-CN" lang="en-US" smtClean="0"/>
              <a:t>Click to edit Master title style</a:t>
            </a:r>
            <a:endParaRPr dirty="0" lang="en-US"/>
          </a:p>
        </p:txBody>
      </p:sp>
      <p:sp>
        <p:nvSpPr>
          <p:cNvPr id="1048626"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7"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8"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9" name="Footer Placeholder 5"/>
          <p:cNvSpPr>
            <a:spLocks noGrp="1"/>
          </p:cNvSpPr>
          <p:nvPr>
            <p:ph type="ftr" sz="quarter" idx="11"/>
          </p:nvPr>
        </p:nvSpPr>
        <p:spPr/>
        <p:txBody>
          <a:bodyPr/>
          <a:p>
            <a:endParaRPr altLang="en-US" lang="zh-CN"/>
          </a:p>
        </p:txBody>
      </p:sp>
      <p:sp>
        <p:nvSpPr>
          <p:cNvPr id="1048630"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5" name=""/>
        <p:cNvGrpSpPr/>
        <p:nvPr/>
      </p:nvGrpSpPr>
      <p:grpSpPr>
        <a:xfrm>
          <a:off x="0" y="0"/>
          <a:ext cx="0" cy="0"/>
          <a:chOff x="0" y="0"/>
          <a:chExt cx="0" cy="0"/>
        </a:xfrm>
      </p:grpSpPr>
      <p:sp>
        <p:nvSpPr>
          <p:cNvPr id="1048631"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32"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3"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4"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35"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6"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7" name="Footer Placeholder 7"/>
          <p:cNvSpPr>
            <a:spLocks noGrp="1"/>
          </p:cNvSpPr>
          <p:nvPr>
            <p:ph type="ftr" sz="quarter" idx="11"/>
          </p:nvPr>
        </p:nvSpPr>
        <p:spPr/>
        <p:txBody>
          <a:bodyPr/>
          <a:p>
            <a:endParaRPr altLang="en-US" lang="zh-CN"/>
          </a:p>
        </p:txBody>
      </p:sp>
      <p:sp>
        <p:nvSpPr>
          <p:cNvPr id="1048638"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28" name=""/>
        <p:cNvGrpSpPr/>
        <p:nvPr/>
      </p:nvGrpSpPr>
      <p:grpSpPr>
        <a:xfrm>
          <a:off x="0" y="0"/>
          <a:ext cx="0" cy="0"/>
          <a:chOff x="0" y="0"/>
          <a:chExt cx="0" cy="0"/>
        </a:xfrm>
      </p:grpSpPr>
      <p:sp>
        <p:nvSpPr>
          <p:cNvPr id="1048595" name="Title 1"/>
          <p:cNvSpPr>
            <a:spLocks noGrp="1"/>
          </p:cNvSpPr>
          <p:nvPr>
            <p:ph type="title"/>
          </p:nvPr>
        </p:nvSpPr>
        <p:spPr/>
        <p:txBody>
          <a:bodyPr/>
          <a:p>
            <a:r>
              <a:rPr altLang="zh-CN" lang="en-US" smtClean="0"/>
              <a:t>Click to edit Master title style</a:t>
            </a:r>
            <a:endParaRPr dirty="0" lang="en-US"/>
          </a:p>
        </p:txBody>
      </p:sp>
      <p:sp>
        <p:nvSpPr>
          <p:cNvPr id="1048596"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7" name="Footer Placeholder 3"/>
          <p:cNvSpPr>
            <a:spLocks noGrp="1"/>
          </p:cNvSpPr>
          <p:nvPr>
            <p:ph type="ftr" sz="quarter" idx="11"/>
          </p:nvPr>
        </p:nvSpPr>
        <p:spPr/>
        <p:txBody>
          <a:bodyPr/>
          <a:p>
            <a:endParaRPr altLang="en-US" lang="zh-CN"/>
          </a:p>
        </p:txBody>
      </p:sp>
      <p:sp>
        <p:nvSpPr>
          <p:cNvPr id="1048598"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2" name=""/>
        <p:cNvGrpSpPr/>
        <p:nvPr/>
      </p:nvGrpSpPr>
      <p:grpSpPr>
        <a:xfrm>
          <a:off x="0" y="0"/>
          <a:ext cx="0" cy="0"/>
          <a:chOff x="0" y="0"/>
          <a:chExt cx="0" cy="0"/>
        </a:xfrm>
      </p:grpSpPr>
      <p:sp>
        <p:nvSpPr>
          <p:cNvPr id="1048588"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9" name="Footer Placeholder 2"/>
          <p:cNvSpPr>
            <a:spLocks noGrp="1"/>
          </p:cNvSpPr>
          <p:nvPr>
            <p:ph type="ftr" sz="quarter" idx="11"/>
          </p:nvPr>
        </p:nvSpPr>
        <p:spPr/>
        <p:txBody>
          <a:bodyPr/>
          <a:p>
            <a:endParaRPr altLang="en-US" lang="zh-CN"/>
          </a:p>
        </p:txBody>
      </p:sp>
      <p:sp>
        <p:nvSpPr>
          <p:cNvPr id="1048590"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6" name=""/>
        <p:cNvGrpSpPr/>
        <p:nvPr/>
      </p:nvGrpSpPr>
      <p:grpSpPr>
        <a:xfrm>
          <a:off x="0" y="0"/>
          <a:ext cx="0" cy="0"/>
          <a:chOff x="0" y="0"/>
          <a:chExt cx="0" cy="0"/>
        </a:xfrm>
      </p:grpSpPr>
      <p:sp>
        <p:nvSpPr>
          <p:cNvPr id="1048639"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40"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1"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42"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3" name="Footer Placeholder 5"/>
          <p:cNvSpPr>
            <a:spLocks noGrp="1"/>
          </p:cNvSpPr>
          <p:nvPr>
            <p:ph type="ftr" sz="quarter" idx="11"/>
          </p:nvPr>
        </p:nvSpPr>
        <p:spPr/>
        <p:txBody>
          <a:bodyPr/>
          <a:p>
            <a:endParaRPr altLang="en-US" lang="zh-CN"/>
          </a:p>
        </p:txBody>
      </p:sp>
      <p:sp>
        <p:nvSpPr>
          <p:cNvPr id="1048644"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1" name=""/>
        <p:cNvGrpSpPr/>
        <p:nvPr/>
      </p:nvGrpSpPr>
      <p:grpSpPr>
        <a:xfrm>
          <a:off x="0" y="0"/>
          <a:ext cx="0" cy="0"/>
          <a:chOff x="0" y="0"/>
          <a:chExt cx="0" cy="0"/>
        </a:xfrm>
      </p:grpSpPr>
      <p:sp>
        <p:nvSpPr>
          <p:cNvPr id="1048609"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10"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11"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12"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3" name="Footer Placeholder 5"/>
          <p:cNvSpPr>
            <a:spLocks noGrp="1"/>
          </p:cNvSpPr>
          <p:nvPr>
            <p:ph type="ftr" sz="quarter" idx="11"/>
          </p:nvPr>
        </p:nvSpPr>
        <p:spPr/>
        <p:txBody>
          <a:bodyPr/>
          <a:p>
            <a:endParaRPr altLang="en-US" lang="zh-CN"/>
          </a:p>
        </p:txBody>
      </p:sp>
      <p:sp>
        <p:nvSpPr>
          <p:cNvPr id="1048614"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8"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1" name=""/>
        <p:cNvGrpSpPr/>
        <p:nvPr/>
      </p:nvGrpSpPr>
      <p:grpSpPr>
        <a:xfrm>
          <a:off x="0" y="0"/>
          <a:ext cx="0" cy="0"/>
          <a:chOff x="0" y="0"/>
          <a:chExt cx="0" cy="0"/>
        </a:xfrm>
      </p:grpSpPr>
      <p:sp>
        <p:nvSpPr>
          <p:cNvPr id="1048586" name="Title 1"/>
          <p:cNvSpPr>
            <a:spLocks noGrp="1"/>
          </p:cNvSpPr>
          <p:nvPr>
            <p:ph type="ctrTitle"/>
          </p:nvPr>
        </p:nvSpPr>
        <p:spPr/>
        <p:txBody>
          <a:bodyPr/>
          <a:p>
            <a:r>
              <a:rPr altLang="zh-CN" b="1" i="0" lang="en-US" u="sng">
                <a:solidFill>
                  <a:srgbClr val="F46D43"/>
                </a:solidFill>
              </a:rPr>
              <a:t>P</a:t>
            </a:r>
            <a:r>
              <a:rPr altLang="zh-CN" b="1" i="0" lang="en-US" u="sng">
                <a:solidFill>
                  <a:srgbClr val="F46D43"/>
                </a:solidFill>
              </a:rPr>
              <a:t>N</a:t>
            </a:r>
            <a:r>
              <a:rPr altLang="zh-CN" b="1" i="0" lang="en-US" u="sng">
                <a:solidFill>
                  <a:srgbClr val="F46D43"/>
                </a:solidFill>
              </a:rPr>
              <a:t>E</a:t>
            </a:r>
            <a:r>
              <a:rPr altLang="zh-CN" b="1" i="0" lang="en-US" u="sng">
                <a:solidFill>
                  <a:srgbClr val="F46D43"/>
                </a:solidFill>
              </a:rPr>
              <a:t>U</a:t>
            </a:r>
            <a:r>
              <a:rPr altLang="zh-CN" b="1" i="0" lang="en-US" u="sng">
                <a:solidFill>
                  <a:srgbClr val="F46D43"/>
                </a:solidFill>
              </a:rPr>
              <a:t>M</a:t>
            </a:r>
            <a:r>
              <a:rPr altLang="zh-CN" b="1" i="0" lang="en-US" u="sng">
                <a:solidFill>
                  <a:srgbClr val="F46D43"/>
                </a:solidFill>
              </a:rPr>
              <a:t>O</a:t>
            </a:r>
            <a:r>
              <a:rPr altLang="zh-CN" b="1" i="0" lang="en-US" u="sng">
                <a:solidFill>
                  <a:srgbClr val="F46D43"/>
                </a:solidFill>
              </a:rPr>
              <a:t>C</a:t>
            </a:r>
            <a:r>
              <a:rPr altLang="zh-CN" b="1" i="0" lang="en-US" u="sng">
                <a:solidFill>
                  <a:srgbClr val="F46D43"/>
                </a:solidFill>
              </a:rPr>
              <a:t>O</a:t>
            </a:r>
            <a:r>
              <a:rPr altLang="zh-CN" b="1" i="0" lang="en-US" u="sng">
                <a:solidFill>
                  <a:srgbClr val="F46D43"/>
                </a:solidFill>
              </a:rPr>
              <a:t>N</a:t>
            </a:r>
            <a:r>
              <a:rPr altLang="zh-CN" b="1" i="0" lang="en-US" u="sng">
                <a:solidFill>
                  <a:srgbClr val="F46D43"/>
                </a:solidFill>
              </a:rPr>
              <a:t>I</a:t>
            </a:r>
            <a:r>
              <a:rPr altLang="zh-CN" b="1" i="0" lang="en-US" u="sng">
                <a:solidFill>
                  <a:srgbClr val="F46D43"/>
                </a:solidFill>
              </a:rPr>
              <a:t>O</a:t>
            </a:r>
            <a:r>
              <a:rPr altLang="zh-CN" b="1" i="0" lang="en-US" u="sng">
                <a:solidFill>
                  <a:srgbClr val="F46D43"/>
                </a:solidFill>
              </a:rPr>
              <a:t>S</a:t>
            </a:r>
            <a:r>
              <a:rPr altLang="zh-CN" b="1" i="0" lang="en-US" u="sng">
                <a:solidFill>
                  <a:srgbClr val="F46D43"/>
                </a:solidFill>
              </a:rPr>
              <a:t>I</a:t>
            </a:r>
            <a:r>
              <a:rPr altLang="zh-CN" b="1" i="0" lang="en-US" u="sng">
                <a:solidFill>
                  <a:srgbClr val="F46D43"/>
                </a:solidFill>
              </a:rPr>
              <a:t>S</a:t>
            </a:r>
            <a:endParaRPr altLang="zh-CN" b="1" i="0" lang="en-US" u="sng">
              <a:solidFill>
                <a:srgbClr val="F46D43"/>
              </a:solidFill>
            </a:endParaRPr>
          </a:p>
        </p:txBody>
      </p:sp>
      <p:sp>
        <p:nvSpPr>
          <p:cNvPr id="1048587" name="Subtitle 2"/>
          <p:cNvSpPr>
            <a:spLocks noGrp="1"/>
          </p:cNvSpPr>
          <p:nvPr>
            <p:ph type="subTitle" idx="1"/>
          </p:nvPr>
        </p:nvSpPr>
        <p:spPr/>
        <p:txBody>
          <a:bodyPr/>
          <a:p>
            <a:endParaRPr altLang="zh-CN" b="1"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55" name=""/>
          <p:cNvSpPr txBox="1"/>
          <p:nvPr/>
        </p:nvSpPr>
        <p:spPr>
          <a:xfrm>
            <a:off x="0" y="0"/>
            <a:ext cx="9221049" cy="4358639"/>
          </a:xfrm>
          <a:prstGeom prst="rect"/>
        </p:spPr>
        <p:txBody>
          <a:bodyPr rtlCol="0" wrap="square">
            <a:spAutoFit/>
          </a:bodyPr>
          <a:p>
            <a:r>
              <a:rPr sz="2800" lang="en-GB">
                <a:solidFill>
                  <a:srgbClr val="000000"/>
                </a:solidFill>
              </a:rPr>
              <a:t>Doctors usually recommend that coal workers have chest x-rays every year, so that the disease can be detected at a relatively early stage. If the disease is detected, the worker should be transferred to an area where coal dust levels are low to help prevent progressive massive fibrosis. Coal workers who smoke are encouraged to stop. Workers may given the pneumococcal vaccine and an annual influenza vaccination to help protect against infections to which workers may be more vulnerable. A person who is short of breath may benefit from bronchodilator drugs to keep the airways open and free of mucus.</a:t>
            </a:r>
            <a:endParaRPr sz="2800" lang="en-GB">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3" name=""/>
        <p:cNvGrpSpPr/>
        <p:nvPr/>
      </p:nvGrpSpPr>
      <p:grpSpPr>
        <a:xfrm>
          <a:off x="0" y="0"/>
          <a:ext cx="0" cy="0"/>
          <a:chOff x="0" y="0"/>
          <a:chExt cx="0" cy="0"/>
        </a:xfrm>
      </p:grpSpPr>
      <p:sp>
        <p:nvSpPr>
          <p:cNvPr id="1048591" name=""/>
          <p:cNvSpPr txBox="1"/>
          <p:nvPr/>
        </p:nvSpPr>
        <p:spPr>
          <a:xfrm>
            <a:off x="0" y="0"/>
            <a:ext cx="9259027" cy="6797040"/>
          </a:xfrm>
          <a:prstGeom prst="rect"/>
        </p:spPr>
        <p:txBody>
          <a:bodyPr rtlCol="0" wrap="square">
            <a:spAutoFit/>
          </a:bodyPr>
          <a:p>
            <a:pPr algn="l"/>
            <a:r>
              <a:rPr sz="4000" lang="en-US" u="sng">
                <a:solidFill>
                  <a:srgbClr val="02A5E3"/>
                </a:solidFill>
              </a:rPr>
              <a:t>I</a:t>
            </a:r>
            <a:r>
              <a:rPr sz="4000" lang="en-US" u="sng">
                <a:solidFill>
                  <a:srgbClr val="02A5E3"/>
                </a:solidFill>
              </a:rPr>
              <a:t>N</a:t>
            </a:r>
            <a:r>
              <a:rPr sz="4000" lang="en-US" u="sng">
                <a:solidFill>
                  <a:srgbClr val="02A5E3"/>
                </a:solidFill>
              </a:rPr>
              <a:t>T</a:t>
            </a:r>
            <a:r>
              <a:rPr sz="4000" lang="en-US" u="sng">
                <a:solidFill>
                  <a:srgbClr val="02A5E3"/>
                </a:solidFill>
              </a:rPr>
              <a:t>R</a:t>
            </a:r>
            <a:r>
              <a:rPr sz="4000" lang="en-US" u="sng">
                <a:solidFill>
                  <a:srgbClr val="02A5E3"/>
                </a:solidFill>
              </a:rPr>
              <a:t>O</a:t>
            </a:r>
            <a:r>
              <a:rPr sz="4000" lang="en-US" u="sng">
                <a:solidFill>
                  <a:srgbClr val="02A5E3"/>
                </a:solidFill>
              </a:rPr>
              <a:t>D</a:t>
            </a:r>
            <a:r>
              <a:rPr sz="4000" lang="en-US" u="sng">
                <a:solidFill>
                  <a:srgbClr val="02A5E3"/>
                </a:solidFill>
              </a:rPr>
              <a:t>U</a:t>
            </a:r>
            <a:r>
              <a:rPr sz="4000" lang="en-US" u="sng">
                <a:solidFill>
                  <a:srgbClr val="02A5E3"/>
                </a:solidFill>
              </a:rPr>
              <a:t>C</a:t>
            </a:r>
            <a:r>
              <a:rPr sz="4000" lang="en-US" u="sng">
                <a:solidFill>
                  <a:srgbClr val="02A5E3"/>
                </a:solidFill>
              </a:rPr>
              <a:t>T</a:t>
            </a:r>
            <a:r>
              <a:rPr sz="4000" lang="en-US" u="sng">
                <a:solidFill>
                  <a:srgbClr val="02A5E3"/>
                </a:solidFill>
              </a:rPr>
              <a:t>I</a:t>
            </a:r>
            <a:r>
              <a:rPr sz="4000" lang="en-US" u="sng">
                <a:solidFill>
                  <a:srgbClr val="02A5E3"/>
                </a:solidFill>
              </a:rPr>
              <a:t>O</a:t>
            </a:r>
            <a:r>
              <a:rPr sz="4000" lang="en-US" u="sng">
                <a:solidFill>
                  <a:srgbClr val="02A5E3"/>
                </a:solidFill>
              </a:rPr>
              <a:t>N</a:t>
            </a:r>
            <a:r>
              <a:rPr sz="4000" lang="en-US" u="sng">
                <a:solidFill>
                  <a:srgbClr val="02A5E3"/>
                </a:solidFill>
              </a:rPr>
              <a:t> </a:t>
            </a:r>
            <a:endParaRPr sz="4000" lang="en-GB" u="sng">
              <a:solidFill>
                <a:srgbClr val="02A5E3"/>
              </a:solidFill>
            </a:endParaRPr>
          </a:p>
          <a:p>
            <a:pPr algn="l"/>
            <a:endParaRPr sz="4000" lang="en-GB" u="sng">
              <a:solidFill>
                <a:srgbClr val="02A5E3"/>
              </a:solidFill>
            </a:endParaRPr>
          </a:p>
          <a:p>
            <a:pPr algn="l"/>
            <a:r>
              <a:rPr sz="2800" lang="en-GB">
                <a:solidFill>
                  <a:srgbClr val="000000"/>
                </a:solidFill>
              </a:rPr>
              <a:t>P</a:t>
            </a:r>
            <a:r>
              <a:rPr sz="2800" lang="en-GB">
                <a:solidFill>
                  <a:srgbClr val="000000"/>
                </a:solidFill>
              </a:rPr>
              <a:t>neumoconiosis is a restrictive lung disease caused by certain dust particles that are most often found in a work environment. The dust particles that cause pneumoconiosis are usually found in the workplace, so it is often called an occupational lung disease.
Pneumoconiosis is a chronic lung disease caused due to the inhalation of various forms of dust particles, particularly in industrial workplaces, for an extended period of time. Hence it is also said to be an occupational lung disease, which are a particular subdivision of occupational related diseases that are related primarily to being exposed to harmful substances, whether they are gas or dusts, in the work place, and the pulmonary disorders that may result from it. The severity and type of pneumoconiosis depends on what the dust</a:t>
            </a:r>
            <a:r>
              <a:rPr sz="2800" lang="en-US">
                <a:solidFill>
                  <a:srgbClr val="000000"/>
                </a:solidFill>
              </a:rPr>
              <a:t> </a:t>
            </a:r>
            <a:r>
              <a:rPr sz="2800" lang="en-US">
                <a:solidFill>
                  <a:srgbClr val="000000"/>
                </a:solidFill>
              </a:rPr>
              <a:t>particles</a:t>
            </a:r>
            <a:r>
              <a:rPr sz="2800" lang="en-US">
                <a:solidFill>
                  <a:srgbClr val="000000"/>
                </a:solidFill>
              </a:rPr>
              <a:t> </a:t>
            </a:r>
            <a:endParaRPr sz="2800" lang="en-GB">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92" name=""/>
          <p:cNvSpPr txBox="1"/>
          <p:nvPr/>
        </p:nvSpPr>
        <p:spPr>
          <a:xfrm>
            <a:off x="0" y="0"/>
            <a:ext cx="9186317" cy="1158241"/>
          </a:xfrm>
          <a:prstGeom prst="rect"/>
        </p:spPr>
        <p:txBody>
          <a:bodyPr rtlCol="0" wrap="square">
            <a:spAutoFit/>
          </a:bodyPr>
          <a:p>
            <a:r>
              <a:rPr sz="2800" lang="en-US">
                <a:solidFill>
                  <a:srgbClr val="000000"/>
                </a:solidFill>
              </a:rPr>
              <a:t>comprise of; for example, small amounts of certain substances, such as asbestos and silica, can lead to serious reactions, while others may not be as harmful.</a:t>
            </a:r>
            <a:endParaRPr sz="2800" lang="en-GB">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3" name=""/>
          <p:cNvSpPr txBox="1"/>
          <p:nvPr/>
        </p:nvSpPr>
        <p:spPr>
          <a:xfrm>
            <a:off x="34634" y="0"/>
            <a:ext cx="9152660" cy="7305039"/>
          </a:xfrm>
          <a:prstGeom prst="rect"/>
        </p:spPr>
        <p:txBody>
          <a:bodyPr rtlCol="0" wrap="square">
            <a:spAutoFit/>
          </a:bodyPr>
          <a:p>
            <a:pPr algn="l" indent="0" marL="0">
              <a:buNone/>
            </a:pPr>
            <a:r>
              <a:rPr sz="3600" lang="en-US">
                <a:solidFill>
                  <a:srgbClr val="02A5E3"/>
                </a:solidFill>
              </a:rPr>
              <a:t>T</a:t>
            </a:r>
            <a:r>
              <a:rPr sz="3600" lang="en-US">
                <a:solidFill>
                  <a:srgbClr val="02A5E3"/>
                </a:solidFill>
              </a:rPr>
              <a:t>Y</a:t>
            </a:r>
            <a:r>
              <a:rPr sz="3600" lang="en-US">
                <a:solidFill>
                  <a:srgbClr val="02A5E3"/>
                </a:solidFill>
              </a:rPr>
              <a:t>P</a:t>
            </a:r>
            <a:r>
              <a:rPr sz="3600" lang="en-US">
                <a:solidFill>
                  <a:srgbClr val="02A5E3"/>
                </a:solidFill>
              </a:rPr>
              <a:t>E</a:t>
            </a:r>
            <a:r>
              <a:rPr sz="3600" lang="en-US">
                <a:solidFill>
                  <a:srgbClr val="02A5E3"/>
                </a:solidFill>
              </a:rPr>
              <a:t>S</a:t>
            </a:r>
            <a:endParaRPr sz="2800" lang="en-GB">
              <a:solidFill>
                <a:srgbClr val="000000"/>
              </a:solidFill>
            </a:endParaRPr>
          </a:p>
          <a:p>
            <a:pPr algn="l" indent="0" marL="0">
              <a:buNone/>
            </a:pPr>
            <a:endParaRPr sz="2800" lang="en-GB">
              <a:solidFill>
                <a:srgbClr val="000000"/>
              </a:solidFill>
            </a:endParaRPr>
          </a:p>
          <a:p>
            <a:pPr algn="l" indent="0" marL="0">
              <a:buNone/>
            </a:pPr>
            <a:r>
              <a:rPr sz="2800" lang="en-GB">
                <a:solidFill>
                  <a:srgbClr val="000000"/>
                </a:solidFill>
              </a:rPr>
              <a:t>The disease appears in different forms, depending on the type of dust inhaled. The most common types include:
1. Coal worker's pneumoconiosis - Coal dust
2. Asbestosis - Asbestos dust
3. Byssinosis - Cotton dust
4. Silicosis - Silica dusts
5. Siderosis - Iron dust
6. Anthracosis - Carbon dust
7. Bauxite fibrosis - Bauxite dust
</a:t>
            </a:r>
            <a:endParaRPr sz="2800" lang="en-GB">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94" name=""/>
          <p:cNvSpPr txBox="1"/>
          <p:nvPr/>
        </p:nvSpPr>
        <p:spPr>
          <a:xfrm>
            <a:off x="-80311" y="0"/>
            <a:ext cx="9230591" cy="1158240"/>
          </a:xfrm>
          <a:prstGeom prst="rect"/>
        </p:spPr>
        <p:txBody>
          <a:bodyPr rtlCol="0" wrap="square">
            <a:spAutoFit/>
          </a:bodyPr>
          <a:p>
            <a:pPr algn="l" indent="0" marL="0">
              <a:buNone/>
            </a:pPr>
            <a:r>
              <a:rPr sz="2800" lang="en-GB">
                <a:solidFill>
                  <a:srgbClr val="000000"/>
                </a:solidFill>
              </a:rPr>
              <a:t>8. Berylliosis - Beryllium dust</a:t>
            </a:r>
            <a:endParaRPr sz="2800" lang="en-GB">
              <a:solidFill>
                <a:srgbClr val="000000"/>
              </a:solidFill>
            </a:endParaRPr>
          </a:p>
          <a:p>
            <a:pPr algn="l" indent="0" marL="0">
              <a:buNone/>
            </a:pPr>
            <a:r>
              <a:rPr sz="2800" lang="en-GB">
                <a:solidFill>
                  <a:srgbClr val="000000"/>
                </a:solidFill>
              </a:rPr>
              <a:t> </a:t>
            </a:r>
            <a:endParaRPr sz="2800" lang="en-GB">
              <a:solidFill>
                <a:srgbClr val="000000"/>
              </a:solidFill>
            </a:endParaRPr>
          </a:p>
          <a:p>
            <a:pPr algn="l" indent="0" marL="0">
              <a:buNone/>
            </a:pPr>
            <a:r>
              <a:rPr sz="2800" lang="en-GB">
                <a:solidFill>
                  <a:srgbClr val="000000"/>
                </a:solidFill>
              </a:rPr>
              <a:t>9. Silicosiderosis - Mixed dust containing silica and</a:t>
            </a:r>
            <a:r>
              <a:rPr sz="2800" lang="en-US">
                <a:solidFill>
                  <a:srgbClr val="000000"/>
                </a:solidFill>
              </a:rPr>
              <a:t> </a:t>
            </a:r>
            <a:r>
              <a:rPr sz="2800" lang="en-US">
                <a:solidFill>
                  <a:srgbClr val="000000"/>
                </a:solidFill>
              </a:rPr>
              <a:t>i</a:t>
            </a:r>
            <a:r>
              <a:rPr sz="2800" lang="en-US">
                <a:solidFill>
                  <a:srgbClr val="000000"/>
                </a:solidFill>
              </a:rPr>
              <a:t>r</a:t>
            </a:r>
            <a:r>
              <a:rPr sz="2800" lang="en-US">
                <a:solidFill>
                  <a:srgbClr val="000000"/>
                </a:solidFill>
              </a:rPr>
              <a:t>o</a:t>
            </a:r>
            <a:r>
              <a:rPr sz="2800" lang="en-US">
                <a:solidFill>
                  <a:srgbClr val="000000"/>
                </a:solidFill>
              </a:rPr>
              <a:t>n</a:t>
            </a:r>
            <a:endParaRPr sz="2800" lang="en-GB">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651" name=""/>
          <p:cNvSpPr txBox="1"/>
          <p:nvPr/>
        </p:nvSpPr>
        <p:spPr>
          <a:xfrm>
            <a:off x="0" y="0"/>
            <a:ext cx="9166689" cy="6797040"/>
          </a:xfrm>
          <a:prstGeom prst="rect"/>
        </p:spPr>
        <p:txBody>
          <a:bodyPr rtlCol="0" wrap="square">
            <a:spAutoFit/>
          </a:bodyPr>
          <a:p>
            <a:r>
              <a:rPr sz="3600" lang="en-US">
                <a:solidFill>
                  <a:srgbClr val="02A5E3"/>
                </a:solidFill>
              </a:rPr>
              <a:t>A.</a:t>
            </a:r>
            <a:r>
              <a:rPr sz="3600" lang="en-US">
                <a:solidFill>
                  <a:srgbClr val="02A5E3"/>
                </a:solidFill>
              </a:rPr>
              <a:t> </a:t>
            </a:r>
            <a:r>
              <a:rPr sz="3600" lang="en-US">
                <a:solidFill>
                  <a:srgbClr val="02A5E3"/>
                </a:solidFill>
              </a:rPr>
              <a:t>Coal</a:t>
            </a:r>
            <a:r>
              <a:rPr sz="3600" lang="en-GB">
                <a:solidFill>
                  <a:srgbClr val="02A5E3"/>
                </a:solidFill>
              </a:rPr>
              <a:t> worker's pneumoconiosi</a:t>
            </a:r>
            <a:r>
              <a:rPr sz="3600" lang="en-US">
                <a:solidFill>
                  <a:srgbClr val="02A5E3"/>
                </a:solidFill>
              </a:rPr>
              <a:t>s</a:t>
            </a:r>
            <a:endParaRPr sz="3600" lang="en-GB">
              <a:solidFill>
                <a:srgbClr val="02A5E3"/>
              </a:solidFill>
            </a:endParaRPr>
          </a:p>
          <a:p>
            <a:endParaRPr sz="3600" lang="en-GB">
              <a:solidFill>
                <a:srgbClr val="02A5E3"/>
              </a:solidFill>
            </a:endParaRPr>
          </a:p>
          <a:p>
            <a:r>
              <a:rPr sz="3600" lang="en-US">
                <a:solidFill>
                  <a:srgbClr val="02A5E3"/>
                </a:solidFill>
              </a:rPr>
              <a:t> </a:t>
            </a:r>
            <a:endParaRPr sz="3600" lang="en-GB">
              <a:solidFill>
                <a:srgbClr val="02A5E3"/>
              </a:solidFill>
            </a:endParaRPr>
          </a:p>
          <a:p>
            <a:r>
              <a:rPr sz="2800" lang="en-US">
                <a:solidFill>
                  <a:srgbClr val="000000"/>
                </a:solidFill>
              </a:rPr>
              <a:t>Coal</a:t>
            </a:r>
            <a:r>
              <a:rPr sz="2800" lang="en-GB">
                <a:solidFill>
                  <a:srgbClr val="000000"/>
                </a:solidFill>
              </a:rPr>
              <a:t> worker's pneumoconiosis is also known as black lung disease. This is caused due to being exposed to particles of carbon from coal, lamp black, or graphite for a prolonged period of time, and commonly occurs amongst coal miners and people who handle coal.
</a:t>
            </a:r>
            <a:endParaRPr sz="2800" lang="en-GB">
              <a:solidFill>
                <a:srgbClr val="000000"/>
              </a:solidFill>
            </a:endParaRPr>
          </a:p>
          <a:p>
            <a:r>
              <a:rPr sz="2800" lang="en-GB">
                <a:solidFill>
                  <a:srgbClr val="000000"/>
                </a:solidFill>
              </a:rPr>
              <a:t>When coal dust is inhaled for a long period of time, it builds up in the lungs, which the body is not able to</a:t>
            </a:r>
            <a:r>
              <a:rPr sz="2800" lang="en-US">
                <a:solidFill>
                  <a:srgbClr val="000000"/>
                </a:solidFill>
              </a:rPr>
              <a:t> </a:t>
            </a:r>
            <a:r>
              <a:rPr sz="2800" lang="en-US">
                <a:solidFill>
                  <a:srgbClr val="000000"/>
                </a:solidFill>
              </a:rPr>
              <a:t>remove. This result in inflammation of the lungs, which then leads to fibrosis along with nodular lesions forming in the lungs, and finally, the centers of these lesions, may even become necrotic because of ischemia, causing large size cavities in the lungs. If complicated coal worker's pneumoconiosis occurs along with rheumatoid arthritis, it is called Caplan syndrome. </a:t>
            </a:r>
            <a:endParaRPr sz="2800" lang="en-GB">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52" name=""/>
          <p:cNvSpPr txBox="1"/>
          <p:nvPr/>
        </p:nvSpPr>
        <p:spPr>
          <a:xfrm>
            <a:off x="38477" y="0"/>
            <a:ext cx="9105522" cy="5222240"/>
          </a:xfrm>
          <a:prstGeom prst="rect"/>
        </p:spPr>
        <p:txBody>
          <a:bodyPr rtlCol="0" wrap="square">
            <a:spAutoFit/>
          </a:bodyPr>
          <a:p>
            <a:r>
              <a:rPr sz="4000" lang="en-US">
                <a:solidFill>
                  <a:srgbClr val="02A5E3"/>
                </a:solidFill>
              </a:rPr>
              <a:t>CLINICAL MANIFESTATIONS</a:t>
            </a:r>
            <a:endParaRPr sz="4000" lang="en-GB">
              <a:solidFill>
                <a:srgbClr val="02A5E3"/>
              </a:solidFill>
            </a:endParaRPr>
          </a:p>
          <a:p>
            <a:endParaRPr sz="2800" lang="en-GB">
              <a:solidFill>
                <a:srgbClr val="000000"/>
              </a:solidFill>
            </a:endParaRPr>
          </a:p>
          <a:p>
            <a:r>
              <a:rPr sz="2800" lang="en-US">
                <a:solidFill>
                  <a:srgbClr val="000000"/>
                </a:solidFill>
              </a:rPr>
              <a:t>Coal worker's pneumoconiosis occurs in two forms: simple and complicated (progressive massive fibrosis). Simple coal workers' pneumoconiosis usually does not cause symptoms. However, many people with this disease cough and easily become short of breath because they also have an airway disease, such as bronchitis or emphysema. These disorders are more likely to occur in smokers, so smokers with coal workers' pneumoconiosis are more likely to have symptoms. The severe stages of progressive massive fibrosis, on the other hand, cause coughing with or without mucous (sputum) production, or chest tightness and often disabling shortness of breath.</a:t>
            </a:r>
            <a:endParaRPr sz="2800" lang="en-GB">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53" name=""/>
          <p:cNvSpPr txBox="1"/>
          <p:nvPr/>
        </p:nvSpPr>
        <p:spPr>
          <a:xfrm>
            <a:off x="-296" y="0"/>
            <a:ext cx="9144296" cy="4155440"/>
          </a:xfrm>
          <a:prstGeom prst="rect"/>
        </p:spPr>
        <p:txBody>
          <a:bodyPr rtlCol="0" wrap="square">
            <a:spAutoFit/>
          </a:bodyPr>
          <a:p>
            <a:r>
              <a:rPr sz="4000" lang="en-GB">
                <a:solidFill>
                  <a:srgbClr val="02A5E3"/>
                </a:solidFill>
              </a:rPr>
              <a:t>DIAGNOSTIC EVALUATIONS
</a:t>
            </a:r>
            <a:r>
              <a:rPr sz="2800" lang="en-GB">
                <a:solidFill>
                  <a:srgbClr val="000000"/>
                </a:solidFill>
              </a:rPr>
              <a:t>
Doctors make the diagnosis after noting characteristic spots on a chest x-ray or computed tomography (CT) scan of a person who has been exposed to coal dust for a long time usually someone who has worked in a coal mine for at least 10 years.
Pulmonary function tests are non-diagnostic but are useful for characterizing lung function in patients in whom obstructive, or mixed defects may develop.</a:t>
            </a:r>
            <a:endParaRPr sz="2800" lang="en-GB">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54" name=""/>
          <p:cNvSpPr txBox="1"/>
          <p:nvPr/>
        </p:nvSpPr>
        <p:spPr>
          <a:xfrm>
            <a:off x="0" y="0"/>
            <a:ext cx="9212495" cy="6289040"/>
          </a:xfrm>
          <a:prstGeom prst="rect"/>
        </p:spPr>
        <p:txBody>
          <a:bodyPr rtlCol="0" wrap="square">
            <a:spAutoFit/>
          </a:bodyPr>
          <a:p>
            <a:r>
              <a:rPr sz="4000" lang="en-GB">
                <a:solidFill>
                  <a:srgbClr val="02A5E3"/>
                </a:solidFill>
              </a:rPr>
              <a:t>PREVENTION AND TREATMENT
</a:t>
            </a:r>
            <a:r>
              <a:rPr sz="2800" lang="en-GB">
                <a:solidFill>
                  <a:srgbClr val="000000"/>
                </a:solidFill>
              </a:rPr>
              <a:t>
Treatment is rarely necessary in simple CWP, although smoking cessation and TB surveillance are recommended. Patients with pulmonary hypertension, hypoxemia, or both are given supplemental oxygen therapy.
Prevention is crucial because there is no cure for coal workers' pneumoconiosis. The can be prevented by adequately suppressing coal dust at a work site. Ventilation systems may help. Face pieces (masks) that filter and purify the air may provide some additional benefit, but the protection is limited. Pulmonary rehabilitation can help more severely affected workers carry out activities of daily living</a:t>
            </a:r>
            <a:r>
              <a:rPr sz="2800" lang="en-US">
                <a:solidFill>
                  <a:srgbClr val="000000"/>
                </a:solidFill>
              </a:rPr>
              <a:t>.</a:t>
            </a:r>
            <a:r>
              <a:rPr sz="2800" lang="en-GB">
                <a:solidFill>
                  <a:srgbClr val="000000"/>
                </a:solidFill>
              </a:rPr>
              <a:t>
</a:t>
            </a:r>
            <a:endParaRPr sz="2800" lang="en-GB">
              <a:solidFill>
                <a:srgbClr val="000000"/>
              </a:solidFill>
            </a:endParaRPr>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RMX1851</dc:creator>
  <dcterms:created xsi:type="dcterms:W3CDTF">2015-05-10T13:30:45Z</dcterms:created>
  <dcterms:modified xsi:type="dcterms:W3CDTF">2022-08-07T09:05:48Z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14195362aaa348c9b26a9e5f3841978a</vt:lpwstr>
  </property>
</Properties>
</file>