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61" r:id="rId4"/>
    <p:sldId id="259" r:id="rId5"/>
    <p:sldId id="263" r:id="rId6"/>
    <p:sldId id="264" r:id="rId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7" autoAdjust="0"/>
    <p:restoredTop sz="94660"/>
  </p:normalViewPr>
  <p:slideViewPr>
    <p:cSldViewPr snapToGrid="0">
      <p:cViewPr>
        <p:scale>
          <a:sx n="100" d="100"/>
          <a:sy n="100" d="100"/>
        </p:scale>
        <p:origin x="-931" y="1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4"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5"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7"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8"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9"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pPr/>
              <a:t>2022/8/5</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11" name="Title 1"/>
          <p:cNvSpPr>
            <a:spLocks noGrp="1"/>
          </p:cNvSpPr>
          <p:nvPr>
            <p:ph type="title"/>
          </p:nvPr>
        </p:nvSpPr>
        <p:spPr/>
        <p:txBody>
          <a:bodyPr/>
          <a:lstStyle/>
          <a:p>
            <a:r>
              <a:rPr lang="en-US" altLang="zh-CN" smtClean="0"/>
              <a:t>Click to edit Master title style</a:t>
            </a:r>
            <a:endParaRPr lang="en-US" dirty="0"/>
          </a:p>
        </p:txBody>
      </p:sp>
      <p:sp>
        <p:nvSpPr>
          <p:cNvPr id="1048612"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3" name="Date Placeholder 3"/>
          <p:cNvSpPr>
            <a:spLocks noGrp="1"/>
          </p:cNvSpPr>
          <p:nvPr>
            <p:ph type="dt" sz="half" idx="10"/>
          </p:nvPr>
        </p:nvSpPr>
        <p:spPr/>
        <p:txBody>
          <a:bodyPr/>
          <a:lstStyle/>
          <a:p>
            <a:fld id="{70BC1078-46ED-40F9-8930-935BAD7C2B02}" type="datetimeFigureOut">
              <a:rPr lang="zh-CN" altLang="en-US" smtClean="0"/>
              <a:pPr/>
              <a:t>2022/8/5</a:t>
            </a:fld>
            <a:endParaRPr lang="zh-CN" altLang="en-US"/>
          </a:p>
        </p:txBody>
      </p:sp>
      <p:sp>
        <p:nvSpPr>
          <p:cNvPr id="1048614" name="Footer Placeholder 4"/>
          <p:cNvSpPr>
            <a:spLocks noGrp="1"/>
          </p:cNvSpPr>
          <p:nvPr>
            <p:ph type="ftr" sz="quarter" idx="11"/>
          </p:nvPr>
        </p:nvSpPr>
        <p:spPr/>
        <p:txBody>
          <a:bodyPr/>
          <a:lstStyle/>
          <a:p>
            <a:endParaRPr lang="zh-CN" altLang="en-US"/>
          </a:p>
        </p:txBody>
      </p:sp>
      <p:sp>
        <p:nvSpPr>
          <p:cNvPr id="1048615"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06"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07"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08" name="Date Placeholder 3"/>
          <p:cNvSpPr>
            <a:spLocks noGrp="1"/>
          </p:cNvSpPr>
          <p:nvPr>
            <p:ph type="dt" sz="half" idx="10"/>
          </p:nvPr>
        </p:nvSpPr>
        <p:spPr/>
        <p:txBody>
          <a:bodyPr/>
          <a:lstStyle/>
          <a:p>
            <a:fld id="{70BC1078-46ED-40F9-8930-935BAD7C2B02}" type="datetimeFigureOut">
              <a:rPr lang="zh-CN" altLang="en-US" smtClean="0"/>
              <a:pPr/>
              <a:t>2022/8/5</a:t>
            </a:fld>
            <a:endParaRPr lang="zh-CN" altLang="en-US"/>
          </a:p>
        </p:txBody>
      </p:sp>
      <p:sp>
        <p:nvSpPr>
          <p:cNvPr id="1048609" name="Footer Placeholder 4"/>
          <p:cNvSpPr>
            <a:spLocks noGrp="1"/>
          </p:cNvSpPr>
          <p:nvPr>
            <p:ph type="ftr" sz="quarter" idx="11"/>
          </p:nvPr>
        </p:nvSpPr>
        <p:spPr/>
        <p:txBody>
          <a:bodyPr/>
          <a:lstStyle/>
          <a:p>
            <a:endParaRPr lang="zh-CN" altLang="en-US"/>
          </a:p>
        </p:txBody>
      </p:sp>
      <p:sp>
        <p:nvSpPr>
          <p:cNvPr id="1048610"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7" name="Title 1"/>
          <p:cNvSpPr>
            <a:spLocks noGrp="1"/>
          </p:cNvSpPr>
          <p:nvPr>
            <p:ph type="title"/>
          </p:nvPr>
        </p:nvSpPr>
        <p:spPr/>
        <p:txBody>
          <a:bodyPr/>
          <a:lstStyle/>
          <a:p>
            <a:r>
              <a:rPr lang="en-US" altLang="zh-CN" smtClean="0"/>
              <a:t>Click to edit Master title style</a:t>
            </a:r>
            <a:endParaRPr lang="en-US" dirty="0"/>
          </a:p>
        </p:txBody>
      </p:sp>
      <p:sp>
        <p:nvSpPr>
          <p:cNvPr id="1048588"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89" name="Date Placeholder 3"/>
          <p:cNvSpPr>
            <a:spLocks noGrp="1"/>
          </p:cNvSpPr>
          <p:nvPr>
            <p:ph type="dt" sz="half" idx="10"/>
          </p:nvPr>
        </p:nvSpPr>
        <p:spPr/>
        <p:txBody>
          <a:bodyPr/>
          <a:lstStyle/>
          <a:p>
            <a:fld id="{70BC1078-46ED-40F9-8930-935BAD7C2B02}" type="datetimeFigureOut">
              <a:rPr lang="zh-CN" altLang="en-US" smtClean="0"/>
              <a:pPr/>
              <a:t>2022/8/5</a:t>
            </a:fld>
            <a:endParaRPr lang="zh-CN" altLang="en-US"/>
          </a:p>
        </p:txBody>
      </p:sp>
      <p:sp>
        <p:nvSpPr>
          <p:cNvPr id="1048590" name="Footer Placeholder 4"/>
          <p:cNvSpPr>
            <a:spLocks noGrp="1"/>
          </p:cNvSpPr>
          <p:nvPr>
            <p:ph type="ftr" sz="quarter" idx="11"/>
          </p:nvPr>
        </p:nvSpPr>
        <p:spPr/>
        <p:txBody>
          <a:bodyPr/>
          <a:lstStyle/>
          <a:p>
            <a:endParaRPr lang="zh-CN" altLang="en-US"/>
          </a:p>
        </p:txBody>
      </p:sp>
      <p:sp>
        <p:nvSpPr>
          <p:cNvPr id="1048591"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6"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17"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18" name="Date Placeholder 3"/>
          <p:cNvSpPr>
            <a:spLocks noGrp="1"/>
          </p:cNvSpPr>
          <p:nvPr>
            <p:ph type="dt" sz="half" idx="10"/>
          </p:nvPr>
        </p:nvSpPr>
        <p:spPr/>
        <p:txBody>
          <a:bodyPr/>
          <a:lstStyle/>
          <a:p>
            <a:fld id="{70BC1078-46ED-40F9-8930-935BAD7C2B02}" type="datetimeFigureOut">
              <a:rPr lang="zh-CN" altLang="en-US" smtClean="0"/>
              <a:pPr/>
              <a:t>2022/8/5</a:t>
            </a:fld>
            <a:endParaRPr lang="zh-CN" altLang="en-US"/>
          </a:p>
        </p:txBody>
      </p:sp>
      <p:sp>
        <p:nvSpPr>
          <p:cNvPr id="1048619" name="Footer Placeholder 4"/>
          <p:cNvSpPr>
            <a:spLocks noGrp="1"/>
          </p:cNvSpPr>
          <p:nvPr>
            <p:ph type="ftr" sz="quarter" idx="11"/>
          </p:nvPr>
        </p:nvSpPr>
        <p:spPr/>
        <p:txBody>
          <a:bodyPr/>
          <a:lstStyle/>
          <a:p>
            <a:endParaRPr lang="zh-CN" altLang="en-US"/>
          </a:p>
        </p:txBody>
      </p:sp>
      <p:sp>
        <p:nvSpPr>
          <p:cNvPr id="1048620"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1" name="Title 1"/>
          <p:cNvSpPr>
            <a:spLocks noGrp="1"/>
          </p:cNvSpPr>
          <p:nvPr>
            <p:ph type="title"/>
          </p:nvPr>
        </p:nvSpPr>
        <p:spPr/>
        <p:txBody>
          <a:bodyPr/>
          <a:lstStyle/>
          <a:p>
            <a:r>
              <a:rPr lang="en-US" altLang="zh-CN" smtClean="0"/>
              <a:t>Click to edit Master title style</a:t>
            </a:r>
            <a:endParaRPr lang="en-US" dirty="0"/>
          </a:p>
        </p:txBody>
      </p:sp>
      <p:sp>
        <p:nvSpPr>
          <p:cNvPr id="1048622"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3"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4" name="Date Placeholder 4"/>
          <p:cNvSpPr>
            <a:spLocks noGrp="1"/>
          </p:cNvSpPr>
          <p:nvPr>
            <p:ph type="dt" sz="half" idx="10"/>
          </p:nvPr>
        </p:nvSpPr>
        <p:spPr/>
        <p:txBody>
          <a:bodyPr/>
          <a:lstStyle/>
          <a:p>
            <a:fld id="{70BC1078-46ED-40F9-8930-935BAD7C2B02}" type="datetimeFigureOut">
              <a:rPr lang="zh-CN" altLang="en-US" smtClean="0"/>
              <a:pPr/>
              <a:t>2022/8/5</a:t>
            </a:fld>
            <a:endParaRPr lang="zh-CN" altLang="en-US"/>
          </a:p>
        </p:txBody>
      </p:sp>
      <p:sp>
        <p:nvSpPr>
          <p:cNvPr id="1048625" name="Footer Placeholder 5"/>
          <p:cNvSpPr>
            <a:spLocks noGrp="1"/>
          </p:cNvSpPr>
          <p:nvPr>
            <p:ph type="ftr" sz="quarter" idx="11"/>
          </p:nvPr>
        </p:nvSpPr>
        <p:spPr/>
        <p:txBody>
          <a:bodyPr/>
          <a:lstStyle/>
          <a:p>
            <a:endParaRPr lang="zh-CN" altLang="en-US"/>
          </a:p>
        </p:txBody>
      </p:sp>
      <p:sp>
        <p:nvSpPr>
          <p:cNvPr id="1048626"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7"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28"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9"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0"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1"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2" name="Date Placeholder 6"/>
          <p:cNvSpPr>
            <a:spLocks noGrp="1"/>
          </p:cNvSpPr>
          <p:nvPr>
            <p:ph type="dt" sz="half" idx="10"/>
          </p:nvPr>
        </p:nvSpPr>
        <p:spPr/>
        <p:txBody>
          <a:bodyPr/>
          <a:lstStyle/>
          <a:p>
            <a:fld id="{70BC1078-46ED-40F9-8930-935BAD7C2B02}" type="datetimeFigureOut">
              <a:rPr lang="zh-CN" altLang="en-US" smtClean="0"/>
              <a:pPr/>
              <a:t>2022/8/5</a:t>
            </a:fld>
            <a:endParaRPr lang="zh-CN" altLang="en-US"/>
          </a:p>
        </p:txBody>
      </p:sp>
      <p:sp>
        <p:nvSpPr>
          <p:cNvPr id="1048633" name="Footer Placeholder 7"/>
          <p:cNvSpPr>
            <a:spLocks noGrp="1"/>
          </p:cNvSpPr>
          <p:nvPr>
            <p:ph type="ftr" sz="quarter" idx="11"/>
          </p:nvPr>
        </p:nvSpPr>
        <p:spPr/>
        <p:txBody>
          <a:bodyPr/>
          <a:lstStyle/>
          <a:p>
            <a:endParaRPr lang="zh-CN" altLang="en-US"/>
          </a:p>
        </p:txBody>
      </p:sp>
      <p:sp>
        <p:nvSpPr>
          <p:cNvPr id="1048634"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2" name="Title 1"/>
          <p:cNvSpPr>
            <a:spLocks noGrp="1"/>
          </p:cNvSpPr>
          <p:nvPr>
            <p:ph type="title"/>
          </p:nvPr>
        </p:nvSpPr>
        <p:spPr/>
        <p:txBody>
          <a:bodyPr/>
          <a:lstStyle/>
          <a:p>
            <a:r>
              <a:rPr lang="en-US" altLang="zh-CN" smtClean="0"/>
              <a:t>Click to edit Master title style</a:t>
            </a:r>
            <a:endParaRPr lang="en-US" dirty="0"/>
          </a:p>
        </p:txBody>
      </p:sp>
      <p:sp>
        <p:nvSpPr>
          <p:cNvPr id="1048603" name="Date Placeholder 2"/>
          <p:cNvSpPr>
            <a:spLocks noGrp="1"/>
          </p:cNvSpPr>
          <p:nvPr>
            <p:ph type="dt" sz="half" idx="10"/>
          </p:nvPr>
        </p:nvSpPr>
        <p:spPr/>
        <p:txBody>
          <a:bodyPr/>
          <a:lstStyle/>
          <a:p>
            <a:fld id="{70BC1078-46ED-40F9-8930-935BAD7C2B02}" type="datetimeFigureOut">
              <a:rPr lang="zh-CN" altLang="en-US" smtClean="0"/>
              <a:pPr/>
              <a:t>2022/8/5</a:t>
            </a:fld>
            <a:endParaRPr lang="zh-CN" altLang="en-US"/>
          </a:p>
        </p:txBody>
      </p:sp>
      <p:sp>
        <p:nvSpPr>
          <p:cNvPr id="1048604" name="Footer Placeholder 3"/>
          <p:cNvSpPr>
            <a:spLocks noGrp="1"/>
          </p:cNvSpPr>
          <p:nvPr>
            <p:ph type="ftr" sz="quarter" idx="11"/>
          </p:nvPr>
        </p:nvSpPr>
        <p:spPr/>
        <p:txBody>
          <a:bodyPr/>
          <a:lstStyle/>
          <a:p>
            <a:endParaRPr lang="zh-CN" altLang="en-US"/>
          </a:p>
        </p:txBody>
      </p:sp>
      <p:sp>
        <p:nvSpPr>
          <p:cNvPr id="1048605" name="Slide Number Placeholder 4"/>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5" name="Date Placeholder 1"/>
          <p:cNvSpPr>
            <a:spLocks noGrp="1"/>
          </p:cNvSpPr>
          <p:nvPr>
            <p:ph type="dt" sz="half" idx="10"/>
          </p:nvPr>
        </p:nvSpPr>
        <p:spPr/>
        <p:txBody>
          <a:bodyPr/>
          <a:lstStyle/>
          <a:p>
            <a:fld id="{70BC1078-46ED-40F9-8930-935BAD7C2B02}" type="datetimeFigureOut">
              <a:rPr lang="zh-CN" altLang="en-US" smtClean="0"/>
              <a:pPr/>
              <a:t>2022/8/5</a:t>
            </a:fld>
            <a:endParaRPr lang="zh-CN" altLang="en-US"/>
          </a:p>
        </p:txBody>
      </p:sp>
      <p:sp>
        <p:nvSpPr>
          <p:cNvPr id="1048636" name="Footer Placeholder 2"/>
          <p:cNvSpPr>
            <a:spLocks noGrp="1"/>
          </p:cNvSpPr>
          <p:nvPr>
            <p:ph type="ftr" sz="quarter" idx="11"/>
          </p:nvPr>
        </p:nvSpPr>
        <p:spPr/>
        <p:txBody>
          <a:bodyPr/>
          <a:lstStyle/>
          <a:p>
            <a:endParaRPr lang="zh-CN" altLang="en-US"/>
          </a:p>
        </p:txBody>
      </p:sp>
      <p:sp>
        <p:nvSpPr>
          <p:cNvPr id="1048637"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8"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39"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0"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41" name="Date Placeholder 4"/>
          <p:cNvSpPr>
            <a:spLocks noGrp="1"/>
          </p:cNvSpPr>
          <p:nvPr>
            <p:ph type="dt" sz="half" idx="10"/>
          </p:nvPr>
        </p:nvSpPr>
        <p:spPr/>
        <p:txBody>
          <a:bodyPr/>
          <a:lstStyle/>
          <a:p>
            <a:fld id="{70BC1078-46ED-40F9-8930-935BAD7C2B02}" type="datetimeFigureOut">
              <a:rPr lang="zh-CN" altLang="en-US" smtClean="0"/>
              <a:pPr/>
              <a:t>2022/8/5</a:t>
            </a:fld>
            <a:endParaRPr lang="zh-CN" altLang="en-US"/>
          </a:p>
        </p:txBody>
      </p:sp>
      <p:sp>
        <p:nvSpPr>
          <p:cNvPr id="1048642" name="Footer Placeholder 5"/>
          <p:cNvSpPr>
            <a:spLocks noGrp="1"/>
          </p:cNvSpPr>
          <p:nvPr>
            <p:ph type="ftr" sz="quarter" idx="11"/>
          </p:nvPr>
        </p:nvSpPr>
        <p:spPr/>
        <p:txBody>
          <a:bodyPr/>
          <a:lstStyle/>
          <a:p>
            <a:endParaRPr lang="zh-CN" altLang="en-US"/>
          </a:p>
        </p:txBody>
      </p:sp>
      <p:sp>
        <p:nvSpPr>
          <p:cNvPr id="1048643"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593"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594"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595"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596" name="Date Placeholder 4"/>
          <p:cNvSpPr>
            <a:spLocks noGrp="1"/>
          </p:cNvSpPr>
          <p:nvPr>
            <p:ph type="dt" sz="half" idx="10"/>
          </p:nvPr>
        </p:nvSpPr>
        <p:spPr/>
        <p:txBody>
          <a:bodyPr/>
          <a:lstStyle/>
          <a:p>
            <a:fld id="{70BC1078-46ED-40F9-8930-935BAD7C2B02}" type="datetimeFigureOut">
              <a:rPr lang="zh-CN" altLang="en-US" smtClean="0"/>
              <a:pPr/>
              <a:t>2022/8/5</a:t>
            </a:fld>
            <a:endParaRPr lang="zh-CN" altLang="en-US"/>
          </a:p>
        </p:txBody>
      </p:sp>
      <p:sp>
        <p:nvSpPr>
          <p:cNvPr id="1048597" name="Footer Placeholder 5"/>
          <p:cNvSpPr>
            <a:spLocks noGrp="1"/>
          </p:cNvSpPr>
          <p:nvPr>
            <p:ph type="ftr" sz="quarter" idx="11"/>
          </p:nvPr>
        </p:nvSpPr>
        <p:spPr/>
        <p:txBody>
          <a:bodyPr/>
          <a:lstStyle/>
          <a:p>
            <a:endParaRPr lang="zh-CN" altLang="en-US"/>
          </a:p>
        </p:txBody>
      </p:sp>
      <p:sp>
        <p:nvSpPr>
          <p:cNvPr id="1048598"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pPr/>
              <a:t>2022/8/5</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p:txBody>
          <a:bodyPr/>
          <a:lstStyle/>
          <a:p>
            <a:r>
              <a:rPr lang="en-US" altLang="zh-CN" b="1" u="sng" dirty="0" smtClean="0"/>
              <a:t>PELVIC  INFLAMMATORY  DISEASE</a:t>
            </a:r>
            <a:endParaRPr lang="en-US" altLang="zh-CN" b="1"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Content Placeholder 1048591"/>
          <p:cNvSpPr>
            <a:spLocks noGrp="1"/>
          </p:cNvSpPr>
          <p:nvPr>
            <p:ph idx="1"/>
          </p:nvPr>
        </p:nvSpPr>
        <p:spPr>
          <a:xfrm rot="313">
            <a:off x="-329" y="411"/>
            <a:ext cx="9034529" cy="7205817"/>
          </a:xfrm>
        </p:spPr>
        <p:txBody>
          <a:bodyPr>
            <a:normAutofit fontScale="40000" lnSpcReduction="20000"/>
          </a:bodyPr>
          <a:lstStyle/>
          <a:p>
            <a:endParaRPr lang="en-US" sz="4000" dirty="0" smtClean="0">
              <a:solidFill>
                <a:srgbClr val="FF0000"/>
              </a:solidFill>
              <a:latin typeface="Times New Roman" pitchFamily="18" charset="0"/>
              <a:cs typeface="Times New Roman" pitchFamily="18" charset="0"/>
            </a:endParaRPr>
          </a:p>
          <a:p>
            <a:r>
              <a:rPr lang="en-US" sz="4800" b="1" u="sng" dirty="0" smtClean="0">
                <a:solidFill>
                  <a:srgbClr val="00B050"/>
                </a:solidFill>
                <a:latin typeface="Times New Roman" pitchFamily="18" charset="0"/>
                <a:cs typeface="Times New Roman" pitchFamily="18" charset="0"/>
              </a:rPr>
              <a:t>PELVIC INFLAMMATORY </a:t>
            </a:r>
            <a:r>
              <a:rPr lang="en-US" sz="4800" b="1" u="sng" dirty="0">
                <a:solidFill>
                  <a:srgbClr val="00B050"/>
                </a:solidFill>
                <a:latin typeface="Times New Roman" pitchFamily="18" charset="0"/>
                <a:cs typeface="Times New Roman" pitchFamily="18" charset="0"/>
              </a:rPr>
              <a:t>DISEASE</a:t>
            </a:r>
          </a:p>
          <a:p>
            <a:r>
              <a:rPr lang="en-US" sz="4000" dirty="0">
                <a:latin typeface="Times New Roman" pitchFamily="18" charset="0"/>
                <a:cs typeface="Times New Roman" pitchFamily="18" charset="0"/>
              </a:rPr>
              <a:t>Pelvic inflammatory disease (PID) is an infection of the female upper genital tract, including the </a:t>
            </a:r>
            <a:r>
              <a:rPr lang="en-US" sz="4000" dirty="0" err="1" smtClean="0">
                <a:latin typeface="Times New Roman" pitchFamily="18" charset="0"/>
                <a:cs typeface="Times New Roman" pitchFamily="18" charset="0"/>
              </a:rPr>
              <a:t>uterius,fallopian</a:t>
            </a: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tubes and ovaries</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a:p>
            <a:r>
              <a:rPr lang="en-US" sz="4000" b="1" u="sng" dirty="0">
                <a:solidFill>
                  <a:srgbClr val="FF0000"/>
                </a:solidFill>
                <a:latin typeface="Times New Roman" pitchFamily="18" charset="0"/>
                <a:cs typeface="Times New Roman" pitchFamily="18" charset="0"/>
              </a:rPr>
              <a:t>Causes</a:t>
            </a:r>
          </a:p>
          <a:p>
            <a:r>
              <a:rPr lang="en-US" sz="4000" dirty="0">
                <a:latin typeface="Times New Roman" pitchFamily="18" charset="0"/>
                <a:cs typeface="Times New Roman" pitchFamily="18" charset="0"/>
              </a:rPr>
              <a:t>Many types of bacteria can cause PID, but gonorrhea or </a:t>
            </a:r>
            <a:r>
              <a:rPr lang="en-US" sz="4000" dirty="0" err="1">
                <a:latin typeface="Times New Roman" pitchFamily="18" charset="0"/>
                <a:cs typeface="Times New Roman" pitchFamily="18" charset="0"/>
              </a:rPr>
              <a:t>chlamydia</a:t>
            </a:r>
            <a:r>
              <a:rPr lang="en-US" sz="4000" dirty="0">
                <a:latin typeface="Times New Roman" pitchFamily="18" charset="0"/>
                <a:cs typeface="Times New Roman" pitchFamily="18" charset="0"/>
              </a:rPr>
              <a:t> infections are the most common. These</a:t>
            </a:r>
          </a:p>
          <a:p>
            <a:r>
              <a:rPr lang="en-US" sz="4000" dirty="0">
                <a:latin typeface="Times New Roman" pitchFamily="18" charset="0"/>
                <a:cs typeface="Times New Roman" pitchFamily="18" charset="0"/>
              </a:rPr>
              <a:t>bacteria are usually acquired during unprotected sex, following childbirth, miscarriage or abortion.</a:t>
            </a:r>
          </a:p>
          <a:p>
            <a:r>
              <a:rPr lang="en-US" sz="4000" b="1" dirty="0">
                <a:solidFill>
                  <a:srgbClr val="FF0000"/>
                </a:solidFill>
                <a:latin typeface="Times New Roman" pitchFamily="18" charset="0"/>
                <a:cs typeface="Times New Roman" pitchFamily="18" charset="0"/>
              </a:rPr>
              <a:t>Risk Factors</a:t>
            </a:r>
          </a:p>
          <a:p>
            <a:r>
              <a:rPr lang="en-US"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Being a sexually active woman younger than 25-year-old</a:t>
            </a:r>
            <a:r>
              <a:rPr lang="en-US" sz="4000" dirty="0" smtClean="0">
                <a:latin typeface="Times New Roman" pitchFamily="18" charset="0"/>
                <a:cs typeface="Times New Roman" pitchFamily="18" charset="0"/>
              </a:rPr>
              <a:t>.</a:t>
            </a:r>
          </a:p>
          <a:p>
            <a:r>
              <a:rPr lang="en-US" sz="4000" dirty="0" smtClean="0">
                <a:latin typeface="Times New Roman" pitchFamily="18" charset="0"/>
                <a:cs typeface="Times New Roman" pitchFamily="18" charset="0"/>
              </a:rPr>
              <a:t>*</a:t>
            </a: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Having multiple sexual partners.</a:t>
            </a:r>
          </a:p>
          <a:p>
            <a:r>
              <a:rPr lang="en-US" sz="4000" dirty="0" smtClean="0">
                <a:latin typeface="Times New Roman" pitchFamily="18" charset="0"/>
                <a:cs typeface="Times New Roman" pitchFamily="18" charset="0"/>
              </a:rPr>
              <a:t>*Being </a:t>
            </a:r>
            <a:r>
              <a:rPr lang="en-US" sz="4000" dirty="0">
                <a:latin typeface="Times New Roman" pitchFamily="18" charset="0"/>
                <a:cs typeface="Times New Roman" pitchFamily="18" charset="0"/>
              </a:rPr>
              <a:t>in a sexual relationship with a person who has more than one sex partner.</a:t>
            </a:r>
          </a:p>
          <a:p>
            <a:r>
              <a:rPr lang="en-US" sz="4000" dirty="0" smtClean="0">
                <a:latin typeface="Times New Roman" pitchFamily="18" charset="0"/>
                <a:cs typeface="Times New Roman" pitchFamily="18" charset="0"/>
              </a:rPr>
              <a:t>*Having </a:t>
            </a:r>
            <a:r>
              <a:rPr lang="en-US" sz="4000" dirty="0">
                <a:latin typeface="Times New Roman" pitchFamily="18" charset="0"/>
                <a:cs typeface="Times New Roman" pitchFamily="18" charset="0"/>
              </a:rPr>
              <a:t>sex without a condom.</a:t>
            </a:r>
          </a:p>
          <a:p>
            <a:r>
              <a:rPr lang="en-US" sz="4000" dirty="0" smtClean="0">
                <a:latin typeface="Times New Roman" pitchFamily="18" charset="0"/>
                <a:cs typeface="Times New Roman" pitchFamily="18" charset="0"/>
              </a:rPr>
              <a:t>*Douching </a:t>
            </a:r>
            <a:r>
              <a:rPr lang="en-US" sz="4000" dirty="0">
                <a:latin typeface="Times New Roman" pitchFamily="18" charset="0"/>
                <a:cs typeface="Times New Roman" pitchFamily="18" charset="0"/>
              </a:rPr>
              <a:t>regularly, which upsets the balance of good versus harmful bacteria in the vagina and might mask symptoms.</a:t>
            </a:r>
          </a:p>
          <a:p>
            <a:r>
              <a:rPr lang="en-US" sz="4000" dirty="0" smtClean="0">
                <a:latin typeface="Times New Roman" pitchFamily="18" charset="0"/>
                <a:cs typeface="Times New Roman" pitchFamily="18" charset="0"/>
              </a:rPr>
              <a:t>*Having </a:t>
            </a:r>
            <a:r>
              <a:rPr lang="en-US" sz="4000" dirty="0">
                <a:latin typeface="Times New Roman" pitchFamily="18" charset="0"/>
                <a:cs typeface="Times New Roman" pitchFamily="18" charset="0"/>
              </a:rPr>
              <a:t>a history of pelvic inflammatory disease or a sexually transmitted infection (STIs).</a:t>
            </a:r>
          </a:p>
          <a:p>
            <a:r>
              <a:rPr lang="en-US" sz="4000" b="1" dirty="0">
                <a:solidFill>
                  <a:srgbClr val="FF0000"/>
                </a:solidFill>
                <a:latin typeface="Times New Roman" pitchFamily="18" charset="0"/>
                <a:cs typeface="Times New Roman" pitchFamily="18" charset="0"/>
              </a:rPr>
              <a:t>Signs and Symptoms</a:t>
            </a:r>
          </a:p>
          <a:p>
            <a:r>
              <a:rPr lang="en-US" sz="4000" dirty="0" smtClean="0">
                <a:latin typeface="Times New Roman" pitchFamily="18" charset="0"/>
                <a:cs typeface="Times New Roman" pitchFamily="18" charset="0"/>
              </a:rPr>
              <a:t>*Pain </a:t>
            </a:r>
            <a:r>
              <a:rPr lang="en-US" sz="4000" dirty="0">
                <a:latin typeface="Times New Roman" pitchFamily="18" charset="0"/>
                <a:cs typeface="Times New Roman" pitchFamily="18" charset="0"/>
              </a:rPr>
              <a:t>in lower abdomen and pelvis</a:t>
            </a:r>
          </a:p>
          <a:p>
            <a:r>
              <a:rPr lang="en-US" sz="4000" dirty="0" smtClean="0">
                <a:latin typeface="Times New Roman" pitchFamily="18" charset="0"/>
                <a:cs typeface="Times New Roman" pitchFamily="18" charset="0"/>
              </a:rPr>
              <a:t>*Heavy </a:t>
            </a:r>
            <a:r>
              <a:rPr lang="en-US" sz="4000" dirty="0">
                <a:latin typeface="Times New Roman" pitchFamily="18" charset="0"/>
                <a:cs typeface="Times New Roman" pitchFamily="18" charset="0"/>
              </a:rPr>
              <a:t>vaginal discharge with an unpleasant odor.</a:t>
            </a:r>
          </a:p>
          <a:p>
            <a:r>
              <a:rPr lang="en-US" sz="4000" dirty="0" smtClean="0">
                <a:latin typeface="Times New Roman" pitchFamily="18" charset="0"/>
                <a:cs typeface="Times New Roman" pitchFamily="18" charset="0"/>
              </a:rPr>
              <a:t>*Abnormal </a:t>
            </a:r>
            <a:r>
              <a:rPr lang="en-US" sz="4000" dirty="0">
                <a:latin typeface="Times New Roman" pitchFamily="18" charset="0"/>
                <a:cs typeface="Times New Roman" pitchFamily="18" charset="0"/>
              </a:rPr>
              <a:t>uterine bleeding, especially during or after intercourse, or between menstrual cycles. </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a:t>
            </a:r>
            <a:r>
              <a:rPr lang="en-US" sz="4000" dirty="0" smtClean="0">
                <a:latin typeface="Times New Roman" pitchFamily="18" charset="0"/>
                <a:cs typeface="Times New Roman" pitchFamily="18" charset="0"/>
              </a:rPr>
              <a:t>Pain </a:t>
            </a:r>
            <a:r>
              <a:rPr lang="en-US" sz="4000" dirty="0">
                <a:latin typeface="Times New Roman" pitchFamily="18" charset="0"/>
                <a:cs typeface="Times New Roman" pitchFamily="18" charset="0"/>
              </a:rPr>
              <a:t>during intercourse</a:t>
            </a:r>
          </a:p>
          <a:p>
            <a:r>
              <a:rPr lang="en-US" sz="4000" dirty="0" smtClean="0">
                <a:latin typeface="Times New Roman" pitchFamily="18" charset="0"/>
                <a:cs typeface="Times New Roman" pitchFamily="18" charset="0"/>
              </a:rPr>
              <a:t>*Fever</a:t>
            </a:r>
            <a:r>
              <a:rPr lang="en-US" sz="4000" dirty="0">
                <a:latin typeface="Times New Roman" pitchFamily="18" charset="0"/>
                <a:cs typeface="Times New Roman" pitchFamily="18" charset="0"/>
              </a:rPr>
              <a:t>, sometimes with chills </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a:t>
            </a:r>
            <a:r>
              <a:rPr lang="en-US" sz="4000" dirty="0" smtClean="0">
                <a:latin typeface="Times New Roman" pitchFamily="18" charset="0"/>
                <a:cs typeface="Times New Roman" pitchFamily="18" charset="0"/>
              </a:rPr>
              <a:t>Painful </a:t>
            </a:r>
            <a:r>
              <a:rPr lang="en-US" sz="4000" dirty="0">
                <a:latin typeface="Times New Roman" pitchFamily="18" charset="0"/>
                <a:cs typeface="Times New Roman" pitchFamily="18" charset="0"/>
              </a:rPr>
              <a:t>or difficult urination.</a:t>
            </a:r>
          </a:p>
          <a:p>
            <a:r>
              <a:rPr lang="en-US" sz="4000" dirty="0" smtClean="0">
                <a:latin typeface="Times New Roman" pitchFamily="18" charset="0"/>
                <a:cs typeface="Times New Roman" pitchFamily="18" charset="0"/>
              </a:rPr>
              <a:t>*Signs </a:t>
            </a:r>
            <a:r>
              <a:rPr lang="en-US" sz="4000" dirty="0">
                <a:latin typeface="Times New Roman" pitchFamily="18" charset="0"/>
                <a:cs typeface="Times New Roman" pitchFamily="18" charset="0"/>
              </a:rPr>
              <a:t>of shock, like fainting</a:t>
            </a:r>
          </a:p>
          <a:p>
            <a:r>
              <a:rPr lang="en-US" sz="4000" dirty="0" smtClean="0">
                <a:latin typeface="Times New Roman" pitchFamily="18" charset="0"/>
                <a:cs typeface="Times New Roman" pitchFamily="18" charset="0"/>
              </a:rPr>
              <a:t>*Nausea </a:t>
            </a:r>
            <a:r>
              <a:rPr lang="en-US" sz="4000" dirty="0">
                <a:latin typeface="Times New Roman" pitchFamily="18" charset="0"/>
                <a:cs typeface="Times New Roman" pitchFamily="18" charset="0"/>
              </a:rPr>
              <a:t>and vomiting</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8462512" y="365127"/>
            <a:ext cx="224287" cy="506142"/>
          </a:xfrm>
        </p:spPr>
        <p:txBody>
          <a:bodyPr>
            <a:normAutofit fontScale="90000"/>
          </a:bodyPr>
          <a:lstStyle/>
          <a:p>
            <a:endParaRPr lang="en-US" dirty="0"/>
          </a:p>
        </p:txBody>
      </p:sp>
      <p:sp>
        <p:nvSpPr>
          <p:cNvPr id="3" name="Content Placeholder 2"/>
          <p:cNvSpPr>
            <a:spLocks noGrp="1"/>
          </p:cNvSpPr>
          <p:nvPr>
            <p:ph idx="1"/>
          </p:nvPr>
        </p:nvSpPr>
        <p:spPr>
          <a:xfrm>
            <a:off x="594144" y="681486"/>
            <a:ext cx="7886700" cy="5460971"/>
          </a:xfrm>
        </p:spPr>
        <p:txBody>
          <a:bodyPr>
            <a:normAutofit fontScale="70000" lnSpcReduction="20000"/>
          </a:bodyPr>
          <a:lstStyle/>
          <a:p>
            <a:r>
              <a:rPr lang="en-US" b="1" dirty="0" smtClean="0">
                <a:solidFill>
                  <a:srgbClr val="FF0000"/>
                </a:solidFill>
                <a:latin typeface="Times New Roman" pitchFamily="18" charset="0"/>
                <a:cs typeface="Times New Roman" pitchFamily="18" charset="0"/>
              </a:rPr>
              <a:t>Investigation</a:t>
            </a:r>
          </a:p>
          <a:p>
            <a:r>
              <a:rPr lang="en-US" dirty="0" smtClean="0">
                <a:latin typeface="Times New Roman" pitchFamily="18" charset="0"/>
                <a:cs typeface="Times New Roman" pitchFamily="18" charset="0"/>
              </a:rPr>
              <a:t>*Pelvic examination: To look for:</a:t>
            </a:r>
          </a:p>
          <a:p>
            <a:r>
              <a:rPr lang="en-US" dirty="0" smtClean="0">
                <a:latin typeface="Times New Roman" pitchFamily="18" charset="0"/>
                <a:cs typeface="Times New Roman" pitchFamily="18" charset="0"/>
              </a:rPr>
              <a:t>*Bleeding from cervix</a:t>
            </a:r>
          </a:p>
          <a:p>
            <a:r>
              <a:rPr lang="en-US" dirty="0" smtClean="0">
                <a:latin typeface="Times New Roman" pitchFamily="18" charset="0"/>
                <a:cs typeface="Times New Roman" pitchFamily="18" charset="0"/>
              </a:rPr>
              <a:t>*Fluid coming out of cervix Pain when cervix is touched</a:t>
            </a:r>
          </a:p>
          <a:p>
            <a:r>
              <a:rPr lang="en-US" dirty="0" smtClean="0">
                <a:latin typeface="Times New Roman" pitchFamily="18" charset="0"/>
                <a:cs typeface="Times New Roman" pitchFamily="18" charset="0"/>
              </a:rPr>
              <a:t>*Tenderness in uterus, tubes, or ovaries</a:t>
            </a:r>
          </a:p>
          <a:p>
            <a:pPr>
              <a:buFont typeface="Wingdings" pitchFamily="2" charset="2"/>
              <a:buChar char="q"/>
            </a:pPr>
            <a:r>
              <a:rPr lang="en-US" dirty="0" smtClean="0">
                <a:latin typeface="Times New Roman" pitchFamily="18" charset="0"/>
                <a:cs typeface="Times New Roman" pitchFamily="18" charset="0"/>
              </a:rPr>
              <a:t>     *  Lab tests to check for signs of infection</a:t>
            </a:r>
          </a:p>
          <a:p>
            <a:pPr>
              <a:buFont typeface="Wingdings" pitchFamily="2" charset="2"/>
              <a:buChar char="q"/>
            </a:pPr>
            <a:r>
              <a:rPr lang="en-US" dirty="0" smtClean="0">
                <a:latin typeface="Times New Roman" pitchFamily="18" charset="0"/>
                <a:cs typeface="Times New Roman" pitchFamily="18" charset="0"/>
              </a:rPr>
              <a:t>*: Reactive protein (CRP)</a:t>
            </a:r>
          </a:p>
          <a:p>
            <a:r>
              <a:rPr lang="en-US" dirty="0" smtClean="0">
                <a:latin typeface="Times New Roman" pitchFamily="18" charset="0"/>
                <a:cs typeface="Times New Roman" pitchFamily="18" charset="0"/>
              </a:rPr>
              <a:t>*Erythrocyte sedimentation rate (ESR)</a:t>
            </a:r>
          </a:p>
          <a:p>
            <a:r>
              <a:rPr lang="en-US" dirty="0" smtClean="0">
                <a:latin typeface="Times New Roman" pitchFamily="18" charset="0"/>
                <a:cs typeface="Times New Roman" pitchFamily="18" charset="0"/>
              </a:rPr>
              <a:t>WBC count</a:t>
            </a:r>
          </a:p>
          <a:p>
            <a:r>
              <a:rPr lang="en-US" dirty="0" smtClean="0">
                <a:latin typeface="Times New Roman" pitchFamily="18" charset="0"/>
                <a:cs typeface="Times New Roman" pitchFamily="18" charset="0"/>
              </a:rPr>
              <a:t>Other tests include:</a:t>
            </a:r>
          </a:p>
          <a:p>
            <a:r>
              <a:rPr lang="en-US" dirty="0" smtClean="0">
                <a:latin typeface="Times New Roman" pitchFamily="18" charset="0"/>
                <a:cs typeface="Times New Roman" pitchFamily="18" charset="0"/>
              </a:rPr>
              <a:t>Vaginal or cervical Swab to check for gonorrhea, </a:t>
            </a:r>
            <a:r>
              <a:rPr lang="en-US" dirty="0" err="1" smtClean="0">
                <a:latin typeface="Times New Roman" pitchFamily="18" charset="0"/>
                <a:cs typeface="Times New Roman" pitchFamily="18" charset="0"/>
              </a:rPr>
              <a:t>chlamydia</a:t>
            </a:r>
            <a:r>
              <a:rPr lang="en-US" dirty="0" smtClean="0">
                <a:latin typeface="Times New Roman" pitchFamily="18" charset="0"/>
                <a:cs typeface="Times New Roman" pitchFamily="18" charset="0"/>
              </a:rPr>
              <a:t>, or other causes of PID.</a:t>
            </a:r>
          </a:p>
          <a:p>
            <a:r>
              <a:rPr lang="en-US" dirty="0" smtClean="0">
                <a:latin typeface="Times New Roman" pitchFamily="18" charset="0"/>
                <a:cs typeface="Times New Roman" pitchFamily="18" charset="0"/>
              </a:rPr>
              <a:t>Pregnancy tests.</a:t>
            </a:r>
          </a:p>
          <a:p>
            <a:r>
              <a:rPr lang="en-US" dirty="0" smtClean="0">
                <a:latin typeface="Times New Roman" pitchFamily="18" charset="0"/>
                <a:cs typeface="Times New Roman" pitchFamily="18" charset="0"/>
              </a:rPr>
              <a:t>Pelvic ultrasound or CT scan to see what else may be causing these symptoms. Appendicitis pocket of infection around tubes and ovaries may cause similar symptoms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*pregnancy  test</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Placeholder 2097151"/>
          <p:cNvPicPr>
            <a:picLocks noGrp="1"/>
          </p:cNvPicPr>
          <p:nvPr>
            <p:ph type="pic" idx="1"/>
          </p:nvPr>
        </p:nvPicPr>
        <p:blipFill>
          <a:blip r:embed="rId2"/>
          <a:srcRect l="21189" r="21189"/>
          <a:stretch>
            <a:fillRect/>
          </a:stretch>
        </p:blipFill>
        <p:spPr>
          <a:xfrm>
            <a:off x="3856911" y="903606"/>
            <a:ext cx="4629150" cy="4873625"/>
          </a:xfrm>
        </p:spPr>
      </p:pic>
      <p:sp>
        <p:nvSpPr>
          <p:cNvPr id="1048599" name="Text Placeholder 1048598"/>
          <p:cNvSpPr>
            <a:spLocks noGrp="1"/>
          </p:cNvSpPr>
          <p:nvPr>
            <p:ph type="body" sz="half" idx="2"/>
          </p:nvPr>
        </p:nvSpPr>
        <p:spPr>
          <a:xfrm>
            <a:off x="426567" y="213802"/>
            <a:ext cx="3336668" cy="5655186"/>
          </a:xfrm>
        </p:spPr>
        <p:txBody>
          <a:bodyPr>
            <a:normAutofit fontScale="96250"/>
          </a:bodyPr>
          <a:lstStyle/>
          <a:p>
            <a:endParaRPr lang="en-US" b="1" dirty="0" smtClean="0">
              <a:solidFill>
                <a:srgbClr val="FF0000"/>
              </a:solidFill>
            </a:endParaRPr>
          </a:p>
          <a:p>
            <a:endParaRPr lang="en-US" b="1" dirty="0" smtClean="0">
              <a:solidFill>
                <a:srgbClr val="FF0000"/>
              </a:solidFill>
            </a:endParaRPr>
          </a:p>
          <a:p>
            <a:endParaRPr lang="en-US" b="1" dirty="0" smtClean="0">
              <a:solidFill>
                <a:srgbClr val="FF0000"/>
              </a:solidFill>
            </a:endParaRPr>
          </a:p>
          <a:p>
            <a:endParaRPr lang="en-US" b="1" dirty="0" smtClean="0">
              <a:solidFill>
                <a:srgbClr val="FF0000"/>
              </a:solidFill>
            </a:endParaRPr>
          </a:p>
          <a:p>
            <a:endParaRPr lang="en-US" b="1" dirty="0" smtClean="0">
              <a:solidFill>
                <a:srgbClr val="FF0000"/>
              </a:solidFill>
            </a:endParaRPr>
          </a:p>
          <a:p>
            <a:endParaRPr lang="en-US" b="1" dirty="0" smtClean="0">
              <a:solidFill>
                <a:srgbClr val="FF0000"/>
              </a:solidFill>
            </a:endParaRPr>
          </a:p>
          <a:p>
            <a:r>
              <a:rPr lang="en-US" b="1" dirty="0" smtClean="0">
                <a:solidFill>
                  <a:srgbClr val="FF0000"/>
                </a:solidFill>
              </a:rPr>
              <a:t>Complications</a:t>
            </a:r>
          </a:p>
          <a:p>
            <a:r>
              <a:rPr lang="en-US" b="1" dirty="0" smtClean="0">
                <a:solidFill>
                  <a:srgbClr val="FF0000"/>
                </a:solidFill>
              </a:rPr>
              <a:t>*</a:t>
            </a:r>
            <a:r>
              <a:rPr lang="en-US" dirty="0" err="1" smtClean="0"/>
              <a:t>Endometritis</a:t>
            </a:r>
            <a:endParaRPr lang="en-US" dirty="0"/>
          </a:p>
          <a:p>
            <a:r>
              <a:rPr lang="en-US" dirty="0" smtClean="0"/>
              <a:t>*</a:t>
            </a:r>
            <a:r>
              <a:rPr lang="en-US" dirty="0" err="1" smtClean="0"/>
              <a:t>Salpingitis</a:t>
            </a:r>
            <a:r>
              <a:rPr lang="en-US" dirty="0" smtClean="0"/>
              <a:t> </a:t>
            </a:r>
          </a:p>
          <a:p>
            <a:r>
              <a:rPr lang="en-US" dirty="0" smtClean="0"/>
              <a:t>*</a:t>
            </a:r>
            <a:r>
              <a:rPr lang="en-US" dirty="0" err="1" smtClean="0"/>
              <a:t>Tubo</a:t>
            </a:r>
            <a:r>
              <a:rPr lang="en-US" dirty="0" smtClean="0"/>
              <a:t>-ovarian </a:t>
            </a:r>
            <a:r>
              <a:rPr lang="en-US" dirty="0"/>
              <a:t>abscess (TOA</a:t>
            </a:r>
            <a:r>
              <a:rPr lang="en-US" dirty="0" smtClean="0"/>
              <a:t>)</a:t>
            </a:r>
          </a:p>
          <a:p>
            <a:r>
              <a:rPr lang="en-US" dirty="0" smtClean="0"/>
              <a:t>*</a:t>
            </a:r>
            <a:r>
              <a:rPr lang="en-US" dirty="0" smtClean="0"/>
              <a:t> </a:t>
            </a:r>
            <a:r>
              <a:rPr lang="en-US" dirty="0"/>
              <a:t>Pelvic </a:t>
            </a:r>
            <a:r>
              <a:rPr lang="en-US" dirty="0" smtClean="0"/>
              <a:t>peritonitis</a:t>
            </a:r>
            <a:endParaRPr lang="en-US" dirty="0"/>
          </a:p>
          <a:p>
            <a:r>
              <a:rPr lang="en-US" dirty="0" smtClean="0"/>
              <a:t>*</a:t>
            </a:r>
            <a:r>
              <a:rPr lang="en-US" dirty="0" err="1" smtClean="0"/>
              <a:t>Periappendicitis</a:t>
            </a:r>
            <a:r>
              <a:rPr lang="en-US" dirty="0" smtClean="0"/>
              <a:t> </a:t>
            </a:r>
          </a:p>
          <a:p>
            <a:r>
              <a:rPr lang="en-US" dirty="0" smtClean="0"/>
              <a:t>*</a:t>
            </a:r>
            <a:r>
              <a:rPr lang="en-US" dirty="0" err="1" smtClean="0"/>
              <a:t>Perihepatitis</a:t>
            </a:r>
            <a:endParaRPr lang="en-US" dirty="0"/>
          </a:p>
          <a:p>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4320" y="701040"/>
            <a:ext cx="651510" cy="425769"/>
          </a:xfrm>
        </p:spPr>
        <p:txBody>
          <a:bodyPr>
            <a:normAutofit fontScale="90000"/>
          </a:bodyPr>
          <a:lstStyle/>
          <a:p>
            <a:endParaRPr lang="en-US" dirty="0"/>
          </a:p>
        </p:txBody>
      </p:sp>
      <p:sp>
        <p:nvSpPr>
          <p:cNvPr id="3" name="Content Placeholder 2"/>
          <p:cNvSpPr>
            <a:spLocks noGrp="1"/>
          </p:cNvSpPr>
          <p:nvPr>
            <p:ph idx="1"/>
          </p:nvPr>
        </p:nvSpPr>
        <p:spPr>
          <a:xfrm>
            <a:off x="468630" y="606424"/>
            <a:ext cx="7886700" cy="5085715"/>
          </a:xfrm>
        </p:spPr>
        <p:txBody>
          <a:bodyPr>
            <a:normAutofit fontScale="25000" lnSpcReduction="20000"/>
          </a:bodyPr>
          <a:lstStyle/>
          <a:p>
            <a:r>
              <a:rPr lang="en-US" sz="6400" b="1" dirty="0" smtClean="0">
                <a:solidFill>
                  <a:srgbClr val="FF0000"/>
                </a:solidFill>
              </a:rPr>
              <a:t>Prevention</a:t>
            </a:r>
          </a:p>
          <a:p>
            <a:r>
              <a:rPr lang="en-US" sz="5600" dirty="0" smtClean="0">
                <a:latin typeface="Times New Roman" pitchFamily="18" charset="0"/>
                <a:cs typeface="Times New Roman" pitchFamily="18" charset="0"/>
              </a:rPr>
              <a:t>Regular testing for sexually-transmitted infections is encouraged for prevention. The risk of contracting pelvic inflammatory disease can be reduced by the following</a:t>
            </a:r>
            <a:r>
              <a:rPr lang="en-US" sz="5600" dirty="0" smtClean="0">
                <a:latin typeface="Times New Roman" pitchFamily="18" charset="0"/>
                <a:cs typeface="Times New Roman" pitchFamily="18" charset="0"/>
              </a:rPr>
              <a:t>:</a:t>
            </a:r>
            <a:endParaRPr lang="en-US" sz="5600" dirty="0" smtClean="0">
              <a:latin typeface="Times New Roman" pitchFamily="18" charset="0"/>
              <a:cs typeface="Times New Roman" pitchFamily="18" charset="0"/>
            </a:endParaRPr>
          </a:p>
          <a:p>
            <a:r>
              <a:rPr lang="en-US" sz="5600" dirty="0" smtClean="0">
                <a:latin typeface="Times New Roman" pitchFamily="18" charset="0"/>
                <a:cs typeface="Times New Roman" pitchFamily="18" charset="0"/>
              </a:rPr>
              <a:t>Using barrier methods such as condoms</a:t>
            </a:r>
            <a:r>
              <a:rPr lang="en-US" sz="5600" dirty="0" smtClean="0">
                <a:latin typeface="Times New Roman" pitchFamily="18" charset="0"/>
                <a:cs typeface="Times New Roman" pitchFamily="18" charset="0"/>
              </a:rPr>
              <a:t>.</a:t>
            </a:r>
          </a:p>
          <a:p>
            <a:r>
              <a:rPr lang="en-US" sz="5600"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rPr>
              <a:t>Seeking medical attention if person experiencing symptoms of PID.</a:t>
            </a:r>
          </a:p>
          <a:p>
            <a:r>
              <a:rPr lang="en-US" sz="5600" dirty="0" smtClean="0">
                <a:latin typeface="Times New Roman" pitchFamily="18" charset="0"/>
                <a:cs typeface="Times New Roman" pitchFamily="18" charset="0"/>
              </a:rPr>
              <a:t>Using hormonal combined contraceptive pills also helps in reducing the chances of PID by thickening the cervical mucosal plug and hence preventing the ascent of causative organisms from the lower genital tract </a:t>
            </a:r>
            <a:r>
              <a:rPr lang="en-US" sz="5600" dirty="0" smtClean="0">
                <a:latin typeface="Times New Roman" pitchFamily="18" charset="0"/>
                <a:cs typeface="Times New Roman" pitchFamily="18" charset="0"/>
              </a:rPr>
              <a:t>.</a:t>
            </a:r>
          </a:p>
          <a:p>
            <a:r>
              <a:rPr lang="en-US" sz="5600"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rPr>
              <a:t>Seeking medical attention after learning that a current or former sex partner has, or might have had </a:t>
            </a:r>
            <a:r>
              <a:rPr lang="en-US" sz="5600" dirty="0" smtClean="0">
                <a:latin typeface="Times New Roman" pitchFamily="18" charset="0"/>
                <a:cs typeface="Times New Roman" pitchFamily="18" charset="0"/>
              </a:rPr>
              <a:t>a  sexually-transmitted </a:t>
            </a:r>
            <a:r>
              <a:rPr lang="en-US" sz="5600" dirty="0" smtClean="0">
                <a:latin typeface="Times New Roman" pitchFamily="18" charset="0"/>
                <a:cs typeface="Times New Roman" pitchFamily="18" charset="0"/>
              </a:rPr>
              <a:t>infection</a:t>
            </a:r>
            <a:r>
              <a:rPr lang="en-US" sz="5600" dirty="0" smtClean="0">
                <a:latin typeface="Times New Roman" pitchFamily="18" charset="0"/>
                <a:cs typeface="Times New Roman" pitchFamily="18" charset="0"/>
              </a:rPr>
              <a:t>.</a:t>
            </a:r>
          </a:p>
          <a:p>
            <a:r>
              <a:rPr lang="en-US" sz="5600"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rPr>
              <a:t>Getting an </a:t>
            </a:r>
            <a:r>
              <a:rPr lang="en-US" sz="5600" dirty="0" smtClean="0">
                <a:latin typeface="Times New Roman" pitchFamily="18" charset="0"/>
                <a:cs typeface="Times New Roman" pitchFamily="18" charset="0"/>
              </a:rPr>
              <a:t>STI history </a:t>
            </a:r>
            <a:r>
              <a:rPr lang="en-US" sz="5600" dirty="0" smtClean="0">
                <a:latin typeface="Times New Roman" pitchFamily="18" charset="0"/>
                <a:cs typeface="Times New Roman" pitchFamily="18" charset="0"/>
              </a:rPr>
              <a:t>from current partner and strongly encouraging they be tested and treated </a:t>
            </a:r>
            <a:r>
              <a:rPr lang="en-US" sz="5600" dirty="0" smtClean="0">
                <a:latin typeface="Times New Roman" pitchFamily="18" charset="0"/>
                <a:cs typeface="Times New Roman" pitchFamily="18" charset="0"/>
              </a:rPr>
              <a:t>before intercourse</a:t>
            </a:r>
          </a:p>
          <a:p>
            <a:r>
              <a:rPr lang="en-US" sz="5600" dirty="0" smtClean="0">
                <a:latin typeface="Times New Roman" pitchFamily="18" charset="0"/>
                <a:cs typeface="Times New Roman" pitchFamily="18" charset="0"/>
              </a:rPr>
              <a:t>Diligence </a:t>
            </a:r>
            <a:r>
              <a:rPr lang="en-US" sz="5600" dirty="0" smtClean="0">
                <a:latin typeface="Times New Roman" pitchFamily="18" charset="0"/>
                <a:cs typeface="Times New Roman" pitchFamily="18" charset="0"/>
              </a:rPr>
              <a:t>in avoiding vaginal activity, particularly intercourse, after the end of a pregnancy (</a:t>
            </a:r>
            <a:r>
              <a:rPr lang="en-US" sz="5600" dirty="0" err="1" smtClean="0">
                <a:latin typeface="Times New Roman" pitchFamily="18" charset="0"/>
                <a:cs typeface="Times New Roman" pitchFamily="18" charset="0"/>
              </a:rPr>
              <a:t>delivery,miscarriage</a:t>
            </a:r>
            <a:r>
              <a:rPr lang="en-US" sz="5600" dirty="0" smtClean="0">
                <a:latin typeface="Times New Roman" pitchFamily="18" charset="0"/>
                <a:cs typeface="Times New Roman" pitchFamily="18" charset="0"/>
              </a:rPr>
              <a:t>, or abortion) or certain gynecological procedures, to ensure that the cervix closes.</a:t>
            </a:r>
          </a:p>
          <a:p>
            <a:r>
              <a:rPr lang="en-US" sz="5600" dirty="0" smtClean="0">
                <a:latin typeface="Times New Roman" pitchFamily="18" charset="0"/>
                <a:cs typeface="Times New Roman" pitchFamily="18" charset="0"/>
              </a:rPr>
              <a:t>. Reducing the number of sexual partners</a:t>
            </a:r>
            <a:r>
              <a:rPr lang="en-US" sz="5600" dirty="0" smtClean="0">
                <a:latin typeface="Times New Roman" pitchFamily="18" charset="0"/>
                <a:cs typeface="Times New Roman" pitchFamily="18" charset="0"/>
              </a:rPr>
              <a:t>.</a:t>
            </a:r>
          </a:p>
          <a:p>
            <a:r>
              <a:rPr lang="en-US" sz="5600"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rPr>
              <a:t>• Sexual monogamy that restricts sexual activities to two 'virgins' or partners remaining sexually exclusive with each other and having no outside sex partners.</a:t>
            </a:r>
          </a:p>
          <a:p>
            <a:r>
              <a:rPr lang="en-US" sz="5600" dirty="0" smtClean="0">
                <a:latin typeface="Times New Roman" pitchFamily="18" charset="0"/>
                <a:cs typeface="Times New Roman" pitchFamily="18" charset="0"/>
              </a:rPr>
              <a:t>• Abstinence.</a:t>
            </a:r>
          </a:p>
          <a:p>
            <a:r>
              <a:rPr lang="en-US" sz="5600" dirty="0" smtClean="0">
                <a:latin typeface="Times New Roman" pitchFamily="18" charset="0"/>
                <a:cs typeface="Times New Roman" pitchFamily="18" charset="0"/>
              </a:rPr>
              <a:t>Get regular STI screening tests.</a:t>
            </a:r>
          </a:p>
          <a:p>
            <a:r>
              <a:rPr lang="en-US" sz="5600" dirty="0" smtClean="0">
                <a:latin typeface="Times New Roman" pitchFamily="18" charset="0"/>
                <a:cs typeface="Times New Roman" pitchFamily="18" charset="0"/>
              </a:rPr>
              <a:t>Do not douche. Douching removes some of the normal bacteria in the vagina that protect the person from infection Douching may also raise the risk for PID by helping bacteria travel to other areas, like uterus, ovaries, and fallopian tubes.</a:t>
            </a:r>
          </a:p>
          <a:p>
            <a:r>
              <a:rPr lang="en-US" sz="5600" dirty="0" smtClean="0">
                <a:latin typeface="Times New Roman" pitchFamily="18" charset="0"/>
                <a:cs typeface="Times New Roman" pitchFamily="18" charset="0"/>
              </a:rPr>
              <a:t>• Do not abuse alcohol or drugs. Drinking too much alcohol or using drugs increases risky behavior and may put the person at risk of sexual assault and possible exposure to </a:t>
            </a:r>
            <a:r>
              <a:rPr lang="en-US" sz="5600" dirty="0" smtClean="0">
                <a:latin typeface="Times New Roman" pitchFamily="18" charset="0"/>
                <a:cs typeface="Times New Roman" pitchFamily="18" charset="0"/>
              </a:rPr>
              <a:t>STIs.</a:t>
            </a:r>
            <a:endParaRPr lang="en-US" sz="5600" dirty="0" smtClean="0">
              <a:latin typeface="Times New Roman" pitchFamily="18" charset="0"/>
              <a:cs typeface="Times New Roman" pitchFamily="18" charset="0"/>
            </a:endParaRPr>
          </a:p>
          <a:p>
            <a:endParaRPr lang="en-US" sz="4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solidFill>
                  <a:srgbClr val="FF0000"/>
                </a:solidFill>
                <a:latin typeface="Times New Roman" pitchFamily="18" charset="0"/>
                <a:cs typeface="Times New Roman" pitchFamily="18" charset="0"/>
              </a:rPr>
              <a:t>Treatments</a:t>
            </a:r>
          </a:p>
          <a:p>
            <a:r>
              <a:rPr lang="en-US" dirty="0" smtClean="0">
                <a:latin typeface="Times New Roman" pitchFamily="18" charset="0"/>
                <a:cs typeface="Times New Roman" pitchFamily="18" charset="0"/>
              </a:rPr>
              <a:t>Antibiotics: Typical regimens include </a:t>
            </a:r>
            <a:r>
              <a:rPr lang="en-US" dirty="0" err="1" smtClean="0">
                <a:latin typeface="Times New Roman" pitchFamily="18" charset="0"/>
                <a:cs typeface="Times New Roman" pitchFamily="18" charset="0"/>
              </a:rPr>
              <a:t>cefoxitin</a:t>
            </a:r>
            <a:r>
              <a:rPr lang="en-US" dirty="0" smtClean="0">
                <a:latin typeface="Times New Roman" pitchFamily="18" charset="0"/>
                <a:cs typeface="Times New Roman" pitchFamily="18" charset="0"/>
              </a:rPr>
              <a:t> or </a:t>
            </a:r>
            <a:r>
              <a:rPr lang="en-US" dirty="0" err="1" smtClean="0">
                <a:latin typeface="Times New Roman" pitchFamily="18" charset="0"/>
                <a:cs typeface="Times New Roman" pitchFamily="18" charset="0"/>
              </a:rPr>
              <a:t>cefotetan</a:t>
            </a:r>
            <a:r>
              <a:rPr lang="en-US" dirty="0" smtClean="0">
                <a:latin typeface="Times New Roman" pitchFamily="18" charset="0"/>
                <a:cs typeface="Times New Roman" pitchFamily="18" charset="0"/>
              </a:rPr>
              <a:t> plus </a:t>
            </a:r>
            <a:r>
              <a:rPr lang="en-US" dirty="0" err="1" smtClean="0">
                <a:latin typeface="Times New Roman" pitchFamily="18" charset="0"/>
                <a:cs typeface="Times New Roman" pitchFamily="18" charset="0"/>
              </a:rPr>
              <a:t>doxycycline</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clindamycin</a:t>
            </a:r>
            <a:r>
              <a:rPr lang="en-US" dirty="0" smtClean="0">
                <a:latin typeface="Times New Roman" pitchFamily="18" charset="0"/>
                <a:cs typeface="Times New Roman" pitchFamily="18" charset="0"/>
              </a:rPr>
              <a:t> plus </a:t>
            </a:r>
            <a:r>
              <a:rPr lang="en-US" dirty="0" err="1" smtClean="0">
                <a:latin typeface="Times New Roman" pitchFamily="18" charset="0"/>
                <a:cs typeface="Times New Roman" pitchFamily="18" charset="0"/>
              </a:rPr>
              <a:t>gentamicin</a:t>
            </a:r>
            <a:r>
              <a:rPr lang="en-US" dirty="0" smtClean="0">
                <a:latin typeface="Times New Roman" pitchFamily="18" charset="0"/>
                <a:cs typeface="Times New Roman" pitchFamily="18" charset="0"/>
              </a:rPr>
              <a:t>. An alternative </a:t>
            </a:r>
            <a:r>
              <a:rPr lang="en-US" dirty="0" err="1" smtClean="0">
                <a:latin typeface="Times New Roman" pitchFamily="18" charset="0"/>
                <a:cs typeface="Times New Roman" pitchFamily="18" charset="0"/>
              </a:rPr>
              <a:t>parenteral</a:t>
            </a:r>
            <a:r>
              <a:rPr lang="en-US" dirty="0" smtClean="0">
                <a:latin typeface="Times New Roman" pitchFamily="18" charset="0"/>
                <a:cs typeface="Times New Roman" pitchFamily="18" charset="0"/>
              </a:rPr>
              <a:t> regimen is </a:t>
            </a:r>
            <a:r>
              <a:rPr lang="en-US" dirty="0" err="1" smtClean="0">
                <a:latin typeface="Times New Roman" pitchFamily="18" charset="0"/>
                <a:cs typeface="Times New Roman" pitchFamily="18" charset="0"/>
              </a:rPr>
              <a:t>ampicillin</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sulbactam</a:t>
            </a:r>
            <a:r>
              <a:rPr lang="en-US" dirty="0" smtClean="0">
                <a:latin typeface="Times New Roman" pitchFamily="18" charset="0"/>
                <a:cs typeface="Times New Roman" pitchFamily="18" charset="0"/>
              </a:rPr>
              <a:t> plus </a:t>
            </a:r>
            <a:r>
              <a:rPr lang="en-US" dirty="0" err="1" smtClean="0">
                <a:latin typeface="Times New Roman" pitchFamily="18" charset="0"/>
                <a:cs typeface="Times New Roman" pitchFamily="18" charset="0"/>
              </a:rPr>
              <a:t>doxycycline</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Treatment for partner: To prevent </a:t>
            </a:r>
            <a:r>
              <a:rPr lang="en-US" dirty="0" err="1" smtClean="0">
                <a:latin typeface="Times New Roman" pitchFamily="18" charset="0"/>
                <a:cs typeface="Times New Roman" pitchFamily="18" charset="0"/>
              </a:rPr>
              <a:t>reinfection</a:t>
            </a:r>
            <a:r>
              <a:rPr lang="en-US" dirty="0" smtClean="0">
                <a:latin typeface="Times New Roman" pitchFamily="18" charset="0"/>
                <a:cs typeface="Times New Roman" pitchFamily="18" charset="0"/>
              </a:rPr>
              <a:t> with an STI, sexual partner should be examined and treated. Infected partners might not have any noticeable symptoms.</a:t>
            </a:r>
          </a:p>
          <a:p>
            <a:r>
              <a:rPr lang="en-US" dirty="0" smtClean="0">
                <a:latin typeface="Times New Roman" pitchFamily="18" charset="0"/>
                <a:cs typeface="Times New Roman" pitchFamily="18" charset="0"/>
              </a:rPr>
              <a:t>Temporary abstinence: Avoid sexual intercourse until treatment is completed and tests indicate that the infection has cleared in all partners.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688</Words>
  <Application>WPS Office</Application>
  <PresentationFormat>On-screen Show (4:3)</PresentationFormat>
  <Paragraphs>69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PELVIC  INFLAMMATORY  DISEASE</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PELVIC  INFLAMMATORY  DISEASE</dc:title>
  <dc:creator>Infinix X682B</dc:creator>
  <cp:lastModifiedBy>Dell</cp:lastModifiedBy>
  <cp:revision>9</cp:revision>
  <dcterms:created xsi:type="dcterms:W3CDTF">2015-05-11T11:30:45Z</dcterms:created>
  <dcterms:modified xsi:type="dcterms:W3CDTF">2022-08-05T16:55:34Z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8ae0737078934b6ba6090c7546eff2d7</vt:lpwstr>
  </property>
</Properties>
</file>